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drawings/drawing3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drawings/drawing4.xml" ContentType="application/vnd.openxmlformats-officedocument.drawingml.chartshapes+xml"/>
  <Override PartName="/ppt/charts/chart10.xml" ContentType="application/vnd.openxmlformats-officedocument.drawingml.chart+xml"/>
  <Override PartName="/ppt/drawings/drawing5.xml" ContentType="application/vnd.openxmlformats-officedocument.drawingml.chartshapes+xml"/>
  <Override PartName="/ppt/charts/chart11.xml" ContentType="application/vnd.openxmlformats-officedocument.drawingml.chart+xml"/>
  <Override PartName="/ppt/drawings/drawing6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2.xml" ContentType="application/vnd.openxmlformats-officedocument.drawingml.chart+xml"/>
  <Override PartName="/ppt/notesSlides/notesSlide6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notesSlides/notesSlide7.xml" ContentType="application/vnd.openxmlformats-officedocument.presentationml.notesSl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610" r:id="rId2"/>
    <p:sldId id="691" r:id="rId3"/>
    <p:sldId id="313" r:id="rId4"/>
    <p:sldId id="706" r:id="rId5"/>
    <p:sldId id="719" r:id="rId6"/>
    <p:sldId id="722" r:id="rId7"/>
    <p:sldId id="721" r:id="rId8"/>
    <p:sldId id="380" r:id="rId9"/>
    <p:sldId id="529" r:id="rId10"/>
    <p:sldId id="716" r:id="rId11"/>
    <p:sldId id="717" r:id="rId12"/>
    <p:sldId id="718" r:id="rId13"/>
    <p:sldId id="715" r:id="rId14"/>
    <p:sldId id="710" r:id="rId15"/>
    <p:sldId id="711" r:id="rId16"/>
    <p:sldId id="581" r:id="rId17"/>
    <p:sldId id="559" r:id="rId18"/>
    <p:sldId id="690" r:id="rId19"/>
  </p:sldIdLst>
  <p:sldSz cx="12190413" cy="6859588"/>
  <p:notesSz cx="9866313" cy="6735763"/>
  <p:defaultTextStyle>
    <a:defPPr>
      <a:defRPr lang="ru-RU"/>
    </a:defPPr>
    <a:lvl1pPr algn="l" defTabSz="1217617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607907" indent="-88391" algn="l" defTabSz="1217617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1217617" indent="-178584" algn="l" defTabSz="1217617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827327" indent="-268778" algn="l" defTabSz="1217617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2437037" indent="-358972" algn="l" defTabSz="1217617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597582" algn="l" defTabSz="1039033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3117098" algn="l" defTabSz="1039033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636615" algn="l" defTabSz="1039033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4156131" algn="l" defTabSz="1039033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642"/>
    <a:srgbClr val="512373"/>
    <a:srgbClr val="22651D"/>
    <a:srgbClr val="007E39"/>
    <a:srgbClr val="960000"/>
    <a:srgbClr val="104754"/>
    <a:srgbClr val="A15F86"/>
    <a:srgbClr val="C6900A"/>
    <a:srgbClr val="81C02E"/>
    <a:srgbClr val="A7D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9" autoAdjust="0"/>
    <p:restoredTop sz="94786" autoAdjust="0"/>
  </p:normalViewPr>
  <p:slideViewPr>
    <p:cSldViewPr>
      <p:cViewPr>
        <p:scale>
          <a:sx n="60" d="100"/>
          <a:sy n="60" d="100"/>
        </p:scale>
        <p:origin x="-1032" y="-138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10788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47" d="100"/>
          <a:sy n="47" d="100"/>
        </p:scale>
        <p:origin x="-3024" y="-84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view3D>
      <c:rotX val="40"/>
      <c:rotY val="13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3309303200454433E-2"/>
          <c:y val="8.7832683845964432E-2"/>
          <c:w val="0.67228570204935389"/>
          <c:h val="0.34182211317138972"/>
        </c:manualLayout>
      </c:layout>
      <c:pie3DChart>
        <c:varyColors val="1"/>
        <c:ser>
          <c:idx val="1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spPr>
            <a:ln w="25400">
              <a:solidFill>
                <a:schemeClr val="tx2">
                  <a:lumMod val="50000"/>
                </a:schemeClr>
              </a:solidFill>
            </a:ln>
          </c:spPr>
          <c:explosion val="25"/>
          <c:dPt>
            <c:idx val="0"/>
            <c:bubble3D val="0"/>
            <c:explosion val="35"/>
            <c:spPr>
              <a:solidFill>
                <a:srgbClr val="82C836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1"/>
            <c:bubble3D val="0"/>
            <c:spPr>
              <a:solidFill>
                <a:srgbClr val="F0E51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2"/>
            <c:bubble3D val="0"/>
            <c:spPr>
              <a:solidFill>
                <a:srgbClr val="2B8024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3"/>
            <c:bubble3D val="0"/>
            <c:spPr>
              <a:solidFill>
                <a:srgbClr val="00B0F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4"/>
            <c:bubble3D val="0"/>
            <c:spPr>
              <a:solidFill>
                <a:srgbClr val="0070C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5"/>
            <c:bubble3D val="0"/>
            <c:spPr>
              <a:solidFill>
                <a:srgbClr val="7030A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6"/>
            <c:bubble3D val="0"/>
            <c:spPr>
              <a:solidFill>
                <a:srgbClr val="D0000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7"/>
            <c:bubble3D val="0"/>
            <c:spPr>
              <a:solidFill>
                <a:srgbClr val="FC7624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8"/>
            <c:bubble3D val="0"/>
            <c:spPr>
              <a:solidFill>
                <a:srgbClr val="FFC00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-1.7829189288621861E-2"/>
                  <c:y val="1.24179642690303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9289872203636546E-3"/>
                  <c:y val="-1.5096399359791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26079480552492E-2"/>
                  <c:y val="2.39559802798505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9887111778505173E-2"/>
                  <c:y val="1.0112832817668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3858888174538012E-4"/>
                  <c:y val="4.59169195390605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5.658524280544423E-4"/>
                  <c:y val="3.71963356146506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7.0356481338139315E-3"/>
                  <c:y val="-2.55647632190800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053036456787133E-2"/>
                  <c:y val="-1.6547860144053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Book Antiqua" panose="0204060205030503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Лист1!$A$2:$A$10</c:f>
              <c:strCache>
                <c:ptCount val="9"/>
                <c:pt idx="0">
                  <c:v>Промисловість</c:v>
                </c:pt>
                <c:pt idx="1">
                  <c:v>Сільське, лісове та рибне господарство</c:v>
                </c:pt>
                <c:pt idx="2">
                  <c:v>Будівництво та операції з нерухомим майном</c:v>
                </c:pt>
                <c:pt idx="3">
                  <c:v>Торгівля, організація харчування, тимчасове розміщення</c:v>
                </c:pt>
                <c:pt idx="4">
                  <c:v>Транспорт</c:v>
                </c:pt>
                <c:pt idx="5">
                  <c:v>Державне управління й оборона, обов`язкове соціальне страхування</c:v>
                </c:pt>
                <c:pt idx="6">
                  <c:v>Освіта, професійна та наукова діяльність</c:v>
                </c:pt>
                <c:pt idx="7">
                  <c:v>Охорона здоров`я та надання соціальної допомоги</c:v>
                </c:pt>
                <c:pt idx="8">
                  <c:v>Інші</c:v>
                </c:pt>
              </c:strCache>
            </c:strRef>
          </c:cat>
          <c:val>
            <c:numRef>
              <c:f>Лист1!$B$2:$B$10</c:f>
              <c:numCache>
                <c:formatCode>0%</c:formatCode>
                <c:ptCount val="9"/>
                <c:pt idx="0">
                  <c:v>0.21099999999999999</c:v>
                </c:pt>
                <c:pt idx="1">
                  <c:v>0.21</c:v>
                </c:pt>
                <c:pt idx="2">
                  <c:v>7.1999999999999995E-2</c:v>
                </c:pt>
                <c:pt idx="3">
                  <c:v>0.13400000000000001</c:v>
                </c:pt>
                <c:pt idx="4">
                  <c:v>9.1999999999999998E-2</c:v>
                </c:pt>
                <c:pt idx="5">
                  <c:v>0.13200000000000001</c:v>
                </c:pt>
                <c:pt idx="6">
                  <c:v>7.3999999999999996E-2</c:v>
                </c:pt>
                <c:pt idx="7">
                  <c:v>2.3E-2</c:v>
                </c:pt>
                <c:pt idx="8">
                  <c:v>5.1999999999999998E-2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noFill/>
    <a:ln>
      <a:noFill/>
    </a:ln>
    <a:effectLst>
      <a:glow>
        <a:schemeClr val="accent1"/>
      </a:glow>
      <a:softEdge rad="0"/>
    </a:effectLst>
    <a:scene3d>
      <a:camera prst="orthographicFront"/>
      <a:lightRig rig="threePt" dir="t"/>
    </a:scene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8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581912826457641"/>
          <c:y val="5.5535522873167438E-2"/>
          <c:w val="0.70132706187264637"/>
          <c:h val="0.6945470727447521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млн.грн</c:v>
                </c:pt>
              </c:strCache>
            </c:strRef>
          </c:tx>
          <c:spPr>
            <a:ln w="25400">
              <a:solidFill>
                <a:schemeClr val="tx2">
                  <a:lumMod val="50000"/>
                </a:schemeClr>
              </a:solidFill>
            </a:ln>
          </c:spPr>
          <c:explosion val="25"/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1"/>
            <c:bubble3D val="0"/>
            <c:spPr>
              <a:solidFill>
                <a:srgbClr val="FF000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2"/>
            <c:bubble3D val="0"/>
            <c:spPr>
              <a:solidFill>
                <a:srgbClr val="F0E51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3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4"/>
            <c:bubble3D val="0"/>
            <c:spPr>
              <a:solidFill>
                <a:schemeClr val="accent5">
                  <a:lumMod val="75000"/>
                </a:schemeClr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5"/>
            <c:bubble3D val="0"/>
            <c:explosion val="40"/>
            <c:spPr>
              <a:solidFill>
                <a:srgbClr val="001642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6"/>
            <c:bubble3D val="0"/>
            <c:spPr>
              <a:solidFill>
                <a:srgbClr val="001642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7"/>
            <c:bubble3D val="0"/>
            <c:spPr>
              <a:solidFill>
                <a:srgbClr val="7030A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cat>
            <c:strRef>
              <c:f>Лист1!$A$2:$A$7</c:f>
              <c:strCache>
                <c:ptCount val="6"/>
                <c:pt idx="0">
                  <c:v>Кошти населення на будівництво житла</c:v>
                </c:pt>
                <c:pt idx="1">
                  <c:v>Державний бюджет</c:v>
                </c:pt>
                <c:pt idx="2">
                  <c:v>Місцеві бюджети</c:v>
                </c:pt>
                <c:pt idx="3">
                  <c:v>Кредити банків та інші показники</c:v>
                </c:pt>
                <c:pt idx="4">
                  <c:v>Інші джерела фінансування</c:v>
                </c:pt>
                <c:pt idx="5">
                  <c:v>Власні кошти підприємств та організацій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65.599999999999994</c:v>
                </c:pt>
                <c:pt idx="1">
                  <c:v>1722.8</c:v>
                </c:pt>
                <c:pt idx="2">
                  <c:v>874.3</c:v>
                </c:pt>
                <c:pt idx="3">
                  <c:v>420.4</c:v>
                </c:pt>
                <c:pt idx="4">
                  <c:v>130.69999999999999</c:v>
                </c:pt>
                <c:pt idx="5">
                  <c:v>4607.8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%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Кошти населення на будівництво житла</c:v>
                </c:pt>
                <c:pt idx="1">
                  <c:v>Державний бюджет</c:v>
                </c:pt>
                <c:pt idx="2">
                  <c:v>Місцеві бюджети</c:v>
                </c:pt>
                <c:pt idx="3">
                  <c:v>Кредити банків та інші показники</c:v>
                </c:pt>
                <c:pt idx="4">
                  <c:v>Інші джерела фінансування</c:v>
                </c:pt>
                <c:pt idx="5">
                  <c:v>Власні кошти підприємств та організацій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0.8</c:v>
                </c:pt>
                <c:pt idx="1">
                  <c:v>22</c:v>
                </c:pt>
                <c:pt idx="2">
                  <c:v>11.2</c:v>
                </c:pt>
                <c:pt idx="3" formatCode="0.0">
                  <c:v>5.4</c:v>
                </c:pt>
                <c:pt idx="4">
                  <c:v>1.7</c:v>
                </c:pt>
                <c:pt idx="5" formatCode="0.0">
                  <c:v>58.9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2.0026998058664203E-2"/>
          <c:y val="0.13682255340361099"/>
          <c:w val="0.72368383246469181"/>
          <c:h val="0.68027337207323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Експорт</c:v>
                </c:pt>
              </c:strCache>
            </c:strRef>
          </c:tx>
          <c:spPr>
            <a:solidFill>
              <a:srgbClr val="001642"/>
            </a:solidFill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6.6907927034845476E-3"/>
                  <c:y val="-8.11133255393690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6640511254998941E-3"/>
                  <c:y val="2.6134582241065787E-3"/>
                </c:manualLayout>
              </c:layout>
              <c:tx>
                <c:rich>
                  <a:bodyPr/>
                  <a:lstStyle/>
                  <a:p>
                    <a:r>
                      <a:rPr lang="uk-UA" dirty="0" smtClean="0"/>
                      <a:t>2419,5</a:t>
                    </a:r>
                    <a:endParaRPr lang="en-US" sz="2400" dirty="0">
                      <a:solidFill>
                        <a:srgbClr val="FF000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5928006265031259E-4"/>
                  <c:y val="-4.64129716581198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solidFill>
                      <a:srgbClr val="001642"/>
                    </a:solidFill>
                    <a:latin typeface="Book Antiqua" panose="0204060205030503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"р."#,##0_);[Red]\("р."#,##0\)</c:formatCode>
                <c:ptCount val="2"/>
                <c:pt idx="0">
                  <c:v>2019</c:v>
                </c:pt>
                <c:pt idx="1">
                  <c:v>2020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2327.3000000000002</c:v>
                </c:pt>
                <c:pt idx="1">
                  <c:v>2419.5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Імпорт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-3.6606086792147119E-3"/>
                  <c:y val="4.64129716581198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7792930247630366E-4"/>
                  <c:y val="9.28259433162397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1876535875347681E-3"/>
                  <c:y val="6.96194574871797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Book Antiqua" panose="0204060205030503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"р."#,##0_);[Red]\("р."#,##0\)</c:formatCode>
                <c:ptCount val="2"/>
                <c:pt idx="0">
                  <c:v>2019</c:v>
                </c:pt>
                <c:pt idx="1">
                  <c:v>2020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1018.8</c:v>
                </c:pt>
                <c:pt idx="1">
                  <c:v>810.8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Сальдо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"р."#,##0_);[Red]\("р."#,##0\)</c:formatCode>
                <c:ptCount val="2"/>
                <c:pt idx="0">
                  <c:v>2019</c:v>
                </c:pt>
                <c:pt idx="1">
                  <c:v>2020</c:v>
                </c:pt>
              </c:numCache>
            </c:numRef>
          </c:cat>
          <c:val>
            <c:numRef>
              <c:f>Лист1!$D$2:$D$3</c:f>
              <c:numCache>
                <c:formatCode>General</c:formatCode>
                <c:ptCount val="2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867904"/>
        <c:axId val="41869696"/>
      </c:barChart>
      <c:catAx>
        <c:axId val="418679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rgbClr val="001642"/>
                </a:solidFill>
                <a:latin typeface="Book Antiqua" panose="02040602050305030304" pitchFamily="18" charset="0"/>
              </a:defRPr>
            </a:pPr>
            <a:endParaRPr lang="ru-RU"/>
          </a:p>
        </c:txPr>
        <c:crossAx val="41869696"/>
        <c:crosses val="autoZero"/>
        <c:auto val="1"/>
        <c:lblAlgn val="ctr"/>
        <c:lblOffset val="100"/>
        <c:noMultiLvlLbl val="0"/>
      </c:catAx>
      <c:valAx>
        <c:axId val="418696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186790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7539607355999029"/>
          <c:y val="0.90444501049590986"/>
          <c:w val="0.42028484242931596"/>
          <c:h val="6.3065909343406293E-2"/>
        </c:manualLayout>
      </c:layout>
      <c:overlay val="0"/>
      <c:txPr>
        <a:bodyPr/>
        <a:lstStyle/>
        <a:p>
          <a:pPr>
            <a:defRPr sz="1600">
              <a:latin typeface="Book Antiqua" panose="0204060205030503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4864380333335167E-2"/>
          <c:y val="8.2376034511189522E-2"/>
          <c:w val="0.61978725058916628"/>
          <c:h val="0.892138695129249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Сільське господарство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600">
                    <a:latin typeface="Book Antiqua" panose="0204060205030503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0%</c:formatCode>
                <c:ptCount val="1"/>
                <c:pt idx="0">
                  <c:v>0.71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Торгівля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600">
                    <a:latin typeface="Book Antiqua" panose="0204060205030503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0%</c:formatCode>
                <c:ptCount val="1"/>
                <c:pt idx="0">
                  <c:v>0.28999999999999998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2356736"/>
        <c:axId val="112423680"/>
      </c:barChart>
      <c:catAx>
        <c:axId val="112356736"/>
        <c:scaling>
          <c:orientation val="minMax"/>
        </c:scaling>
        <c:delete val="1"/>
        <c:axPos val="l"/>
        <c:majorTickMark val="out"/>
        <c:minorTickMark val="none"/>
        <c:tickLblPos val="nextTo"/>
        <c:crossAx val="112423680"/>
        <c:crosses val="autoZero"/>
        <c:auto val="1"/>
        <c:lblAlgn val="ctr"/>
        <c:lblOffset val="100"/>
        <c:noMultiLvlLbl val="0"/>
      </c:catAx>
      <c:valAx>
        <c:axId val="112423680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123567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9532336334028865"/>
          <c:y val="0.32276731654738333"/>
          <c:w val="0.33632846360793894"/>
          <c:h val="0.5483448495819252"/>
        </c:manualLayout>
      </c:layout>
      <c:overlay val="0"/>
      <c:txPr>
        <a:bodyPr/>
        <a:lstStyle/>
        <a:p>
          <a:pPr>
            <a:defRPr>
              <a:latin typeface="Book Antiqua" panose="0204060205030503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uk-UA" sz="1600" dirty="0" smtClean="0">
                <a:solidFill>
                  <a:srgbClr val="001642"/>
                </a:solidFill>
              </a:rPr>
              <a:t>Борошно, т</a:t>
            </a:r>
            <a:endParaRPr lang="ru-RU" sz="1600" dirty="0">
              <a:solidFill>
                <a:srgbClr val="001642"/>
              </a:solidFill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4.1678426327638372E-2"/>
          <c:y val="0.17053892933672907"/>
          <c:w val="0.9166431473447233"/>
          <c:h val="0.649681203694060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B6D905"/>
            </a:solidFill>
            <a:ln>
              <a:solidFill>
                <a:srgbClr val="002060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100" b="1">
                    <a:latin typeface="Book Antiqua" panose="0204060205030503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2019</c:v>
                </c:pt>
                <c:pt idx="1">
                  <c:v>2020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19500</c:v>
                </c:pt>
                <c:pt idx="1">
                  <c:v>19617.099999999999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23948416"/>
        <c:axId val="124975744"/>
      </c:barChart>
      <c:catAx>
        <c:axId val="123948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 b="1">
                <a:solidFill>
                  <a:srgbClr val="001642"/>
                </a:solidFill>
              </a:defRPr>
            </a:pPr>
            <a:endParaRPr lang="ru-RU"/>
          </a:p>
        </c:txPr>
        <c:crossAx val="124975744"/>
        <c:crosses val="autoZero"/>
        <c:auto val="1"/>
        <c:lblAlgn val="ctr"/>
        <c:lblOffset val="100"/>
        <c:noMultiLvlLbl val="0"/>
      </c:catAx>
      <c:valAx>
        <c:axId val="124975744"/>
        <c:scaling>
          <c:orientation val="minMax"/>
          <c:min val="17000"/>
        </c:scaling>
        <c:delete val="1"/>
        <c:axPos val="l"/>
        <c:numFmt formatCode="General" sourceLinked="1"/>
        <c:majorTickMark val="none"/>
        <c:minorTickMark val="none"/>
        <c:tickLblPos val="none"/>
        <c:crossAx val="123948416"/>
        <c:crossesAt val="1"/>
        <c:crossBetween val="between"/>
      </c:valAx>
      <c:spPr>
        <a:noFill/>
        <a:ln w="25400">
          <a:noFill/>
        </a:ln>
      </c:spPr>
    </c:plotArea>
    <c:plotVisOnly val="1"/>
    <c:dispBlanksAs val="zero"/>
    <c:showDLblsOverMax val="0"/>
  </c:chart>
  <c:spPr>
    <a:ln w="12700"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87437650987572E-2"/>
          <c:y val="0.30725707612825792"/>
          <c:w val="0.94268707367870175"/>
          <c:h val="0.38801794212867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C7624"/>
            </a:solidFill>
            <a:ln>
              <a:solidFill>
                <a:srgbClr val="001642"/>
              </a:solidFill>
            </a:ln>
          </c:spPr>
          <c:invertIfNegative val="0"/>
          <c:dLbls>
            <c:dLbl>
              <c:idx val="0"/>
              <c:layout>
                <c:manualLayout>
                  <c:x val="-9.0323183484696118E-3"/>
                  <c:y val="1.3527343950719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8364518871287675E-3"/>
                  <c:y val="1.6618710518046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7.6990911367836503E-3"/>
                  <c:y val="-1.7182467488876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5.0086687304581609E-3"/>
                  <c:y val="-7.031086232463544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 i="0">
                    <a:solidFill>
                      <a:srgbClr val="001642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2019</c:v>
                </c:pt>
                <c:pt idx="1">
                  <c:v>2020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799.7</c:v>
                </c:pt>
                <c:pt idx="1">
                  <c:v>1008.8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4774144"/>
        <c:axId val="134789376"/>
      </c:barChart>
      <c:catAx>
        <c:axId val="134774144"/>
        <c:scaling>
          <c:orientation val="minMax"/>
        </c:scaling>
        <c:delete val="0"/>
        <c:axPos val="b"/>
        <c:numFmt formatCode="General" sourceLinked="1"/>
        <c:majorTickMark val="none"/>
        <c:minorTickMark val="cross"/>
        <c:tickLblPos val="nextTo"/>
        <c:txPr>
          <a:bodyPr/>
          <a:lstStyle/>
          <a:p>
            <a:pPr>
              <a:defRPr sz="1100" b="1">
                <a:solidFill>
                  <a:srgbClr val="001642"/>
                </a:solidFill>
              </a:defRPr>
            </a:pPr>
            <a:endParaRPr lang="ru-RU"/>
          </a:p>
        </c:txPr>
        <c:crossAx val="134789376"/>
        <c:crosses val="autoZero"/>
        <c:auto val="1"/>
        <c:lblAlgn val="ctr"/>
        <c:lblOffset val="100"/>
        <c:noMultiLvlLbl val="0"/>
      </c:catAx>
      <c:valAx>
        <c:axId val="1347893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34774144"/>
        <c:crossesAt val="1"/>
        <c:crossBetween val="between"/>
      </c:valAx>
      <c:spPr>
        <a:ln>
          <a:noFill/>
        </a:ln>
      </c:spPr>
    </c:plotArea>
    <c:plotVisOnly val="1"/>
    <c:dispBlanksAs val="zero"/>
    <c:showDLblsOverMax val="0"/>
  </c:chart>
  <c:spPr>
    <a:ln w="12700"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uk-UA" sz="1600" dirty="0">
                <a:solidFill>
                  <a:srgbClr val="001642"/>
                </a:solidFill>
              </a:rPr>
              <a:t>Молоко, т</a:t>
            </a:r>
            <a:endParaRPr lang="ru-RU" sz="1600" dirty="0">
              <a:solidFill>
                <a:srgbClr val="001642"/>
              </a:solidFill>
            </a:endParaRPr>
          </a:p>
        </c:rich>
      </c:tx>
      <c:layout>
        <c:manualLayout>
          <c:xMode val="edge"/>
          <c:yMode val="edge"/>
          <c:x val="0.35477646121434908"/>
          <c:y val="4.187420224487576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2.5432897452855346E-2"/>
          <c:y val="0.28602705069572831"/>
          <c:w val="0.93005953200464864"/>
          <c:h val="0.401487044170592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solidFill>
                <a:srgbClr val="001642"/>
              </a:solidFill>
            </a:ln>
          </c:spPr>
          <c:invertIfNegative val="0"/>
          <c:dLbls>
            <c:dLbl>
              <c:idx val="0"/>
              <c:layout>
                <c:manualLayout>
                  <c:x val="-4.1804073569161708E-3"/>
                  <c:y val="-1.42168516787192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0338372685068081E-2"/>
                  <c:y val="9.78656691125977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449906799264036E-3"/>
                  <c:y val="1.76917463102567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982922285896303E-3"/>
                  <c:y val="-6.2561625117426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solidFill>
                      <a:srgbClr val="001642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2019</c:v>
                </c:pt>
                <c:pt idx="1">
                  <c:v>2020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7200</c:v>
                </c:pt>
                <c:pt idx="1">
                  <c:v>9021.5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4841088"/>
        <c:axId val="134843776"/>
      </c:barChart>
      <c:catAx>
        <c:axId val="134841088"/>
        <c:scaling>
          <c:orientation val="minMax"/>
        </c:scaling>
        <c:delete val="0"/>
        <c:axPos val="b"/>
        <c:numFmt formatCode="General" sourceLinked="1"/>
        <c:majorTickMark val="none"/>
        <c:minorTickMark val="cross"/>
        <c:tickLblPos val="nextTo"/>
        <c:txPr>
          <a:bodyPr/>
          <a:lstStyle/>
          <a:p>
            <a:pPr>
              <a:defRPr sz="1100" b="1">
                <a:solidFill>
                  <a:srgbClr val="001642"/>
                </a:solidFill>
              </a:defRPr>
            </a:pPr>
            <a:endParaRPr lang="ru-RU"/>
          </a:p>
        </c:txPr>
        <c:crossAx val="134843776"/>
        <c:crosses val="autoZero"/>
        <c:auto val="1"/>
        <c:lblAlgn val="ctr"/>
        <c:lblOffset val="100"/>
        <c:noMultiLvlLbl val="0"/>
      </c:catAx>
      <c:valAx>
        <c:axId val="1348437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34841088"/>
        <c:crossesAt val="1"/>
        <c:crossBetween val="between"/>
      </c:valAx>
    </c:plotArea>
    <c:plotVisOnly val="1"/>
    <c:dispBlanksAs val="zero"/>
    <c:showDLblsOverMax val="0"/>
  </c:chart>
  <c:spPr>
    <a:ln w="12700">
      <a:noFill/>
    </a:ln>
  </c:spPr>
  <c:txPr>
    <a:bodyPr/>
    <a:lstStyle/>
    <a:p>
      <a:pPr>
        <a:defRPr sz="14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uk-UA" sz="1600" dirty="0" smtClean="0">
                <a:solidFill>
                  <a:srgbClr val="001642"/>
                </a:solidFill>
              </a:rPr>
              <a:t>Ковбасні</a:t>
            </a:r>
            <a:r>
              <a:rPr lang="uk-UA" sz="1600" baseline="0" dirty="0" smtClean="0">
                <a:solidFill>
                  <a:srgbClr val="001642"/>
                </a:solidFill>
              </a:rPr>
              <a:t> вироби</a:t>
            </a:r>
            <a:r>
              <a:rPr lang="uk-UA" sz="1600" dirty="0" smtClean="0">
                <a:solidFill>
                  <a:srgbClr val="001642"/>
                </a:solidFill>
              </a:rPr>
              <a:t>, </a:t>
            </a:r>
            <a:r>
              <a:rPr lang="uk-UA" sz="1600" dirty="0">
                <a:solidFill>
                  <a:srgbClr val="001642"/>
                </a:solidFill>
              </a:rPr>
              <a:t>т</a:t>
            </a:r>
          </a:p>
        </c:rich>
      </c:tx>
      <c:layout>
        <c:manualLayout>
          <c:xMode val="edge"/>
          <c:yMode val="edge"/>
          <c:x val="0.21792789391806228"/>
          <c:y val="1.220315637916414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5229177526054437E-2"/>
          <c:y val="0.21023215259640973"/>
          <c:w val="0.9295416449478916"/>
          <c:h val="0.435521099192800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002060"/>
              </a:solidFill>
            </a:ln>
          </c:spPr>
          <c:invertIfNegative val="0"/>
          <c:dLbls>
            <c:dLbl>
              <c:idx val="0"/>
              <c:layout>
                <c:manualLayout>
                  <c:x val="-4.8697258343114004E-3"/>
                  <c:y val="1.69584331899630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7750746503026744E-3"/>
                  <c:y val="-2.42284587426793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0485650570172526E-3"/>
                  <c:y val="-1.4536083292332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218362453830394E-2"/>
                  <c:y val="2.90741504912153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solidFill>
                      <a:srgbClr val="001642"/>
                    </a:solidFill>
                    <a:latin typeface="Book Antiqua" panose="0204060205030503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2019</c:v>
                </c:pt>
                <c:pt idx="1">
                  <c:v>2020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643</c:v>
                </c:pt>
                <c:pt idx="1">
                  <c:v>437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4619136"/>
        <c:axId val="134620672"/>
      </c:barChart>
      <c:catAx>
        <c:axId val="134619136"/>
        <c:scaling>
          <c:orientation val="minMax"/>
        </c:scaling>
        <c:delete val="0"/>
        <c:axPos val="b"/>
        <c:numFmt formatCode="General" sourceLinked="1"/>
        <c:majorTickMark val="none"/>
        <c:minorTickMark val="cross"/>
        <c:tickLblPos val="nextTo"/>
        <c:txPr>
          <a:bodyPr/>
          <a:lstStyle/>
          <a:p>
            <a:pPr>
              <a:defRPr sz="1100" b="1">
                <a:solidFill>
                  <a:srgbClr val="001642"/>
                </a:solidFill>
              </a:defRPr>
            </a:pPr>
            <a:endParaRPr lang="ru-RU"/>
          </a:p>
        </c:txPr>
        <c:crossAx val="134620672"/>
        <c:crosses val="autoZero"/>
        <c:auto val="1"/>
        <c:lblAlgn val="ctr"/>
        <c:lblOffset val="100"/>
        <c:noMultiLvlLbl val="0"/>
      </c:catAx>
      <c:valAx>
        <c:axId val="1346206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34619136"/>
        <c:crossesAt val="1"/>
        <c:crossBetween val="between"/>
      </c:valAx>
    </c:plotArea>
    <c:plotVisOnly val="1"/>
    <c:dispBlanksAs val="zero"/>
    <c:showDLblsOverMax val="0"/>
  </c:chart>
  <c:spPr>
    <a:ln w="12700">
      <a:noFill/>
    </a:ln>
  </c:spPr>
  <c:txPr>
    <a:bodyPr/>
    <a:lstStyle/>
    <a:p>
      <a:pPr>
        <a:defRPr sz="12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uk-UA" sz="1600" dirty="0">
                <a:solidFill>
                  <a:srgbClr val="001642"/>
                </a:solidFill>
              </a:rPr>
              <a:t>Масло вершкове, т</a:t>
            </a:r>
            <a:endParaRPr lang="ru-RU" sz="1600" dirty="0">
              <a:solidFill>
                <a:srgbClr val="001642"/>
              </a:solidFill>
            </a:endParaRPr>
          </a:p>
        </c:rich>
      </c:tx>
      <c:layout>
        <c:manualLayout>
          <c:xMode val="edge"/>
          <c:yMode val="edge"/>
          <c:x val="0.23178127982559477"/>
          <c:y val="3.168911728341922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2100517471714748E-2"/>
          <c:y val="0.28225490879568932"/>
          <c:w val="0.91579896505657055"/>
          <c:h val="0.525576225484132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CC00"/>
            </a:solidFill>
            <a:ln>
              <a:solidFill>
                <a:srgbClr val="002060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200" b="1">
                    <a:latin typeface="Book Antiqua" panose="0204060205030503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2019</c:v>
                </c:pt>
                <c:pt idx="1">
                  <c:v>2020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 formatCode="General">
                  <c:v>4000</c:v>
                </c:pt>
                <c:pt idx="1">
                  <c:v>3733.9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874240"/>
        <c:axId val="134875776"/>
      </c:barChart>
      <c:catAx>
        <c:axId val="134874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 b="1">
                <a:solidFill>
                  <a:srgbClr val="001642"/>
                </a:solidFill>
              </a:defRPr>
            </a:pPr>
            <a:endParaRPr lang="ru-RU"/>
          </a:p>
        </c:txPr>
        <c:crossAx val="134875776"/>
        <c:crosses val="autoZero"/>
        <c:auto val="1"/>
        <c:lblAlgn val="ctr"/>
        <c:lblOffset val="100"/>
        <c:noMultiLvlLbl val="0"/>
      </c:catAx>
      <c:valAx>
        <c:axId val="134875776"/>
        <c:scaling>
          <c:orientation val="minMax"/>
          <c:min val="3200"/>
        </c:scaling>
        <c:delete val="1"/>
        <c:axPos val="l"/>
        <c:numFmt formatCode="General" sourceLinked="1"/>
        <c:majorTickMark val="out"/>
        <c:minorTickMark val="none"/>
        <c:tickLblPos val="none"/>
        <c:crossAx val="134874240"/>
        <c:crossesAt val="1"/>
        <c:crossBetween val="between"/>
      </c:valAx>
    </c:plotArea>
    <c:plotVisOnly val="1"/>
    <c:dispBlanksAs val="zero"/>
    <c:showDLblsOverMax val="0"/>
  </c:chart>
  <c:spPr>
    <a:noFill/>
    <a:ln w="12700">
      <a:noFill/>
    </a:ln>
  </c:spPr>
  <c:txPr>
    <a:bodyPr/>
    <a:lstStyle/>
    <a:p>
      <a:pPr>
        <a:defRPr sz="12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5400">
              <a:solidFill>
                <a:schemeClr val="tx2">
                  <a:lumMod val="50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1642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 w="25400">
                <a:noFill/>
              </a:ln>
            </c:spPr>
          </c:dPt>
          <c:dLbls>
            <c:txPr>
              <a:bodyPr/>
              <a:lstStyle/>
              <a:p>
                <a:pPr>
                  <a:defRPr sz="1200" b="1">
                    <a:latin typeface="Book Antiqua" panose="0204060205030503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2019 рік</c:v>
                </c:pt>
                <c:pt idx="1">
                  <c:v>2020 рік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25487.9</c:v>
                </c:pt>
                <c:pt idx="1">
                  <c:v>26954.6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892928"/>
        <c:axId val="134894720"/>
      </c:barChart>
      <c:catAx>
        <c:axId val="13489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="1">
                <a:latin typeface="Book Antiqua" panose="02040602050305030304" pitchFamily="18" charset="0"/>
              </a:defRPr>
            </a:pPr>
            <a:endParaRPr lang="ru-RU"/>
          </a:p>
        </c:txPr>
        <c:crossAx val="134894720"/>
        <c:crosses val="autoZero"/>
        <c:auto val="1"/>
        <c:lblAlgn val="ctr"/>
        <c:lblOffset val="100"/>
        <c:noMultiLvlLbl val="0"/>
      </c:catAx>
      <c:valAx>
        <c:axId val="134894720"/>
        <c:scaling>
          <c:orientation val="minMax"/>
          <c:min val="22000"/>
        </c:scaling>
        <c:delete val="1"/>
        <c:axPos val="l"/>
        <c:numFmt formatCode="General" sourceLinked="1"/>
        <c:majorTickMark val="out"/>
        <c:minorTickMark val="none"/>
        <c:tickLblPos val="none"/>
        <c:crossAx val="1348929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 w="25400">
              <a:solidFill>
                <a:srgbClr val="001642"/>
              </a:solidFill>
            </a:ln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Lbls>
            <c:txPr>
              <a:bodyPr/>
              <a:lstStyle/>
              <a:p>
                <a:pPr>
                  <a:defRPr sz="1200" b="1">
                    <a:latin typeface="Book Antiqua" panose="0204060205030503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2019 рік</c:v>
                </c:pt>
                <c:pt idx="1">
                  <c:v>2020 рік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106.2</c:v>
                </c:pt>
                <c:pt idx="1">
                  <c:v>104.5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34931200"/>
        <c:axId val="134932736"/>
      </c:barChart>
      <c:catAx>
        <c:axId val="134931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="1">
                <a:latin typeface="Book Antiqua" panose="02040602050305030304" pitchFamily="18" charset="0"/>
              </a:defRPr>
            </a:pPr>
            <a:endParaRPr lang="ru-RU"/>
          </a:p>
        </c:txPr>
        <c:crossAx val="134932736"/>
        <c:crosses val="autoZero"/>
        <c:auto val="1"/>
        <c:lblAlgn val="ctr"/>
        <c:lblOffset val="100"/>
        <c:noMultiLvlLbl val="0"/>
      </c:catAx>
      <c:valAx>
        <c:axId val="134932736"/>
        <c:scaling>
          <c:orientation val="minMax"/>
          <c:min val="80"/>
        </c:scaling>
        <c:delete val="0"/>
        <c:axPos val="l"/>
        <c:numFmt formatCode="0.0" sourceLinked="1"/>
        <c:majorTickMark val="none"/>
        <c:minorTickMark val="none"/>
        <c:tickLblPos val="none"/>
        <c:spPr>
          <a:ln w="9525">
            <a:noFill/>
          </a:ln>
        </c:spPr>
        <c:crossAx val="1349312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view3D>
      <c:rotX val="40"/>
      <c:rotY val="13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5902250516724926E-2"/>
          <c:y val="0.16650068821104885"/>
          <c:w val="0.80775291615570999"/>
          <c:h val="0.63408534826760765"/>
        </c:manualLayout>
      </c:layout>
      <c:pie3DChart>
        <c:varyColors val="1"/>
        <c:ser>
          <c:idx val="1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spPr>
            <a:ln w="25400">
              <a:solidFill>
                <a:schemeClr val="tx2">
                  <a:lumMod val="50000"/>
                </a:schemeClr>
              </a:solidFill>
            </a:ln>
          </c:spPr>
          <c:explosion val="25"/>
          <c:dPt>
            <c:idx val="0"/>
            <c:bubble3D val="0"/>
            <c:spPr>
              <a:solidFill>
                <a:srgbClr val="F0E51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1"/>
            <c:bubble3D val="0"/>
            <c:spPr>
              <a:solidFill>
                <a:srgbClr val="82C836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2"/>
            <c:bubble3D val="0"/>
            <c:spPr>
              <a:solidFill>
                <a:srgbClr val="2B8024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3"/>
            <c:bubble3D val="0"/>
            <c:spPr>
              <a:solidFill>
                <a:srgbClr val="00B0F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4"/>
            <c:bubble3D val="0"/>
            <c:spPr>
              <a:solidFill>
                <a:srgbClr val="0070C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5"/>
            <c:bubble3D val="0"/>
            <c:spPr>
              <a:solidFill>
                <a:srgbClr val="7030A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6"/>
            <c:bubble3D val="0"/>
            <c:spPr>
              <a:solidFill>
                <a:srgbClr val="D0000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7"/>
            <c:bubble3D val="0"/>
            <c:spPr>
              <a:solidFill>
                <a:srgbClr val="FC7624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8"/>
            <c:bubble3D val="0"/>
            <c:spPr>
              <a:solidFill>
                <a:srgbClr val="FFC00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-1.7454597288892721E-2"/>
                  <c:y val="2.42239498641565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8200911755636288E-2"/>
                  <c:y val="-8.8882094080122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3890279907044954E-4"/>
                  <c:y val="8.39742553857653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2626203573875062E-3"/>
                  <c:y val="-4.41578423558084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6421163419831412E-2"/>
                  <c:y val="-1.11303920776479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3725803174693315E-2"/>
                  <c:y val="1.61913827756511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6.9432387212899193E-3"/>
                  <c:y val="-1.975759006575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7.1198755058510194E-3"/>
                  <c:y val="-4.92905525441720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Book Antiqua" panose="0204060205030503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Лист1!$A$2:$A$10</c:f>
              <c:strCache>
                <c:ptCount val="9"/>
                <c:pt idx="0">
                  <c:v>Сільське, лісове та рибне господарство</c:v>
                </c:pt>
                <c:pt idx="1">
                  <c:v>Промисловість</c:v>
                </c:pt>
                <c:pt idx="2">
                  <c:v>Будівництво та операції з нерухомим майном</c:v>
                </c:pt>
                <c:pt idx="3">
                  <c:v>Торгівля, організація харчування, тимчасове розміщення</c:v>
                </c:pt>
                <c:pt idx="4">
                  <c:v>Транспорт</c:v>
                </c:pt>
                <c:pt idx="5">
                  <c:v>Державне управління й оборона, обов`язкове соціальне страхування</c:v>
                </c:pt>
                <c:pt idx="6">
                  <c:v>Освіта, професійна та наукова діяльність</c:v>
                </c:pt>
                <c:pt idx="7">
                  <c:v>Охорона здоров`я та надання соціальної допомоги</c:v>
                </c:pt>
                <c:pt idx="8">
                  <c:v>Інші</c:v>
                </c:pt>
              </c:strCache>
            </c:strRef>
          </c:cat>
          <c:val>
            <c:numRef>
              <c:f>Лист1!$B$2:$B$10</c:f>
              <c:numCache>
                <c:formatCode>0%</c:formatCode>
                <c:ptCount val="9"/>
                <c:pt idx="0">
                  <c:v>0.20899999999999999</c:v>
                </c:pt>
                <c:pt idx="1">
                  <c:v>0.17399999999999999</c:v>
                </c:pt>
                <c:pt idx="2">
                  <c:v>6.9000000000000006E-2</c:v>
                </c:pt>
                <c:pt idx="3">
                  <c:v>0.13900000000000001</c:v>
                </c:pt>
                <c:pt idx="4">
                  <c:v>9.0999999999999998E-2</c:v>
                </c:pt>
                <c:pt idx="5">
                  <c:v>0.1</c:v>
                </c:pt>
                <c:pt idx="6">
                  <c:v>3.9E-2</c:v>
                </c:pt>
                <c:pt idx="7">
                  <c:v>2.4E-2</c:v>
                </c:pt>
                <c:pt idx="8">
                  <c:v>0.155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noFill/>
    <a:ln>
      <a:noFill/>
    </a:ln>
    <a:effectLst>
      <a:glow>
        <a:schemeClr val="accent1"/>
      </a:glow>
      <a:softEdge rad="0"/>
    </a:effectLst>
    <a:scene3d>
      <a:camera prst="orthographicFront"/>
      <a:lightRig rig="threePt" dir="t"/>
    </a:scene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27922501904117E-3"/>
          <c:y val="3.14501519891855E-2"/>
          <c:w val="0.99267196830782201"/>
          <c:h val="0.514770824673948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галузі</c:v>
                </c:pt>
              </c:strCache>
            </c:strRef>
          </c:tx>
          <c:spPr>
            <a:solidFill>
              <a:srgbClr val="FFC305"/>
            </a:solidFill>
            <a:ln w="14356">
              <a:noFill/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-3.7629711063435871E-3"/>
                  <c:y val="6.769132909078744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0921466748260689E-3"/>
                  <c:y val="1.357259145989669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7009942065012436E-3"/>
                  <c:y val="-1.539825016799201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506214085857944E-4"/>
                  <c:y val="2.5598783669915322E-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0650845332216574E-3"/>
                  <c:y val="6.19122097471248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7011185118364161E-3"/>
                  <c:y val="-1.597558031182033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0921466748260689E-3"/>
                  <c:y val="6.19005739363656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6708244315175184E-3"/>
                  <c:y val="-1.201009600513527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5.4640896181800029E-3"/>
                  <c:y val="6.194711717940201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3.5214458401033127E-3"/>
                  <c:y val="8.652970670969331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8712">
                <a:noFill/>
              </a:ln>
            </c:spPr>
            <c:txPr>
              <a:bodyPr rot="0" vert="horz"/>
              <a:lstStyle/>
              <a:p>
                <a:pPr>
                  <a:defRPr sz="1400" b="1" i="0" u="none" strike="noStrike" baseline="0">
                    <a:solidFill>
                      <a:schemeClr val="tx1"/>
                    </a:solidFill>
                    <a:latin typeface="Book Antiqua" panose="02040602050305030304" pitchFamily="18" charset="0"/>
                    <a:ea typeface="Times New Roman"/>
                    <a:cs typeface="Times New Roman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Sheet1!$B$1:$K$1</c:f>
              <c:strCache>
                <c:ptCount val="10"/>
                <c:pt idx="0">
                  <c:v>продукти харчування </c:v>
                </c:pt>
                <c:pt idx="1">
                  <c:v>одяг і взуття</c:v>
                </c:pt>
                <c:pt idx="2">
                  <c:v>житлово-комунальні послуги</c:v>
                </c:pt>
                <c:pt idx="3">
                  <c:v>предмети довгострокового користування</c:v>
                </c:pt>
                <c:pt idx="4">
                  <c:v>охорона здоровя </c:v>
                </c:pt>
                <c:pt idx="5">
                  <c:v>транспорт</c:v>
                </c:pt>
                <c:pt idx="6">
                  <c:v>зв'язок </c:v>
                </c:pt>
                <c:pt idx="7">
                  <c:v>відпочинок і культура</c:v>
                </c:pt>
                <c:pt idx="8">
                  <c:v>освіта</c:v>
                </c:pt>
                <c:pt idx="9">
                  <c:v>ресторани і готелі</c:v>
                </c:pt>
              </c:strCache>
            </c:strRef>
          </c:cat>
          <c:val>
            <c:numRef>
              <c:f>Sheet1!$B$2:$K$2</c:f>
              <c:numCache>
                <c:formatCode>General</c:formatCode>
                <c:ptCount val="10"/>
                <c:pt idx="0">
                  <c:v>104.4</c:v>
                </c:pt>
                <c:pt idx="1">
                  <c:v>93.7</c:v>
                </c:pt>
                <c:pt idx="2">
                  <c:v>116.9</c:v>
                </c:pt>
                <c:pt idx="3" formatCode="0.0">
                  <c:v>100.6</c:v>
                </c:pt>
                <c:pt idx="4">
                  <c:v>109.4</c:v>
                </c:pt>
                <c:pt idx="5" formatCode="0.0">
                  <c:v>100.7</c:v>
                </c:pt>
                <c:pt idx="6">
                  <c:v>103.2</c:v>
                </c:pt>
                <c:pt idx="7">
                  <c:v>100.8</c:v>
                </c:pt>
                <c:pt idx="8" formatCode="0.0">
                  <c:v>117.4</c:v>
                </c:pt>
                <c:pt idx="9">
                  <c:v>104.3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4"/>
        <c:axId val="135396352"/>
        <c:axId val="141849344"/>
      </c:barChart>
      <c:lineChart>
        <c:grouping val="standar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область</c:v>
                </c:pt>
              </c:strCache>
            </c:strRef>
          </c:tx>
          <c:spPr>
            <a:ln w="43068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strRef>
              <c:f>Sheet1!$B$1:$K$1</c:f>
              <c:strCache>
                <c:ptCount val="10"/>
                <c:pt idx="0">
                  <c:v>продукти харчування </c:v>
                </c:pt>
                <c:pt idx="1">
                  <c:v>одяг і взуття</c:v>
                </c:pt>
                <c:pt idx="2">
                  <c:v>житлово-комунальні послуги</c:v>
                </c:pt>
                <c:pt idx="3">
                  <c:v>предмети довгострокового користування</c:v>
                </c:pt>
                <c:pt idx="4">
                  <c:v>охорона здоровя </c:v>
                </c:pt>
                <c:pt idx="5">
                  <c:v>транспорт</c:v>
                </c:pt>
                <c:pt idx="6">
                  <c:v>зв'язок </c:v>
                </c:pt>
                <c:pt idx="7">
                  <c:v>відпочинок і культура</c:v>
                </c:pt>
                <c:pt idx="8">
                  <c:v>освіта</c:v>
                </c:pt>
                <c:pt idx="9">
                  <c:v>ресторани і готелі</c:v>
                </c:pt>
              </c:strCache>
            </c:strRef>
          </c:cat>
          <c:val>
            <c:numRef>
              <c:f>Sheet1!$B$3:$K$3</c:f>
              <c:numCache>
                <c:formatCode>General</c:formatCode>
                <c:ptCount val="10"/>
                <c:pt idx="0">
                  <c:v>104.9</c:v>
                </c:pt>
                <c:pt idx="1">
                  <c:v>104.9</c:v>
                </c:pt>
                <c:pt idx="2">
                  <c:v>104.9</c:v>
                </c:pt>
                <c:pt idx="3">
                  <c:v>104.9</c:v>
                </c:pt>
                <c:pt idx="4">
                  <c:v>104.9</c:v>
                </c:pt>
                <c:pt idx="5">
                  <c:v>104.9</c:v>
                </c:pt>
                <c:pt idx="6">
                  <c:v>104.9</c:v>
                </c:pt>
                <c:pt idx="7">
                  <c:v>104.9</c:v>
                </c:pt>
                <c:pt idx="8">
                  <c:v>104.9</c:v>
                </c:pt>
                <c:pt idx="9">
                  <c:v>104.9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96352"/>
        <c:axId val="141849344"/>
      </c:lineChart>
      <c:catAx>
        <c:axId val="135396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589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200" b="1" i="0" u="none" strike="noStrike" baseline="0">
                <a:solidFill>
                  <a:srgbClr val="001642"/>
                </a:solidFill>
                <a:latin typeface="Book Antiqua" panose="02040602050305030304" pitchFamily="18" charset="0"/>
                <a:ea typeface="Times New Roman"/>
                <a:cs typeface="Times New Roman"/>
              </a:defRPr>
            </a:pPr>
            <a:endParaRPr lang="ru-RU"/>
          </a:p>
        </c:txPr>
        <c:crossAx val="141849344"/>
        <c:crossesAt val="0"/>
        <c:auto val="1"/>
        <c:lblAlgn val="ctr"/>
        <c:lblOffset val="20"/>
        <c:tickLblSkip val="1"/>
        <c:tickMarkSkip val="1"/>
        <c:noMultiLvlLbl val="0"/>
      </c:catAx>
      <c:valAx>
        <c:axId val="141849344"/>
        <c:scaling>
          <c:orientation val="minMax"/>
          <c:max val="130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135396352"/>
        <c:crosses val="autoZero"/>
        <c:crossBetween val="between"/>
        <c:majorUnit val="20"/>
        <c:minorUnit val="5"/>
      </c:valAx>
      <c:spPr>
        <a:noFill/>
        <a:ln w="2871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119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2886747950390966E-2"/>
          <c:y val="0.18615688020333609"/>
          <c:w val="0.697692927339572"/>
          <c:h val="0.755336671732758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Комунальна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1.664490760028434E-2"/>
                  <c:y val="5.31876800580960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0806134500355425E-3"/>
                  <c:y val="1.0637536011619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040306725017771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 vert="horz"/>
              <a:lstStyle/>
              <a:p>
                <a:pPr>
                  <a:defRPr sz="1400" b="1">
                    <a:latin typeface="Book Antiqua" panose="0204060205030503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23.5</c:v>
                </c:pt>
                <c:pt idx="1">
                  <c:v>18.5</c:v>
                </c:pt>
                <c:pt idx="2">
                  <c:v>16.899999999999999</c:v>
                </c:pt>
                <c:pt idx="3">
                  <c:v>12.9</c:v>
                </c:pt>
                <c:pt idx="4">
                  <c:v>13.8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Державна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161226900071085E-3"/>
                  <c:y val="-1.06375360116192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 vert="horz"/>
              <a:lstStyle/>
              <a:p>
                <a:pPr>
                  <a:defRPr sz="1400" b="1">
                    <a:latin typeface="Book Antiqua" panose="0204060205030503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18.3</c:v>
                </c:pt>
                <c:pt idx="1">
                  <c:v>21.5</c:v>
                </c:pt>
                <c:pt idx="2">
                  <c:v>21.5</c:v>
                </c:pt>
                <c:pt idx="3">
                  <c:v>23.4</c:v>
                </c:pt>
                <c:pt idx="4">
                  <c:v>15.9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Інші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2.2886747950390966E-2"/>
                  <c:y val="5.31876800580960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403067250177712E-2"/>
                  <c:y val="-1.06375360116192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564294150248798E-2"/>
                  <c:y val="-5.31876800580960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8.32245380014217E-3"/>
                  <c:y val="-5.31876800580960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 vert="horz"/>
              <a:lstStyle/>
              <a:p>
                <a:pPr>
                  <a:defRPr sz="1400" b="1">
                    <a:latin typeface="Book Antiqua" panose="0204060205030503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</c:numCache>
            </c:numRef>
          </c:cat>
          <c:val>
            <c:numRef>
              <c:f>Лист1!$D$2:$D$6</c:f>
              <c:numCache>
                <c:formatCode>0.0</c:formatCode>
                <c:ptCount val="5"/>
                <c:pt idx="0" formatCode="General">
                  <c:v>58.2</c:v>
                </c:pt>
                <c:pt idx="1">
                  <c:v>60</c:v>
                </c:pt>
                <c:pt idx="2" formatCode="General">
                  <c:v>61.6</c:v>
                </c:pt>
                <c:pt idx="3" formatCode="General">
                  <c:v>63.7</c:v>
                </c:pt>
                <c:pt idx="4" formatCode="General">
                  <c:v>70.3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5433216"/>
        <c:axId val="135443200"/>
      </c:barChart>
      <c:catAx>
        <c:axId val="1354332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5443200"/>
        <c:crosses val="autoZero"/>
        <c:auto val="1"/>
        <c:lblAlgn val="ctr"/>
        <c:lblOffset val="100"/>
        <c:noMultiLvlLbl val="0"/>
      </c:catAx>
      <c:valAx>
        <c:axId val="1354432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354332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930519634028291"/>
          <c:y val="0.35753352395750493"/>
          <c:w val="0.24404989605943281"/>
          <c:h val="0.56224917368099259"/>
        </c:manualLayout>
      </c:layout>
      <c:overlay val="0"/>
      <c:txPr>
        <a:bodyPr/>
        <a:lstStyle/>
        <a:p>
          <a:pPr>
            <a:defRPr sz="1600">
              <a:latin typeface="Book Antiqua" panose="0204060205030503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8622401507401926E-2"/>
          <c:y val="0.14501510574018153"/>
          <c:w val="0.62928795450993991"/>
          <c:h val="0.68491471798653669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 області</c:v>
                </c:pt>
              </c:strCache>
            </c:strRef>
          </c:tx>
          <c:dLbls>
            <c:dLbl>
              <c:idx val="0"/>
              <c:layout>
                <c:manualLayout>
                  <c:x val="-3.8428544844145034E-2"/>
                  <c:y val="-9.79903995127744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842854484414502E-2"/>
                  <c:y val="-9.79903995127744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9071401875461912E-2"/>
                  <c:y val="-7.20889935194154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5688292273063207E-2"/>
                  <c:y val="-5.43680675362703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3532438409594728E-2"/>
                  <c:y val="-9.53689727935599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Book Antiqua" panose="0204060205030503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І кв 2020</c:v>
                </c:pt>
                <c:pt idx="3">
                  <c:v>ІІ кв 2020</c:v>
                </c:pt>
                <c:pt idx="4">
                  <c:v>ІІІ кв 2020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58.1</c:v>
                </c:pt>
                <c:pt idx="1">
                  <c:v>59.1</c:v>
                </c:pt>
                <c:pt idx="2">
                  <c:v>59.7</c:v>
                </c:pt>
                <c:pt idx="3">
                  <c:v>57.9</c:v>
                </c:pt>
                <c:pt idx="4">
                  <c:v>57.7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 Україні</c:v>
                </c:pt>
              </c:strCache>
            </c:strRef>
          </c:tx>
          <c:dLbls>
            <c:dLbl>
              <c:idx val="0"/>
              <c:layout>
                <c:manualLayout>
                  <c:x val="-5.8503157149320431E-2"/>
                  <c:y val="0.106908169337266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4383547978272342E-2"/>
                  <c:y val="0.108875503784597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791881054012966E-2"/>
                  <c:y val="0.1087361350725407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5688292273063207E-2"/>
                  <c:y val="7.8531653107946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3532438409594728E-2"/>
                  <c:y val="7.74872903947674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 algn="ctr">
                  <a:defRPr lang="uk-UA" sz="1400" b="1" i="0" u="none" strike="noStrike" kern="1200" baseline="0">
                    <a:solidFill>
                      <a:prstClr val="black"/>
                    </a:solidFill>
                    <a:latin typeface="Book Antiqua" panose="0204060205030503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І кв 2020</c:v>
                </c:pt>
                <c:pt idx="3">
                  <c:v>ІІ кв 2020</c:v>
                </c:pt>
                <c:pt idx="4">
                  <c:v>ІІІ кв 2020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57.1</c:v>
                </c:pt>
                <c:pt idx="1">
                  <c:v>58.2</c:v>
                </c:pt>
                <c:pt idx="2">
                  <c:v>58.2</c:v>
                </c:pt>
                <c:pt idx="3">
                  <c:v>56.7</c:v>
                </c:pt>
                <c:pt idx="4">
                  <c:v>56.5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1911936"/>
        <c:axId val="141913472"/>
      </c:lineChart>
      <c:catAx>
        <c:axId val="141911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Book Antiqua" panose="02040602050305030304" pitchFamily="18" charset="0"/>
              </a:defRPr>
            </a:pPr>
            <a:endParaRPr lang="ru-RU"/>
          </a:p>
        </c:txPr>
        <c:crossAx val="141913472"/>
        <c:crosses val="autoZero"/>
        <c:auto val="1"/>
        <c:lblAlgn val="ctr"/>
        <c:lblOffset val="100"/>
        <c:noMultiLvlLbl val="0"/>
      </c:catAx>
      <c:valAx>
        <c:axId val="14191347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419119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144097965556649"/>
          <c:y val="0.39657206746437768"/>
          <c:w val="0.25542641095762575"/>
          <c:h val="0.24310964150629247"/>
        </c:manualLayout>
      </c:layout>
      <c:overlay val="0"/>
      <c:txPr>
        <a:bodyPr/>
        <a:lstStyle/>
        <a:p>
          <a:pPr>
            <a:defRPr sz="1400" b="1">
              <a:solidFill>
                <a:srgbClr val="001642"/>
              </a:solidFill>
              <a:latin typeface="Book Antiqua" panose="0204060205030503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5688292273063277E-2"/>
          <c:y val="9.6654342286703235E-2"/>
          <c:w val="0.65075651451839067"/>
          <c:h val="0.7417412146577858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Економічно активне населення</c:v>
                </c:pt>
              </c:strCache>
            </c:strRef>
          </c:tx>
          <c:dLbls>
            <c:dLbl>
              <c:idx val="0"/>
              <c:layout>
                <c:manualLayout>
                  <c:x val="-3.8428544844145034E-2"/>
                  <c:y val="-9.79903995127744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842854484414502E-2"/>
                  <c:y val="-9.79903995127744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1301920142528358E-2"/>
                  <c:y val="-9.6654342286702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014932880719603E-2"/>
                  <c:y val="-9.6654342286702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4610365341329013E-2"/>
                  <c:y val="-0.120817927858378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Book Antiqua" panose="0204060205030503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І кв 2020</c:v>
                </c:pt>
                <c:pt idx="3">
                  <c:v>ІІ кв 2020</c:v>
                </c:pt>
                <c:pt idx="4">
                  <c:v>ІІІ кв 2020</c:v>
                </c:pt>
              </c:strCache>
            </c:strRef>
          </c:cat>
          <c:val>
            <c:numRef>
              <c:f>Лист1!$B$2:$B$6</c:f>
              <c:numCache>
                <c:formatCode>0.0</c:formatCode>
                <c:ptCount val="5"/>
                <c:pt idx="0">
                  <c:v>549</c:v>
                </c:pt>
                <c:pt idx="1">
                  <c:v>550.70000000000005</c:v>
                </c:pt>
                <c:pt idx="2">
                  <c:v>552.6</c:v>
                </c:pt>
                <c:pt idx="3">
                  <c:v>540.79999999999995</c:v>
                </c:pt>
                <c:pt idx="4">
                  <c:v>538.70000000000005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 т.ч. зайняте населення</c:v>
                </c:pt>
              </c:strCache>
            </c:strRef>
          </c:tx>
          <c:dLbls>
            <c:dLbl>
              <c:idx val="0"/>
              <c:layout>
                <c:manualLayout>
                  <c:x val="-4.5120047546921706E-2"/>
                  <c:y val="7.67036873726715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5461474910006551E-2"/>
                  <c:y val="6.0547856980113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5688292273063207E-2"/>
                  <c:y val="6.04089639291892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1301920142528282E-2"/>
                  <c:y val="8.45725495008649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2379847074262476E-2"/>
                  <c:y val="9.6654342286702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 algn="ctr">
                  <a:defRPr lang="uk-UA" sz="1400" b="1" i="0" u="none" strike="noStrike" kern="1200" baseline="0">
                    <a:solidFill>
                      <a:prstClr val="black"/>
                    </a:solidFill>
                    <a:latin typeface="Book Antiqua" panose="0204060205030503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І кв 2020</c:v>
                </c:pt>
                <c:pt idx="3">
                  <c:v>ІІ кв 2020</c:v>
                </c:pt>
                <c:pt idx="4">
                  <c:v>ІІІ кв 2020</c:v>
                </c:pt>
              </c:strCache>
            </c:strRef>
          </c:cat>
          <c:val>
            <c:numRef>
              <c:f>Лист1!$C$2:$C$6</c:f>
              <c:numCache>
                <c:formatCode>0.0</c:formatCode>
                <c:ptCount val="5"/>
                <c:pt idx="0">
                  <c:v>496.2</c:v>
                </c:pt>
                <c:pt idx="1">
                  <c:v>499.6</c:v>
                </c:pt>
                <c:pt idx="2">
                  <c:v>499.5</c:v>
                </c:pt>
                <c:pt idx="3">
                  <c:v>485</c:v>
                </c:pt>
                <c:pt idx="4">
                  <c:v>482.6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063872"/>
        <c:axId val="142073856"/>
      </c:lineChart>
      <c:catAx>
        <c:axId val="142063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Book Antiqua" panose="02040602050305030304" pitchFamily="18" charset="0"/>
              </a:defRPr>
            </a:pPr>
            <a:endParaRPr lang="ru-RU"/>
          </a:p>
        </c:txPr>
        <c:crossAx val="142073856"/>
        <c:crosses val="autoZero"/>
        <c:auto val="1"/>
        <c:lblAlgn val="ctr"/>
        <c:lblOffset val="100"/>
        <c:noMultiLvlLbl val="0"/>
      </c:catAx>
      <c:valAx>
        <c:axId val="142073856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1420638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645604719846909"/>
          <c:y val="0.16529937873899381"/>
          <c:w val="0.2711641057272684"/>
          <c:h val="0.66940076686087913"/>
        </c:manualLayout>
      </c:layout>
      <c:overlay val="0"/>
      <c:txPr>
        <a:bodyPr/>
        <a:lstStyle/>
        <a:p>
          <a:pPr>
            <a:defRPr sz="1400" b="1">
              <a:solidFill>
                <a:srgbClr val="001642"/>
              </a:solidFill>
              <a:latin typeface="Book Antiqua" panose="0204060205030503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22651D"/>
            </a:solidFill>
            <a:ln w="25400">
              <a:solidFill>
                <a:schemeClr val="tx2">
                  <a:lumMod val="50000"/>
                </a:schemeClr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200" b="1">
                    <a:latin typeface="Book Antiqua" panose="0204060205030503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Січень-грудень 2019</c:v>
                </c:pt>
                <c:pt idx="1">
                  <c:v>Січень-грудень 2020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9976</c:v>
                </c:pt>
                <c:pt idx="1">
                  <c:v>11414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2082048"/>
        <c:axId val="142083584"/>
      </c:barChart>
      <c:catAx>
        <c:axId val="142082048"/>
        <c:scaling>
          <c:orientation val="minMax"/>
        </c:scaling>
        <c:delete val="0"/>
        <c:axPos val="b"/>
        <c:numFmt formatCode="@" sourceLinked="1"/>
        <c:majorTickMark val="none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pPr>
            <a:endParaRPr lang="ru-RU"/>
          </a:p>
        </c:txPr>
        <c:crossAx val="142083584"/>
        <c:crosses val="autoZero"/>
        <c:auto val="1"/>
        <c:lblAlgn val="ctr"/>
        <c:lblOffset val="100"/>
        <c:noMultiLvlLbl val="0"/>
      </c:catAx>
      <c:valAx>
        <c:axId val="142083584"/>
        <c:scaling>
          <c:orientation val="minMax"/>
          <c:min val="5000"/>
        </c:scaling>
        <c:delete val="1"/>
        <c:axPos val="l"/>
        <c:numFmt formatCode="General" sourceLinked="1"/>
        <c:majorTickMark val="out"/>
        <c:minorTickMark val="none"/>
        <c:tickLblPos val="none"/>
        <c:crossAx val="14208204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133737277054686E-2"/>
          <c:y val="8.9602343899824966E-2"/>
          <c:w val="0.94030577799047965"/>
          <c:h val="0.8207953122003500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marker>
            <c:spPr>
              <a:solidFill>
                <a:srgbClr val="001642"/>
              </a:solidFill>
            </c:spPr>
          </c:marker>
          <c:dLbls>
            <c:dLbl>
              <c:idx val="0"/>
              <c:layout>
                <c:manualLayout>
                  <c:x val="-5.9694222009520306E-2"/>
                  <c:y val="-0.105893679154338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6980848281814864E-2"/>
                  <c:y val="-9.77480115270817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8840727098698383E-2"/>
                  <c:y val="-0.114039346781595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8840727098698432E-2"/>
                  <c:y val="-8.96023438998249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4267474554109373E-2"/>
                  <c:y val="-0.114039346781595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5.1554100826403902E-2"/>
                  <c:y val="-8.96023438998249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3413979643287498E-2"/>
                  <c:y val="-0.154768326309031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4.0700605915582028E-2"/>
                  <c:y val="-0.105893679154338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2560484732465721E-2"/>
                  <c:y val="-0.105893679154338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8.1401211831164059E-3"/>
                  <c:y val="-0.105893679154338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8.1401211831164059E-3"/>
                  <c:y val="-9.77480115270817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solidFill>
                      <a:srgbClr val="001642"/>
                    </a:solidFill>
                    <a:latin typeface="Book Antiqua" panose="0204060205030503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Лист1!$A$2:$A$5</c:f>
              <c:numCache>
                <c:formatCode>m/d/yyyy</c:formatCode>
                <c:ptCount val="4"/>
                <c:pt idx="0">
                  <c:v>43922</c:v>
                </c:pt>
                <c:pt idx="1">
                  <c:v>44013</c:v>
                </c:pt>
                <c:pt idx="2">
                  <c:v>44105</c:v>
                </c:pt>
                <c:pt idx="3">
                  <c:v>44197</c:v>
                </c:pt>
              </c:numCache>
            </c:numRef>
          </c:cat>
          <c:val>
            <c:numRef>
              <c:f>Лист1!$B$2:$B$5</c:f>
              <c:numCache>
                <c:formatCode>0.0</c:formatCode>
                <c:ptCount val="4"/>
                <c:pt idx="0">
                  <c:v>45.6</c:v>
                </c:pt>
                <c:pt idx="1">
                  <c:v>52</c:v>
                </c:pt>
                <c:pt idx="2">
                  <c:v>55.9</c:v>
                </c:pt>
                <c:pt idx="3">
                  <c:v>55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120064"/>
        <c:axId val="142121600"/>
      </c:lineChart>
      <c:dateAx>
        <c:axId val="142120064"/>
        <c:scaling>
          <c:orientation val="minMax"/>
        </c:scaling>
        <c:delete val="1"/>
        <c:axPos val="b"/>
        <c:numFmt formatCode="m/d/yyyy" sourceLinked="1"/>
        <c:majorTickMark val="none"/>
        <c:minorTickMark val="none"/>
        <c:tickLblPos val="nextTo"/>
        <c:crossAx val="142121600"/>
        <c:crosses val="autoZero"/>
        <c:auto val="1"/>
        <c:lblOffset val="100"/>
        <c:baseTimeUnit val="months"/>
        <c:majorUnit val="2"/>
        <c:majorTimeUnit val="months"/>
      </c:dateAx>
      <c:valAx>
        <c:axId val="142121600"/>
        <c:scaling>
          <c:orientation val="minMax"/>
          <c:max val="110"/>
          <c:min val="30"/>
        </c:scaling>
        <c:delete val="1"/>
        <c:axPos val="l"/>
        <c:numFmt formatCode="0.0" sourceLinked="1"/>
        <c:majorTickMark val="none"/>
        <c:minorTickMark val="none"/>
        <c:tickLblPos val="nextTo"/>
        <c:crossAx val="14212006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view3D>
      <c:rotX val="40"/>
      <c:rotY val="13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880093173192483"/>
          <c:y val="0.3782506314180793"/>
          <c:w val="0.34991755163084043"/>
          <c:h val="0.5099152188199616"/>
        </c:manualLayout>
      </c:layout>
      <c:pie3DChart>
        <c:varyColors val="1"/>
        <c:ser>
          <c:idx val="1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spPr>
            <a:ln w="25400">
              <a:solidFill>
                <a:schemeClr val="tx2">
                  <a:lumMod val="50000"/>
                </a:schemeClr>
              </a:solidFill>
            </a:ln>
          </c:spPr>
          <c:explosion val="25"/>
          <c:dPt>
            <c:idx val="0"/>
            <c:bubble3D val="0"/>
            <c:spPr>
              <a:solidFill>
                <a:srgbClr val="F0E51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1"/>
            <c:bubble3D val="0"/>
            <c:spPr>
              <a:solidFill>
                <a:srgbClr val="82C836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2"/>
            <c:bubble3D val="0"/>
            <c:spPr>
              <a:solidFill>
                <a:srgbClr val="2B8024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3"/>
            <c:bubble3D val="0"/>
            <c:spPr>
              <a:solidFill>
                <a:srgbClr val="00B0F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4"/>
            <c:bubble3D val="0"/>
            <c:spPr>
              <a:solidFill>
                <a:srgbClr val="0070C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5"/>
            <c:bubble3D val="0"/>
            <c:spPr>
              <a:solidFill>
                <a:srgbClr val="7030A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6"/>
            <c:bubble3D val="0"/>
            <c:spPr>
              <a:solidFill>
                <a:srgbClr val="D0000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7"/>
            <c:bubble3D val="0"/>
            <c:spPr>
              <a:solidFill>
                <a:srgbClr val="FC7624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8"/>
            <c:bubble3D val="0"/>
            <c:spPr>
              <a:solidFill>
                <a:srgbClr val="FFC00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-7.7415121307564524E-3"/>
                  <c:y val="1.84942015742876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537539353238985E-4"/>
                  <c:y val="-4.02478808862257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1024430445840395E-3"/>
                  <c:y val="-1.1138178667623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7612576582367304E-3"/>
                  <c:y val="1.07178154739335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4349751892756855E-2"/>
                  <c:y val="-6.15143867675304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8.6570497939431109E-3"/>
                  <c:y val="-1.85897714817324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3665034668214984E-3"/>
                  <c:y val="-9.73085561616410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4.5162581855029919E-3"/>
                  <c:y val="-4.37836715310587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Лист1!$A$2:$A$10</c:f>
              <c:strCache>
                <c:ptCount val="9"/>
                <c:pt idx="0">
                  <c:v>Сільське, лісове та рибне господарство</c:v>
                </c:pt>
                <c:pt idx="1">
                  <c:v>Промисловість</c:v>
                </c:pt>
                <c:pt idx="2">
                  <c:v>Будівництво та операції з нерухомим майном</c:v>
                </c:pt>
                <c:pt idx="3">
                  <c:v>Торгівля, організація харчування, тимчасове розміщення</c:v>
                </c:pt>
                <c:pt idx="4">
                  <c:v>Транспорт</c:v>
                </c:pt>
                <c:pt idx="5">
                  <c:v>Державне управління й оборона, соціальне страхування</c:v>
                </c:pt>
                <c:pt idx="6">
                  <c:v>Освіта, професійна та наукова діяльність</c:v>
                </c:pt>
                <c:pt idx="7">
                  <c:v>Охорона здоров`я та надання соціальної допомоги</c:v>
                </c:pt>
                <c:pt idx="8">
                  <c:v>Інші</c:v>
                </c:pt>
              </c:strCache>
            </c:strRef>
          </c:cat>
          <c:val>
            <c:numRef>
              <c:f>Лист1!$B$2:$B$10</c:f>
              <c:numCache>
                <c:formatCode>0%</c:formatCode>
                <c:ptCount val="9"/>
                <c:pt idx="0">
                  <c:v>0.28999999999999998</c:v>
                </c:pt>
                <c:pt idx="1">
                  <c:v>0.13</c:v>
                </c:pt>
                <c:pt idx="2">
                  <c:v>0.05</c:v>
                </c:pt>
                <c:pt idx="3">
                  <c:v>0.21</c:v>
                </c:pt>
                <c:pt idx="4">
                  <c:v>0.06</c:v>
                </c:pt>
                <c:pt idx="5">
                  <c:v>7.0000000000000007E-2</c:v>
                </c:pt>
                <c:pt idx="6">
                  <c:v>0.09</c:v>
                </c:pt>
                <c:pt idx="7">
                  <c:v>0.05</c:v>
                </c:pt>
                <c:pt idx="8">
                  <c:v>0.05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lnSpc>
                <a:spcPct val="100000"/>
              </a:lnSpc>
              <a:defRPr sz="1600">
                <a:solidFill>
                  <a:srgbClr val="001642"/>
                </a:solidFill>
                <a:latin typeface="Book Antiqua" panose="02040602050305030304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lnSpc>
                <a:spcPct val="100000"/>
              </a:lnSpc>
              <a:defRPr sz="1600">
                <a:solidFill>
                  <a:srgbClr val="001642"/>
                </a:solidFill>
                <a:latin typeface="Book Antiqua" panose="02040602050305030304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lnSpc>
                <a:spcPct val="100000"/>
              </a:lnSpc>
              <a:defRPr sz="1600">
                <a:solidFill>
                  <a:srgbClr val="001642"/>
                </a:solidFill>
                <a:latin typeface="Book Antiqua" panose="02040602050305030304" pitchFamily="18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lnSpc>
                <a:spcPct val="100000"/>
              </a:lnSpc>
              <a:defRPr sz="1600">
                <a:solidFill>
                  <a:srgbClr val="002060"/>
                </a:solidFill>
                <a:latin typeface="Book Antiqua" panose="02040602050305030304" pitchFamily="18" charset="0"/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lnSpc>
                <a:spcPct val="100000"/>
              </a:lnSpc>
              <a:defRPr sz="1600">
                <a:solidFill>
                  <a:srgbClr val="002060"/>
                </a:solidFill>
                <a:latin typeface="Book Antiqua" panose="02040602050305030304" pitchFamily="18" charset="0"/>
              </a:defRPr>
            </a:pPr>
            <a:endParaRPr lang="ru-RU"/>
          </a:p>
        </c:txPr>
      </c:legendEntry>
      <c:legendEntry>
        <c:idx val="5"/>
        <c:txPr>
          <a:bodyPr/>
          <a:lstStyle/>
          <a:p>
            <a:pPr>
              <a:lnSpc>
                <a:spcPct val="100000"/>
              </a:lnSpc>
              <a:defRPr sz="1600">
                <a:solidFill>
                  <a:srgbClr val="001642"/>
                </a:solidFill>
                <a:latin typeface="Book Antiqua" panose="02040602050305030304" pitchFamily="18" charset="0"/>
              </a:defRPr>
            </a:pPr>
            <a:endParaRPr lang="ru-RU"/>
          </a:p>
        </c:txPr>
      </c:legendEntry>
      <c:legendEntry>
        <c:idx val="6"/>
        <c:txPr>
          <a:bodyPr/>
          <a:lstStyle/>
          <a:p>
            <a:pPr>
              <a:lnSpc>
                <a:spcPct val="100000"/>
              </a:lnSpc>
              <a:defRPr sz="1600">
                <a:solidFill>
                  <a:srgbClr val="001642"/>
                </a:solidFill>
                <a:latin typeface="Book Antiqua" panose="02040602050305030304" pitchFamily="18" charset="0"/>
              </a:defRPr>
            </a:pPr>
            <a:endParaRPr lang="ru-RU"/>
          </a:p>
        </c:txPr>
      </c:legendEntry>
      <c:legendEntry>
        <c:idx val="7"/>
        <c:txPr>
          <a:bodyPr/>
          <a:lstStyle/>
          <a:p>
            <a:pPr>
              <a:lnSpc>
                <a:spcPct val="100000"/>
              </a:lnSpc>
              <a:defRPr sz="1600">
                <a:solidFill>
                  <a:srgbClr val="001642"/>
                </a:solidFill>
                <a:latin typeface="Book Antiqua" panose="02040602050305030304" pitchFamily="18" charset="0"/>
              </a:defRPr>
            </a:pPr>
            <a:endParaRPr lang="ru-RU"/>
          </a:p>
        </c:txPr>
      </c:legendEntry>
      <c:legendEntry>
        <c:idx val="8"/>
        <c:txPr>
          <a:bodyPr/>
          <a:lstStyle/>
          <a:p>
            <a:pPr>
              <a:lnSpc>
                <a:spcPct val="100000"/>
              </a:lnSpc>
              <a:defRPr sz="1600">
                <a:solidFill>
                  <a:srgbClr val="001642"/>
                </a:solidFill>
                <a:latin typeface="Book Antiqua" panose="0204060205030503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47809934667320653"/>
          <c:y val="0.20491529909045761"/>
          <c:w val="0.49017285608442868"/>
          <c:h val="0.77106492018782258"/>
        </c:manualLayout>
      </c:layout>
      <c:overlay val="0"/>
      <c:txPr>
        <a:bodyPr/>
        <a:lstStyle/>
        <a:p>
          <a:pPr>
            <a:lnSpc>
              <a:spcPct val="100000"/>
            </a:lnSpc>
            <a:defRPr sz="1200">
              <a:latin typeface="Book Antiqua" panose="0204060205030503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>
      <a:glow>
        <a:schemeClr val="accent1"/>
      </a:glow>
      <a:softEdge rad="0"/>
    </a:effectLst>
    <a:scene3d>
      <a:camera prst="orthographicFront"/>
      <a:lightRig rig="threePt" dir="t"/>
    </a:scene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846096727428138E-2"/>
          <c:y val="6.6391900699134962E-2"/>
          <c:w val="0.94630780654514368"/>
          <c:h val="0.88187655527906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Січень-грудень 2019</c:v>
                </c:pt>
              </c:strCache>
            </c:strRef>
          </c:tx>
          <c:spPr>
            <a:solidFill>
              <a:srgbClr val="FFC000"/>
            </a:solidFill>
            <a:ln w="25400">
              <a:solidFill>
                <a:srgbClr val="001642"/>
              </a:solidFill>
            </a:ln>
          </c:spPr>
          <c:invertIfNegative val="0"/>
          <c:dLbls>
            <c:dLbl>
              <c:idx val="0"/>
              <c:layout>
                <c:manualLayout>
                  <c:x val="-1.1648943204233486E-2"/>
                  <c:y val="-4.70286763834577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9.7622169917920502E-3"/>
                  <c:y val="9.40573527669155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220277123974006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7.3216627438440381E-3"/>
                  <c:y val="1.88114705533831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 algn="ctr">
                  <a:defRPr lang="uk-UA" sz="1100" b="1" i="0" u="none" strike="noStrike" kern="1200" baseline="0">
                    <a:solidFill>
                      <a:prstClr val="black"/>
                    </a:solidFill>
                    <a:latin typeface="Book Antiqua" panose="0204060205030503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Добувна промисловість</c:v>
                </c:pt>
                <c:pt idx="1">
                  <c:v>Виробництво харчових продуктів</c:v>
                </c:pt>
                <c:pt idx="2">
                  <c:v>Легка промисловість</c:v>
                </c:pt>
                <c:pt idx="3">
                  <c:v>Металургійне виробництво</c:v>
                </c:pt>
                <c:pt idx="4">
                  <c:v>Машинобудування</c:v>
                </c:pt>
                <c:pt idx="5">
                  <c:v>Постачання електроенергії, газу</c:v>
                </c:pt>
                <c:pt idx="6">
                  <c:v>Виробництво неметалевої мінеральної продукції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10.6</c:v>
                </c:pt>
                <c:pt idx="1">
                  <c:v>4.0999999999999996</c:v>
                </c:pt>
                <c:pt idx="2">
                  <c:v>-9.6</c:v>
                </c:pt>
                <c:pt idx="3">
                  <c:v>0.8</c:v>
                </c:pt>
                <c:pt idx="4">
                  <c:v>-3.3</c:v>
                </c:pt>
                <c:pt idx="5">
                  <c:v>2.5</c:v>
                </c:pt>
                <c:pt idx="6">
                  <c:v>-3.3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Січень-грудень 2020 </c:v>
                </c:pt>
              </c:strCache>
            </c:strRef>
          </c:tx>
          <c:spPr>
            <a:solidFill>
              <a:srgbClr val="22651D"/>
            </a:solidFill>
            <a:ln w="25400">
              <a:solidFill>
                <a:srgbClr val="001642"/>
              </a:solidFill>
            </a:ln>
          </c:spPr>
          <c:invertIfNegative val="0"/>
          <c:dLbls>
            <c:dLbl>
              <c:idx val="0"/>
              <c:layout>
                <c:manualLayout>
                  <c:x val="1.2202771239740064E-2"/>
                  <c:y val="4.70286763834577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8.9485955342034892E-17"/>
                  <c:y val="2.35143381917288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>
                    <a:latin typeface="Book Antiqua" panose="0204060205030503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Добувна промисловість</c:v>
                </c:pt>
                <c:pt idx="1">
                  <c:v>Виробництво харчових продуктів</c:v>
                </c:pt>
                <c:pt idx="2">
                  <c:v>Легка промисловість</c:v>
                </c:pt>
                <c:pt idx="3">
                  <c:v>Металургійне виробництво</c:v>
                </c:pt>
                <c:pt idx="4">
                  <c:v>Машинобудування</c:v>
                </c:pt>
                <c:pt idx="5">
                  <c:v>Постачання електроенергії, газу</c:v>
                </c:pt>
                <c:pt idx="6">
                  <c:v>Виробництво неметалевої мінеральної продукції</c:v>
                </c:pt>
              </c:strCache>
            </c:strRef>
          </c:cat>
          <c:val>
            <c:numRef>
              <c:f>Лист1!$C$2:$C$8</c:f>
              <c:numCache>
                <c:formatCode>0.0</c:formatCode>
                <c:ptCount val="7"/>
                <c:pt idx="0">
                  <c:v>12.6</c:v>
                </c:pt>
                <c:pt idx="1">
                  <c:v>6</c:v>
                </c:pt>
                <c:pt idx="2">
                  <c:v>-22</c:v>
                </c:pt>
                <c:pt idx="3">
                  <c:v>3.3</c:v>
                </c:pt>
                <c:pt idx="4">
                  <c:v>-29</c:v>
                </c:pt>
                <c:pt idx="5">
                  <c:v>8.6999999999999993</c:v>
                </c:pt>
                <c:pt idx="6">
                  <c:v>-10.4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002816"/>
        <c:axId val="32004352"/>
      </c:barChart>
      <c:catAx>
        <c:axId val="32002816"/>
        <c:scaling>
          <c:orientation val="minMax"/>
        </c:scaling>
        <c:delete val="0"/>
        <c:axPos val="b"/>
        <c:majorTickMark val="none"/>
        <c:minorTickMark val="none"/>
        <c:tickLblPos val="none"/>
        <c:crossAx val="32004352"/>
        <c:crosses val="autoZero"/>
        <c:auto val="1"/>
        <c:lblAlgn val="ctr"/>
        <c:lblOffset val="100"/>
        <c:noMultiLvlLbl val="0"/>
      </c:catAx>
      <c:valAx>
        <c:axId val="32004352"/>
        <c:scaling>
          <c:orientation val="minMax"/>
          <c:max val="40"/>
          <c:min val="-20"/>
        </c:scaling>
        <c:delete val="1"/>
        <c:axPos val="l"/>
        <c:numFmt formatCode="0.0" sourceLinked="1"/>
        <c:majorTickMark val="none"/>
        <c:minorTickMark val="none"/>
        <c:tickLblPos val="none"/>
        <c:crossAx val="3200281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>
                <a:solidFill>
                  <a:srgbClr val="001642"/>
                </a:solidFill>
                <a:latin typeface="Book Antiqua" panose="02040602050305030304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 b="1">
                <a:solidFill>
                  <a:srgbClr val="001642"/>
                </a:solidFill>
                <a:latin typeface="Book Antiqua" panose="0204060205030503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3347948473942572"/>
          <c:y val="0.34330933759924159"/>
          <c:w val="0.34562014675609981"/>
          <c:h val="0.1181234447209385"/>
        </c:manualLayout>
      </c:layout>
      <c:overlay val="0"/>
      <c:txPr>
        <a:bodyPr/>
        <a:lstStyle/>
        <a:p>
          <a:pPr>
            <a:defRPr sz="1200" b="1">
              <a:solidFill>
                <a:srgbClr val="001642"/>
              </a:solidFill>
              <a:latin typeface="Book Antiqua" panose="0204060205030503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view3D>
      <c:rotX val="35"/>
      <c:rotY val="13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7842679803240533"/>
          <c:y val="0.11678911769314303"/>
          <c:w val="0.67586972634766185"/>
          <c:h val="0.649955296281673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млн.грн</c:v>
                </c:pt>
              </c:strCache>
            </c:strRef>
          </c:tx>
          <c:spPr>
            <a:effectLst/>
            <a:scene3d>
              <a:camera prst="orthographicFront"/>
              <a:lightRig rig="threePt" dir="t"/>
            </a:scene3d>
            <a:sp3d>
              <a:contourClr>
                <a:srgbClr val="000000"/>
              </a:contourClr>
            </a:sp3d>
          </c:spPr>
          <c:explosion val="25"/>
          <c:dPt>
            <c:idx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rgbClr val="82C836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rgbClr val="22651D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rgbClr val="512373"/>
              </a:solidFill>
              <a:effectLst/>
              <a:scene3d>
                <a:camera prst="orthographicFront"/>
                <a:lightRig rig="threePt" dir="t"/>
              </a:scene3d>
              <a:sp3d>
                <a:contourClr>
                  <a:srgbClr val="000000"/>
                </a:contourClr>
              </a:sp3d>
            </c:spPr>
          </c:dPt>
          <c:dPt>
            <c:idx val="6"/>
            <c:bubble3D val="0"/>
            <c:spPr>
              <a:solidFill>
                <a:srgbClr val="C00000"/>
              </a:solidFill>
              <a:effectLst/>
              <a:scene3d>
                <a:camera prst="orthographicFront"/>
                <a:lightRig rig="threePt" dir="t"/>
              </a:scene3d>
              <a:sp3d>
                <a:contourClr>
                  <a:srgbClr val="000000"/>
                </a:contourClr>
              </a:sp3d>
            </c:spPr>
          </c:dPt>
          <c:cat>
            <c:strRef>
              <c:f>Лист1!$A$2:$A$8</c:f>
              <c:strCache>
                <c:ptCount val="7"/>
                <c:pt idx="0">
                  <c:v>виробництво харчових продуктів</c:v>
                </c:pt>
                <c:pt idx="1">
                  <c:v>легка промисловість</c:v>
                </c:pt>
                <c:pt idx="2">
                  <c:v>металургійне виробництво</c:v>
                </c:pt>
                <c:pt idx="3">
                  <c:v>машинобудування</c:v>
                </c:pt>
                <c:pt idx="4">
                  <c:v>постачання електроенергіїї, газу</c:v>
                </c:pt>
                <c:pt idx="5">
                  <c:v>виробництво неметалевої мінеральної продукції</c:v>
                </c:pt>
                <c:pt idx="6">
                  <c:v>інші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21301.8</c:v>
                </c:pt>
                <c:pt idx="1">
                  <c:v>572</c:v>
                </c:pt>
                <c:pt idx="2">
                  <c:v>7826.1</c:v>
                </c:pt>
                <c:pt idx="3">
                  <c:v>4716.6000000000004</c:v>
                </c:pt>
                <c:pt idx="4">
                  <c:v>20754.2</c:v>
                </c:pt>
                <c:pt idx="5">
                  <c:v>2434.4</c:v>
                </c:pt>
                <c:pt idx="6">
                  <c:v>4669.8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%</c:v>
                </c:pt>
              </c:strCache>
            </c:strRef>
          </c:tx>
          <c:explosion val="25"/>
          <c:cat>
            <c:strRef>
              <c:f>Лист1!$A$2:$A$8</c:f>
              <c:strCache>
                <c:ptCount val="7"/>
                <c:pt idx="0">
                  <c:v>виробництво харчових продуктів</c:v>
                </c:pt>
                <c:pt idx="1">
                  <c:v>легка промисловість</c:v>
                </c:pt>
                <c:pt idx="2">
                  <c:v>металургійне виробництво</c:v>
                </c:pt>
                <c:pt idx="3">
                  <c:v>машинобудування</c:v>
                </c:pt>
                <c:pt idx="4">
                  <c:v>постачання електроенергіїї, газу</c:v>
                </c:pt>
                <c:pt idx="5">
                  <c:v>виробництво неметалевої мінеральної продукції</c:v>
                </c:pt>
                <c:pt idx="6">
                  <c:v>інші</c:v>
                </c:pt>
              </c:strCache>
            </c:strRef>
          </c:cat>
          <c:val>
            <c:numRef>
              <c:f>Лист1!$C$2:$C$8</c:f>
              <c:numCache>
                <c:formatCode>0.0</c:formatCode>
                <c:ptCount val="7"/>
                <c:pt idx="0">
                  <c:v>34.200000000000003</c:v>
                </c:pt>
                <c:pt idx="1">
                  <c:v>0.9</c:v>
                </c:pt>
                <c:pt idx="2">
                  <c:v>12.6</c:v>
                </c:pt>
                <c:pt idx="3">
                  <c:v>7.6</c:v>
                </c:pt>
                <c:pt idx="4">
                  <c:v>33.299999999999997</c:v>
                </c:pt>
                <c:pt idx="5">
                  <c:v>3.9</c:v>
                </c:pt>
                <c:pt idx="6">
                  <c:v>7.5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spPr>
    <a:noFill/>
    <a:ln>
      <a:noFill/>
    </a:ln>
    <a:effectLst>
      <a:glow>
        <a:schemeClr val="accent1"/>
      </a:glow>
      <a:softEdge rad="0"/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Україна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 w="25400">
              <a:solidFill>
                <a:srgbClr val="001642"/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Січень-грудень 2019</c:v>
                </c:pt>
                <c:pt idx="1">
                  <c:v>Січень-грудень 2020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99.5</c:v>
                </c:pt>
                <c:pt idx="1">
                  <c:v>95.5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rgbClr val="FFC000"/>
            </a:solidFill>
            <a:ln w="25400">
              <a:solidFill>
                <a:srgbClr val="001642"/>
              </a:solidFill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Січень-грудень 2019</c:v>
                </c:pt>
                <c:pt idx="1">
                  <c:v>Січень-грудень 2020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>
                  <c:v>98.3</c:v>
                </c:pt>
                <c:pt idx="1">
                  <c:v>102.6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32017024"/>
        <c:axId val="32040832"/>
      </c:barChart>
      <c:catAx>
        <c:axId val="32017024"/>
        <c:scaling>
          <c:orientation val="minMax"/>
        </c:scaling>
        <c:delete val="0"/>
        <c:axPos val="b"/>
        <c:numFmt formatCode="@" sourceLinked="1"/>
        <c:majorTickMark val="none"/>
        <c:minorTickMark val="none"/>
        <c:tickLblPos val="nextTo"/>
        <c:txPr>
          <a:bodyPr/>
          <a:lstStyle/>
          <a:p>
            <a:pPr>
              <a:defRPr sz="1200">
                <a:solidFill>
                  <a:srgbClr val="001642"/>
                </a:solidFill>
              </a:defRPr>
            </a:pPr>
            <a:endParaRPr lang="ru-RU"/>
          </a:p>
        </c:txPr>
        <c:crossAx val="32040832"/>
        <c:crosses val="autoZero"/>
        <c:auto val="1"/>
        <c:lblAlgn val="ctr"/>
        <c:lblOffset val="100"/>
        <c:noMultiLvlLbl val="0"/>
      </c:catAx>
      <c:valAx>
        <c:axId val="32040832"/>
        <c:scaling>
          <c:orientation val="minMax"/>
          <c:min val="70"/>
        </c:scaling>
        <c:delete val="0"/>
        <c:axPos val="l"/>
        <c:numFmt formatCode="0.0" sourceLinked="1"/>
        <c:majorTickMark val="none"/>
        <c:minorTickMark val="none"/>
        <c:tickLblPos val="none"/>
        <c:spPr>
          <a:ln w="9525">
            <a:noFill/>
          </a:ln>
        </c:spPr>
        <c:crossAx val="3201702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200" b="1">
          <a:latin typeface="Book Antiqua" panose="02040602050305030304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Україна</c:v>
                </c:pt>
              </c:strCache>
            </c:strRef>
          </c:tx>
          <c:spPr>
            <a:solidFill>
              <a:srgbClr val="001642"/>
            </a:solidFill>
            <a:ln w="25400">
              <a:solidFill>
                <a:schemeClr val="tx2">
                  <a:lumMod val="5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0"/>
                  <c:y val="3.0025645920797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Січень-березень</c:v>
                </c:pt>
                <c:pt idx="1">
                  <c:v>Січень-червень</c:v>
                </c:pt>
                <c:pt idx="2">
                  <c:v>Січень-вересень</c:v>
                </c:pt>
                <c:pt idx="3">
                  <c:v>Січень-грудень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98.2</c:v>
                </c:pt>
                <c:pt idx="1">
                  <c:v>81.3</c:v>
                </c:pt>
                <c:pt idx="2">
                  <c:v>86.9</c:v>
                </c:pt>
                <c:pt idx="3">
                  <c:v>88.5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rgbClr val="FFC000"/>
            </a:solidFill>
            <a:ln w="25400">
              <a:solidFill>
                <a:srgbClr val="FFC000"/>
              </a:solidFill>
            </a:ln>
          </c:spPr>
          <c:invertIfNegative val="0"/>
          <c:dLbls>
            <c:dLbl>
              <c:idx val="0"/>
              <c:layout>
                <c:manualLayout>
                  <c:x val="0"/>
                  <c:y val="3.75320574009966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Січень-березень</c:v>
                </c:pt>
                <c:pt idx="1">
                  <c:v>Січень-червень</c:v>
                </c:pt>
                <c:pt idx="2">
                  <c:v>Січень-вересень</c:v>
                </c:pt>
                <c:pt idx="3">
                  <c:v>Січень-грудень</c:v>
                </c:pt>
              </c:strCache>
            </c:strRef>
          </c:cat>
          <c:val>
            <c:numRef>
              <c:f>Лист1!$C$2:$C$5</c:f>
              <c:numCache>
                <c:formatCode>0.0</c:formatCode>
                <c:ptCount val="4"/>
                <c:pt idx="0">
                  <c:v>91.6</c:v>
                </c:pt>
                <c:pt idx="1">
                  <c:v>47.9</c:v>
                </c:pt>
                <c:pt idx="2">
                  <c:v>75.400000000000006</c:v>
                </c:pt>
                <c:pt idx="3">
                  <c:v>74.900000000000006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646912"/>
        <c:axId val="40660992"/>
      </c:barChart>
      <c:catAx>
        <c:axId val="40646912"/>
        <c:scaling>
          <c:orientation val="minMax"/>
        </c:scaling>
        <c:delete val="0"/>
        <c:axPos val="b"/>
        <c:numFmt formatCode="@" sourceLinked="1"/>
        <c:majorTickMark val="none"/>
        <c:minorTickMark val="none"/>
        <c:tickLblPos val="nextTo"/>
        <c:txPr>
          <a:bodyPr/>
          <a:lstStyle/>
          <a:p>
            <a:pPr>
              <a:defRPr sz="800" b="1">
                <a:solidFill>
                  <a:srgbClr val="001642"/>
                </a:solidFill>
              </a:defRPr>
            </a:pPr>
            <a:endParaRPr lang="ru-RU"/>
          </a:p>
        </c:txPr>
        <c:crossAx val="40660992"/>
        <c:crosses val="autoZero"/>
        <c:auto val="1"/>
        <c:lblAlgn val="ctr"/>
        <c:lblOffset val="100"/>
        <c:noMultiLvlLbl val="0"/>
      </c:catAx>
      <c:valAx>
        <c:axId val="40660992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4064691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Book Antiqua" panose="02040602050305030304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Україна</c:v>
                </c:pt>
              </c:strCache>
            </c:strRef>
          </c:tx>
          <c:spPr>
            <a:solidFill>
              <a:srgbClr val="001642"/>
            </a:solidFill>
            <a:ln w="25400">
              <a:noFill/>
            </a:ln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cat>
            <c:strRef>
              <c:f>Лист1!$A$2:$A$3</c:f>
              <c:strCache>
                <c:ptCount val="2"/>
                <c:pt idx="0">
                  <c:v>2019</c:v>
                </c:pt>
                <c:pt idx="1">
                  <c:v>2020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100.2</c:v>
                </c:pt>
                <c:pt idx="1">
                  <c:v>98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cat>
            <c:strRef>
              <c:f>Лист1!$A$2:$A$3</c:f>
              <c:strCache>
                <c:ptCount val="2"/>
                <c:pt idx="0">
                  <c:v>2019</c:v>
                </c:pt>
                <c:pt idx="1">
                  <c:v>2020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>
                  <c:v>104.7</c:v>
                </c:pt>
                <c:pt idx="1">
                  <c:v>106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7761792"/>
        <c:axId val="37763328"/>
      </c:barChart>
      <c:catAx>
        <c:axId val="37761792"/>
        <c:scaling>
          <c:orientation val="minMax"/>
        </c:scaling>
        <c:delete val="0"/>
        <c:axPos val="b"/>
        <c:numFmt formatCode="@" sourceLinked="1"/>
        <c:majorTickMark val="none"/>
        <c:minorTickMark val="none"/>
        <c:tickLblPos val="nextTo"/>
        <c:txPr>
          <a:bodyPr/>
          <a:lstStyle/>
          <a:p>
            <a:pPr>
              <a:defRPr sz="1200">
                <a:solidFill>
                  <a:srgbClr val="001642"/>
                </a:solidFill>
              </a:defRPr>
            </a:pPr>
            <a:endParaRPr lang="ru-RU"/>
          </a:p>
        </c:txPr>
        <c:crossAx val="37763328"/>
        <c:crosses val="autoZero"/>
        <c:auto val="1"/>
        <c:lblAlgn val="ctr"/>
        <c:lblOffset val="100"/>
        <c:noMultiLvlLbl val="0"/>
      </c:catAx>
      <c:valAx>
        <c:axId val="37763328"/>
        <c:scaling>
          <c:orientation val="minMax"/>
          <c:min val="70"/>
        </c:scaling>
        <c:delete val="1"/>
        <c:axPos val="l"/>
        <c:numFmt formatCode="0.0" sourceLinked="1"/>
        <c:majorTickMark val="none"/>
        <c:minorTickMark val="none"/>
        <c:tickLblPos val="none"/>
        <c:crossAx val="3776179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200" b="1">
          <a:latin typeface="Book Antiqua" panose="02040602050305030304" pitchFamily="18" charset="0"/>
          <a:cs typeface="Times New Roman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8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478798197067078"/>
          <c:y val="0.1010858976109037"/>
          <c:w val="0.6863888780600591"/>
          <c:h val="0.6793141681024275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млн.грн</c:v>
                </c:pt>
              </c:strCache>
            </c:strRef>
          </c:tx>
          <c:spPr>
            <a:ln w="25400">
              <a:solidFill>
                <a:schemeClr val="tx2">
                  <a:lumMod val="50000"/>
                </a:schemeClr>
              </a:solidFill>
            </a:ln>
          </c:spPr>
          <c:explosion val="25"/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2"/>
            <c:bubble3D val="0"/>
            <c:spPr>
              <a:solidFill>
                <a:srgbClr val="F0E51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3"/>
            <c:bubble3D val="0"/>
            <c:spPr>
              <a:solidFill>
                <a:srgbClr val="99960F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4"/>
            <c:bubble3D val="0"/>
            <c:spPr>
              <a:solidFill>
                <a:schemeClr val="accent5">
                  <a:lumMod val="75000"/>
                </a:schemeClr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5"/>
            <c:bubble3D val="0"/>
            <c:explosion val="40"/>
            <c:spPr>
              <a:solidFill>
                <a:srgbClr val="1D8B22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6"/>
            <c:bubble3D val="0"/>
            <c:spPr>
              <a:solidFill>
                <a:srgbClr val="001642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dPt>
            <c:idx val="7"/>
            <c:bubble3D val="0"/>
            <c:spPr>
              <a:solidFill>
                <a:srgbClr val="7030A0"/>
              </a:solidFill>
              <a:ln w="25400">
                <a:solidFill>
                  <a:schemeClr val="tx2">
                    <a:lumMod val="50000"/>
                  </a:schemeClr>
                </a:solidFill>
              </a:ln>
            </c:spPr>
          </c:dPt>
          <c:cat>
            <c:strRef>
              <c:f>Лист1!$A$2:$A$9</c:f>
              <c:strCache>
                <c:ptCount val="8"/>
                <c:pt idx="0">
                  <c:v>Оптова та роздрібна торгівля</c:v>
                </c:pt>
                <c:pt idx="1">
                  <c:v>Транспорт, складське господарство</c:v>
                </c:pt>
                <c:pt idx="2">
                  <c:v>Державне управління й оборона</c:v>
                </c:pt>
                <c:pt idx="3">
                  <c:v>Соціальна сфера</c:v>
                </c:pt>
                <c:pt idx="4">
                  <c:v>Сільське господарство, лісове та рибне господарство</c:v>
                </c:pt>
                <c:pt idx="5">
                  <c:v>Промисловість</c:v>
                </c:pt>
                <c:pt idx="6">
                  <c:v>Будівництво</c:v>
                </c:pt>
                <c:pt idx="7">
                  <c:v>Інше</c:v>
                </c:pt>
              </c:strCache>
            </c:strRef>
          </c:cat>
          <c:val>
            <c:numRef>
              <c:f>Лист1!$B$2:$B$9</c:f>
              <c:numCache>
                <c:formatCode>0.0</c:formatCode>
                <c:ptCount val="8"/>
                <c:pt idx="0">
                  <c:v>1499.9</c:v>
                </c:pt>
                <c:pt idx="1">
                  <c:v>107.1</c:v>
                </c:pt>
                <c:pt idx="2">
                  <c:v>2316.6999999999998</c:v>
                </c:pt>
                <c:pt idx="3">
                  <c:v>145.9</c:v>
                </c:pt>
                <c:pt idx="4">
                  <c:v>1289.8</c:v>
                </c:pt>
                <c:pt idx="5">
                  <c:v>1985.6</c:v>
                </c:pt>
                <c:pt idx="6">
                  <c:v>206.3</c:v>
                </c:pt>
                <c:pt idx="7">
                  <c:v>270.3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%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Оптова та роздрібна торгівля</c:v>
                </c:pt>
                <c:pt idx="1">
                  <c:v>Транспорт, складське господарство</c:v>
                </c:pt>
                <c:pt idx="2">
                  <c:v>Державне управління й оборона</c:v>
                </c:pt>
                <c:pt idx="3">
                  <c:v>Соціальна сфера</c:v>
                </c:pt>
                <c:pt idx="4">
                  <c:v>Сільське господарство, лісове та рибне господарство</c:v>
                </c:pt>
                <c:pt idx="5">
                  <c:v>Промисловість</c:v>
                </c:pt>
                <c:pt idx="6">
                  <c:v>Будівництво</c:v>
                </c:pt>
                <c:pt idx="7">
                  <c:v>Інше</c:v>
                </c:pt>
              </c:strCache>
            </c:strRef>
          </c:cat>
          <c:val>
            <c:numRef>
              <c:f>Лист1!$C$2:$C$9</c:f>
              <c:numCache>
                <c:formatCode>0.00</c:formatCode>
                <c:ptCount val="8"/>
                <c:pt idx="0">
                  <c:v>19.2</c:v>
                </c:pt>
                <c:pt idx="1">
                  <c:v>1.4</c:v>
                </c:pt>
                <c:pt idx="2">
                  <c:v>29.6</c:v>
                </c:pt>
                <c:pt idx="3">
                  <c:v>1.9</c:v>
                </c:pt>
                <c:pt idx="4">
                  <c:v>16.5</c:v>
                </c:pt>
                <c:pt idx="5">
                  <c:v>25.4</c:v>
                </c:pt>
                <c:pt idx="6">
                  <c:v>2.6</c:v>
                </c:pt>
                <c:pt idx="7">
                  <c:v>3.4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jpeg"/><Relationship Id="rId16" Type="http://schemas.openxmlformats.org/officeDocument/2006/relationships/image" Target="../media/image42.png"/><Relationship Id="rId1" Type="http://schemas.openxmlformats.org/officeDocument/2006/relationships/image" Target="../media/image27.png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gif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jpeg"/><Relationship Id="rId16" Type="http://schemas.openxmlformats.org/officeDocument/2006/relationships/image" Target="../media/image42.png"/><Relationship Id="rId1" Type="http://schemas.openxmlformats.org/officeDocument/2006/relationships/image" Target="../media/image27.png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gif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9D3CDC-6692-4642-A70F-E877D20E2D9D}" type="doc">
      <dgm:prSet loTypeId="urn:microsoft.com/office/officeart/2005/8/layout/radial3" loCatId="cycle" qsTypeId="urn:microsoft.com/office/officeart/2005/8/quickstyle/simple1#4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7096F76B-DE33-4577-958C-17E884A3827C}" type="pres">
      <dgm:prSet presAssocID="{C49D3CDC-6692-4642-A70F-E877D20E2D9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D4C0BC-309F-4B66-B3B7-7691ED8F73DE}" type="pres">
      <dgm:prSet presAssocID="{C49D3CDC-6692-4642-A70F-E877D20E2D9D}" presName="radial" presStyleCnt="0">
        <dgm:presLayoutVars>
          <dgm:animLvl val="ctr"/>
        </dgm:presLayoutVars>
      </dgm:prSet>
      <dgm:spPr/>
    </dgm:pt>
  </dgm:ptLst>
  <dgm:cxnLst>
    <dgm:cxn modelId="{720A4F47-DF2A-42CF-8E46-B582F2D3FE9D}" type="presOf" srcId="{C49D3CDC-6692-4642-A70F-E877D20E2D9D}" destId="{7096F76B-DE33-4577-958C-17E884A3827C}" srcOrd="0" destOrd="0" presId="urn:microsoft.com/office/officeart/2005/8/layout/radial3"/>
    <dgm:cxn modelId="{59E2ED34-324F-4177-995D-C1782670FFF3}" type="presParOf" srcId="{7096F76B-DE33-4577-958C-17E884A3827C}" destId="{53D4C0BC-309F-4B66-B3B7-7691ED8F73DE}" srcOrd="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0D1934-37BA-4A75-B794-928BD15DB5AF}" type="doc">
      <dgm:prSet loTypeId="urn:microsoft.com/office/officeart/2008/layout/AlternatingHexagons" loCatId="list" qsTypeId="urn:microsoft.com/office/officeart/2005/8/quickstyle/simple1#5" qsCatId="simple" csTypeId="urn:microsoft.com/office/officeart/2005/8/colors/accent1_2#3" csCatId="accent1" phldr="1"/>
      <dgm:spPr/>
      <dgm:t>
        <a:bodyPr/>
        <a:lstStyle/>
        <a:p>
          <a:endParaRPr lang="ru-RU"/>
        </a:p>
      </dgm:t>
    </dgm:pt>
    <dgm:pt modelId="{0543669E-9E23-41F3-9779-E8F893876A94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57150">
          <a:solidFill>
            <a:srgbClr val="FFC000"/>
          </a:solidFill>
        </a:ln>
      </dgm:spPr>
      <dgm:t>
        <a:bodyPr/>
        <a:lstStyle/>
        <a:p>
          <a:endParaRPr lang="ru-RU" dirty="0"/>
        </a:p>
      </dgm:t>
    </dgm:pt>
    <dgm:pt modelId="{EA7BD5D3-86CD-4817-8C86-CB647FB48B04}" type="parTrans" cxnId="{888FB72F-70C5-495C-B71D-42B8EFA5C423}">
      <dgm:prSet/>
      <dgm:spPr/>
      <dgm:t>
        <a:bodyPr/>
        <a:lstStyle/>
        <a:p>
          <a:endParaRPr lang="ru-RU"/>
        </a:p>
      </dgm:t>
    </dgm:pt>
    <dgm:pt modelId="{74A5E4EA-2DD8-4F6D-84BE-5A4A30D82BE6}" type="sibTrans" cxnId="{888FB72F-70C5-495C-B71D-42B8EFA5C423}">
      <dgm:prSet/>
      <dgm:spPr>
        <a:blipFill rotWithShape="0">
          <a:blip xmlns:r="http://schemas.openxmlformats.org/officeDocument/2006/relationships" r:embed="rId2"/>
          <a:stretch>
            <a:fillRect/>
          </a:stretch>
        </a:blipFill>
        <a:ln w="57150">
          <a:solidFill>
            <a:srgbClr val="FFC000"/>
          </a:solidFill>
        </a:ln>
      </dgm:spPr>
      <dgm:t>
        <a:bodyPr/>
        <a:lstStyle/>
        <a:p>
          <a:endParaRPr lang="ru-RU"/>
        </a:p>
      </dgm:t>
    </dgm:pt>
    <dgm:pt modelId="{67E26E28-EFC2-4977-95AE-0018D4BC651A}">
      <dgm:prSet phldrT="[Текст]"/>
      <dgm:spPr/>
      <dgm:t>
        <a:bodyPr/>
        <a:lstStyle/>
        <a:p>
          <a:endParaRPr lang="ru-RU" dirty="0"/>
        </a:p>
      </dgm:t>
    </dgm:pt>
    <dgm:pt modelId="{2D43DE5A-1580-4266-9EF5-F41F4EE473B8}" type="parTrans" cxnId="{731FAC81-020D-42D6-9FFA-96BAD0B3491D}">
      <dgm:prSet/>
      <dgm:spPr/>
      <dgm:t>
        <a:bodyPr/>
        <a:lstStyle/>
        <a:p>
          <a:endParaRPr lang="ru-RU"/>
        </a:p>
      </dgm:t>
    </dgm:pt>
    <dgm:pt modelId="{4C3DE6EE-330F-42A1-A728-7399DF50992E}" type="sibTrans" cxnId="{731FAC81-020D-42D6-9FFA-96BAD0B3491D}">
      <dgm:prSet/>
      <dgm:spPr/>
      <dgm:t>
        <a:bodyPr/>
        <a:lstStyle/>
        <a:p>
          <a:endParaRPr lang="ru-RU"/>
        </a:p>
      </dgm:t>
    </dgm:pt>
    <dgm:pt modelId="{BE4D0C1C-A4F3-4124-BE9B-65F1FF60A515}">
      <dgm:prSet phldrT="[Текст]"/>
      <dgm:spPr/>
      <dgm:t>
        <a:bodyPr/>
        <a:lstStyle/>
        <a:p>
          <a:endParaRPr lang="ru-RU" dirty="0"/>
        </a:p>
      </dgm:t>
    </dgm:pt>
    <dgm:pt modelId="{E81095F1-55C5-4277-9893-0C09741765B7}" type="parTrans" cxnId="{E5AAD5CD-41AA-4653-9D23-204C42AFD8B7}">
      <dgm:prSet/>
      <dgm:spPr/>
      <dgm:t>
        <a:bodyPr/>
        <a:lstStyle/>
        <a:p>
          <a:endParaRPr lang="ru-RU"/>
        </a:p>
      </dgm:t>
    </dgm:pt>
    <dgm:pt modelId="{08EA874E-AF3B-41E2-9E0D-BFB3DF6826BF}" type="sibTrans" cxnId="{E5AAD5CD-41AA-4653-9D23-204C42AFD8B7}">
      <dgm:prSet/>
      <dgm:spPr/>
      <dgm:t>
        <a:bodyPr/>
        <a:lstStyle/>
        <a:p>
          <a:endParaRPr lang="ru-RU"/>
        </a:p>
      </dgm:t>
    </dgm:pt>
    <dgm:pt modelId="{4DF95793-7D8C-48D1-9B90-E9525890B714}">
      <dgm:prSet phldrT="[Текст]"/>
      <dgm:spPr>
        <a:blipFill rotWithShape="0">
          <a:blip xmlns:r="http://schemas.openxmlformats.org/officeDocument/2006/relationships" r:embed="rId3"/>
          <a:stretch>
            <a:fillRect/>
          </a:stretch>
        </a:blipFill>
        <a:ln w="57150">
          <a:solidFill>
            <a:srgbClr val="FFC000"/>
          </a:solidFill>
        </a:ln>
      </dgm:spPr>
      <dgm:t>
        <a:bodyPr/>
        <a:lstStyle/>
        <a:p>
          <a:endParaRPr lang="ru-RU" dirty="0"/>
        </a:p>
      </dgm:t>
    </dgm:pt>
    <dgm:pt modelId="{EF0BAC47-8210-4544-BAD6-4455BF27D763}" type="sibTrans" cxnId="{F488B873-E5A8-4D34-8B0F-608426B163E7}">
      <dgm:prSet/>
      <dgm:spPr>
        <a:blipFill rotWithShape="0">
          <a:blip xmlns:r="http://schemas.openxmlformats.org/officeDocument/2006/relationships" r:embed="rId4"/>
          <a:stretch>
            <a:fillRect/>
          </a:stretch>
        </a:blipFill>
        <a:ln w="57150">
          <a:solidFill>
            <a:srgbClr val="FFC000"/>
          </a:solidFill>
        </a:ln>
      </dgm:spPr>
      <dgm:t>
        <a:bodyPr/>
        <a:lstStyle/>
        <a:p>
          <a:endParaRPr lang="ru-RU"/>
        </a:p>
      </dgm:t>
    </dgm:pt>
    <dgm:pt modelId="{2E353B75-774F-4DFE-8294-6FDFE715ED25}" type="parTrans" cxnId="{F488B873-E5A8-4D34-8B0F-608426B163E7}">
      <dgm:prSet/>
      <dgm:spPr/>
      <dgm:t>
        <a:bodyPr/>
        <a:lstStyle/>
        <a:p>
          <a:endParaRPr lang="ru-RU"/>
        </a:p>
      </dgm:t>
    </dgm:pt>
    <dgm:pt modelId="{693A3FD2-5D8C-4A8C-A3AF-A7B0FA169AA8}">
      <dgm:prSet phldrT="[Текст]" custT="1"/>
      <dgm:spPr>
        <a:noFill/>
        <a:ln>
          <a:noFill/>
        </a:ln>
      </dgm:spPr>
      <dgm:t>
        <a:bodyPr/>
        <a:lstStyle/>
        <a:p>
          <a:endParaRPr lang="uk-UA" sz="1100" b="1" noProof="0" dirty="0" smtClean="0">
            <a:solidFill>
              <a:srgbClr val="004821"/>
            </a:solidFill>
            <a:latin typeface="Book Antiqua" panose="02040602050305030304" pitchFamily="18" charset="0"/>
          </a:endParaRPr>
        </a:p>
      </dgm:t>
    </dgm:pt>
    <dgm:pt modelId="{F8BF32A6-35C3-4E4C-ADE5-951F6531F0C5}" type="sibTrans" cxnId="{61F8EC02-107C-4321-9810-C2FFD5F6D97D}">
      <dgm:prSet/>
      <dgm:spPr>
        <a:blipFill rotWithShape="0">
          <a:blip xmlns:r="http://schemas.openxmlformats.org/officeDocument/2006/relationships" r:embed="rId5"/>
          <a:stretch>
            <a:fillRect/>
          </a:stretch>
        </a:blipFill>
        <a:ln w="57150">
          <a:solidFill>
            <a:srgbClr val="FFC000"/>
          </a:solidFill>
        </a:ln>
      </dgm:spPr>
      <dgm:t>
        <a:bodyPr/>
        <a:lstStyle/>
        <a:p>
          <a:endParaRPr lang="ru-RU"/>
        </a:p>
      </dgm:t>
    </dgm:pt>
    <dgm:pt modelId="{81FF2036-E559-4DD4-91F1-4F921DB02F3F}" type="parTrans" cxnId="{61F8EC02-107C-4321-9810-C2FFD5F6D97D}">
      <dgm:prSet/>
      <dgm:spPr/>
      <dgm:t>
        <a:bodyPr/>
        <a:lstStyle/>
        <a:p>
          <a:endParaRPr lang="ru-RU"/>
        </a:p>
      </dgm:t>
    </dgm:pt>
    <dgm:pt modelId="{2DAE98C5-8247-4B90-B5BD-E2E7165C2983}" type="pres">
      <dgm:prSet presAssocID="{C40D1934-37BA-4A75-B794-928BD15DB5AF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F053D6F-72C8-4993-BE77-B5B54B278834}" type="pres">
      <dgm:prSet presAssocID="{0543669E-9E23-41F3-9779-E8F893876A94}" presName="composite" presStyleCnt="0"/>
      <dgm:spPr/>
    </dgm:pt>
    <dgm:pt modelId="{0654220B-B124-48EB-8F30-D3124206E1A4}" type="pres">
      <dgm:prSet presAssocID="{0543669E-9E23-41F3-9779-E8F893876A94}" presName="Parent1" presStyleLbl="node1" presStyleIdx="0" presStyleCnt="6" custScaleX="95213" custScaleY="89803" custLinFactX="-81023" custLinFactNeighborX="-100000" custLinFactNeighborY="-6725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73A73F-52DC-4D0C-BC06-5ABAF87CCE24}" type="pres">
      <dgm:prSet presAssocID="{0543669E-9E23-41F3-9779-E8F893876A94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C29E99-9E94-4C4E-8F8A-1EA4F5EA0FAE}" type="pres">
      <dgm:prSet presAssocID="{0543669E-9E23-41F3-9779-E8F893876A94}" presName="BalanceSpacing" presStyleCnt="0"/>
      <dgm:spPr/>
    </dgm:pt>
    <dgm:pt modelId="{89AAE6A2-CC3E-479F-B267-51A5D62DF40A}" type="pres">
      <dgm:prSet presAssocID="{0543669E-9E23-41F3-9779-E8F893876A94}" presName="BalanceSpacing1" presStyleCnt="0"/>
      <dgm:spPr/>
    </dgm:pt>
    <dgm:pt modelId="{DA8330D0-BE0F-4296-95C8-CBD7C5CCD0DD}" type="pres">
      <dgm:prSet presAssocID="{74A5E4EA-2DD8-4F6D-84BE-5A4A30D82BE6}" presName="Accent1Text" presStyleLbl="node1" presStyleIdx="1" presStyleCnt="6" custScaleX="99999" custScaleY="92814" custLinFactNeighborX="-23509" custLinFactNeighborY="8106"/>
      <dgm:spPr/>
      <dgm:t>
        <a:bodyPr/>
        <a:lstStyle/>
        <a:p>
          <a:endParaRPr lang="ru-RU"/>
        </a:p>
      </dgm:t>
    </dgm:pt>
    <dgm:pt modelId="{D2C7DFD5-D39E-431D-841A-AB82DC2C2103}" type="pres">
      <dgm:prSet presAssocID="{74A5E4EA-2DD8-4F6D-84BE-5A4A30D82BE6}" presName="spaceBetweenRectangles" presStyleCnt="0"/>
      <dgm:spPr/>
    </dgm:pt>
    <dgm:pt modelId="{021AD278-9CC1-4A36-910A-701F6B574D04}" type="pres">
      <dgm:prSet presAssocID="{693A3FD2-5D8C-4A8C-A3AF-A7B0FA169AA8}" presName="composite" presStyleCnt="0"/>
      <dgm:spPr/>
    </dgm:pt>
    <dgm:pt modelId="{AEB770D1-E18A-401C-8E2E-AA217D5A9598}" type="pres">
      <dgm:prSet presAssocID="{693A3FD2-5D8C-4A8C-A3AF-A7B0FA169AA8}" presName="Parent1" presStyleLbl="node1" presStyleIdx="2" presStyleCnt="6" custScaleX="245724" custLinFactNeighborX="29145" custLinFactNeighborY="2219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8FBB17-24A0-437C-B9CA-47032F24E889}" type="pres">
      <dgm:prSet presAssocID="{693A3FD2-5D8C-4A8C-A3AF-A7B0FA169AA8}" presName="Childtext1" presStyleLbl="revTx" presStyleIdx="1" presStyleCnt="3" custLinFactNeighborY="-34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6F6E75-15BF-40DB-B03B-812CE8BA590A}" type="pres">
      <dgm:prSet presAssocID="{693A3FD2-5D8C-4A8C-A3AF-A7B0FA169AA8}" presName="BalanceSpacing" presStyleCnt="0"/>
      <dgm:spPr/>
    </dgm:pt>
    <dgm:pt modelId="{71BD177F-97CE-4168-A9F6-DCE8BE9BE39A}" type="pres">
      <dgm:prSet presAssocID="{693A3FD2-5D8C-4A8C-A3AF-A7B0FA169AA8}" presName="BalanceSpacing1" presStyleCnt="0"/>
      <dgm:spPr/>
    </dgm:pt>
    <dgm:pt modelId="{4B05140F-21D5-4A5F-B98C-2F1DF04E3DE7}" type="pres">
      <dgm:prSet presAssocID="{F8BF32A6-35C3-4E4C-ADE5-951F6531F0C5}" presName="Accent1Text" presStyleLbl="node1" presStyleIdx="3" presStyleCnt="6" custScaleX="102767" custScaleY="88202" custLinFactX="-100000" custLinFactNeighborX="-131039" custLinFactNeighborY="-132"/>
      <dgm:spPr/>
      <dgm:t>
        <a:bodyPr/>
        <a:lstStyle/>
        <a:p>
          <a:endParaRPr lang="ru-RU"/>
        </a:p>
      </dgm:t>
    </dgm:pt>
    <dgm:pt modelId="{61CA2087-5E29-4D9D-986E-8D43818A73BB}" type="pres">
      <dgm:prSet presAssocID="{F8BF32A6-35C3-4E4C-ADE5-951F6531F0C5}" presName="spaceBetweenRectangles" presStyleCnt="0"/>
      <dgm:spPr/>
    </dgm:pt>
    <dgm:pt modelId="{D20A5FA5-795A-429E-9C3B-D8276D058668}" type="pres">
      <dgm:prSet presAssocID="{4DF95793-7D8C-48D1-9B90-E9525890B714}" presName="composite" presStyleCnt="0"/>
      <dgm:spPr/>
    </dgm:pt>
    <dgm:pt modelId="{30496315-E0A7-45D6-856A-869009179BAF}" type="pres">
      <dgm:prSet presAssocID="{4DF95793-7D8C-48D1-9B90-E9525890B714}" presName="Parent1" presStyleLbl="node1" presStyleIdx="4" presStyleCnt="6" custScaleX="99599" custScaleY="89977" custLinFactX="-33140" custLinFactNeighborX="-100000" custLinFactNeighborY="-1253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F51C09-23A0-402A-A5E6-8D860BEB2F5D}" type="pres">
      <dgm:prSet presAssocID="{4DF95793-7D8C-48D1-9B90-E9525890B714}" presName="Childtext1" presStyleLbl="revTx" presStyleIdx="2" presStyleCnt="3" custLinFactNeighborX="4645" custLinFactNeighborY="21981">
        <dgm:presLayoutVars>
          <dgm:chMax val="0"/>
          <dgm:chPref val="0"/>
          <dgm:bulletEnabled val="1"/>
        </dgm:presLayoutVars>
      </dgm:prSet>
      <dgm:spPr/>
    </dgm:pt>
    <dgm:pt modelId="{AC27F336-0195-4330-86CD-86BC258E7CA0}" type="pres">
      <dgm:prSet presAssocID="{4DF95793-7D8C-48D1-9B90-E9525890B714}" presName="BalanceSpacing" presStyleCnt="0"/>
      <dgm:spPr/>
    </dgm:pt>
    <dgm:pt modelId="{57D8CEF1-836D-41C3-BB34-FEF3C9A5DA56}" type="pres">
      <dgm:prSet presAssocID="{4DF95793-7D8C-48D1-9B90-E9525890B714}" presName="BalanceSpacing1" presStyleCnt="0"/>
      <dgm:spPr/>
    </dgm:pt>
    <dgm:pt modelId="{F4F00541-6A2E-4D58-8CFB-363E6E1CD5B2}" type="pres">
      <dgm:prSet presAssocID="{EF0BAC47-8210-4544-BAD6-4455BF27D763}" presName="Accent1Text" presStyleLbl="node1" presStyleIdx="5" presStyleCnt="6" custScaleX="101229" custScaleY="87736" custLinFactNeighborX="-70015" custLinFactNeighborY="59787"/>
      <dgm:spPr/>
      <dgm:t>
        <a:bodyPr/>
        <a:lstStyle/>
        <a:p>
          <a:endParaRPr lang="ru-RU"/>
        </a:p>
      </dgm:t>
    </dgm:pt>
  </dgm:ptLst>
  <dgm:cxnLst>
    <dgm:cxn modelId="{7A5C73A0-ABE1-410F-8DF6-85F66F90F795}" type="presOf" srcId="{4DF95793-7D8C-48D1-9B90-E9525890B714}" destId="{30496315-E0A7-45D6-856A-869009179BAF}" srcOrd="0" destOrd="0" presId="urn:microsoft.com/office/officeart/2008/layout/AlternatingHexagons"/>
    <dgm:cxn modelId="{337A9C52-37D7-425D-948F-08AF54B05A9C}" type="presOf" srcId="{EF0BAC47-8210-4544-BAD6-4455BF27D763}" destId="{F4F00541-6A2E-4D58-8CFB-363E6E1CD5B2}" srcOrd="0" destOrd="0" presId="urn:microsoft.com/office/officeart/2008/layout/AlternatingHexagons"/>
    <dgm:cxn modelId="{50D94D9A-72BF-42E1-9D54-C0A74418BA1B}" type="presOf" srcId="{F8BF32A6-35C3-4E4C-ADE5-951F6531F0C5}" destId="{4B05140F-21D5-4A5F-B98C-2F1DF04E3DE7}" srcOrd="0" destOrd="0" presId="urn:microsoft.com/office/officeart/2008/layout/AlternatingHexagons"/>
    <dgm:cxn modelId="{B41620FC-9E0C-4D30-BCB1-8EA32C8F838E}" type="presOf" srcId="{74A5E4EA-2DD8-4F6D-84BE-5A4A30D82BE6}" destId="{DA8330D0-BE0F-4296-95C8-CBD7C5CCD0DD}" srcOrd="0" destOrd="0" presId="urn:microsoft.com/office/officeart/2008/layout/AlternatingHexagons"/>
    <dgm:cxn modelId="{164AAB8D-6B95-4BEC-AA6A-0874C5BA4317}" type="presOf" srcId="{BE4D0C1C-A4F3-4124-BE9B-65F1FF60A515}" destId="{C08FBB17-24A0-437C-B9CA-47032F24E889}" srcOrd="0" destOrd="0" presId="urn:microsoft.com/office/officeart/2008/layout/AlternatingHexagons"/>
    <dgm:cxn modelId="{9B5A4833-19D1-4FF5-83F2-F10479DCD22F}" type="presOf" srcId="{C40D1934-37BA-4A75-B794-928BD15DB5AF}" destId="{2DAE98C5-8247-4B90-B5BD-E2E7165C2983}" srcOrd="0" destOrd="0" presId="urn:microsoft.com/office/officeart/2008/layout/AlternatingHexagons"/>
    <dgm:cxn modelId="{4EC194BD-7F8B-4096-A14D-D3C8B8F0A094}" type="presOf" srcId="{0543669E-9E23-41F3-9779-E8F893876A94}" destId="{0654220B-B124-48EB-8F30-D3124206E1A4}" srcOrd="0" destOrd="0" presId="urn:microsoft.com/office/officeart/2008/layout/AlternatingHexagons"/>
    <dgm:cxn modelId="{37B7D9DF-1905-43C4-8B20-CA3F32DED25A}" type="presOf" srcId="{693A3FD2-5D8C-4A8C-A3AF-A7B0FA169AA8}" destId="{AEB770D1-E18A-401C-8E2E-AA217D5A9598}" srcOrd="0" destOrd="0" presId="urn:microsoft.com/office/officeart/2008/layout/AlternatingHexagons"/>
    <dgm:cxn modelId="{F488B873-E5A8-4D34-8B0F-608426B163E7}" srcId="{C40D1934-37BA-4A75-B794-928BD15DB5AF}" destId="{4DF95793-7D8C-48D1-9B90-E9525890B714}" srcOrd="2" destOrd="0" parTransId="{2E353B75-774F-4DFE-8294-6FDFE715ED25}" sibTransId="{EF0BAC47-8210-4544-BAD6-4455BF27D763}"/>
    <dgm:cxn modelId="{E5AAD5CD-41AA-4653-9D23-204C42AFD8B7}" srcId="{693A3FD2-5D8C-4A8C-A3AF-A7B0FA169AA8}" destId="{BE4D0C1C-A4F3-4124-BE9B-65F1FF60A515}" srcOrd="0" destOrd="0" parTransId="{E81095F1-55C5-4277-9893-0C09741765B7}" sibTransId="{08EA874E-AF3B-41E2-9E0D-BFB3DF6826BF}"/>
    <dgm:cxn modelId="{888FB72F-70C5-495C-B71D-42B8EFA5C423}" srcId="{C40D1934-37BA-4A75-B794-928BD15DB5AF}" destId="{0543669E-9E23-41F3-9779-E8F893876A94}" srcOrd="0" destOrd="0" parTransId="{EA7BD5D3-86CD-4817-8C86-CB647FB48B04}" sibTransId="{74A5E4EA-2DD8-4F6D-84BE-5A4A30D82BE6}"/>
    <dgm:cxn modelId="{61F8EC02-107C-4321-9810-C2FFD5F6D97D}" srcId="{C40D1934-37BA-4A75-B794-928BD15DB5AF}" destId="{693A3FD2-5D8C-4A8C-A3AF-A7B0FA169AA8}" srcOrd="1" destOrd="0" parTransId="{81FF2036-E559-4DD4-91F1-4F921DB02F3F}" sibTransId="{F8BF32A6-35C3-4E4C-ADE5-951F6531F0C5}"/>
    <dgm:cxn modelId="{0252865B-EDEF-44D2-824D-F752D3E69CC4}" type="presOf" srcId="{67E26E28-EFC2-4977-95AE-0018D4BC651A}" destId="{CC73A73F-52DC-4D0C-BC06-5ABAF87CCE24}" srcOrd="0" destOrd="0" presId="urn:microsoft.com/office/officeart/2008/layout/AlternatingHexagons"/>
    <dgm:cxn modelId="{731FAC81-020D-42D6-9FFA-96BAD0B3491D}" srcId="{0543669E-9E23-41F3-9779-E8F893876A94}" destId="{67E26E28-EFC2-4977-95AE-0018D4BC651A}" srcOrd="0" destOrd="0" parTransId="{2D43DE5A-1580-4266-9EF5-F41F4EE473B8}" sibTransId="{4C3DE6EE-330F-42A1-A728-7399DF50992E}"/>
    <dgm:cxn modelId="{2AE4E062-0AE1-4864-BC95-91B72A396FA2}" type="presParOf" srcId="{2DAE98C5-8247-4B90-B5BD-E2E7165C2983}" destId="{4F053D6F-72C8-4993-BE77-B5B54B278834}" srcOrd="0" destOrd="0" presId="urn:microsoft.com/office/officeart/2008/layout/AlternatingHexagons"/>
    <dgm:cxn modelId="{82241667-B2EA-4DE9-8A4D-ACEBD3FCA435}" type="presParOf" srcId="{4F053D6F-72C8-4993-BE77-B5B54B278834}" destId="{0654220B-B124-48EB-8F30-D3124206E1A4}" srcOrd="0" destOrd="0" presId="urn:microsoft.com/office/officeart/2008/layout/AlternatingHexagons"/>
    <dgm:cxn modelId="{417748C3-1468-4D04-92C8-5A4451C135ED}" type="presParOf" srcId="{4F053D6F-72C8-4993-BE77-B5B54B278834}" destId="{CC73A73F-52DC-4D0C-BC06-5ABAF87CCE24}" srcOrd="1" destOrd="0" presId="urn:microsoft.com/office/officeart/2008/layout/AlternatingHexagons"/>
    <dgm:cxn modelId="{3888CE10-AFC1-447F-ADBB-58CA214ED602}" type="presParOf" srcId="{4F053D6F-72C8-4993-BE77-B5B54B278834}" destId="{52C29E99-9E94-4C4E-8F8A-1EA4F5EA0FAE}" srcOrd="2" destOrd="0" presId="urn:microsoft.com/office/officeart/2008/layout/AlternatingHexagons"/>
    <dgm:cxn modelId="{5851F883-90CC-4BC5-9C03-611445E82A2F}" type="presParOf" srcId="{4F053D6F-72C8-4993-BE77-B5B54B278834}" destId="{89AAE6A2-CC3E-479F-B267-51A5D62DF40A}" srcOrd="3" destOrd="0" presId="urn:microsoft.com/office/officeart/2008/layout/AlternatingHexagons"/>
    <dgm:cxn modelId="{64BC37F8-7411-4FEC-A0FD-6551C35F322F}" type="presParOf" srcId="{4F053D6F-72C8-4993-BE77-B5B54B278834}" destId="{DA8330D0-BE0F-4296-95C8-CBD7C5CCD0DD}" srcOrd="4" destOrd="0" presId="urn:microsoft.com/office/officeart/2008/layout/AlternatingHexagons"/>
    <dgm:cxn modelId="{5A1C3717-F69F-4F8C-9D08-4A43373D7383}" type="presParOf" srcId="{2DAE98C5-8247-4B90-B5BD-E2E7165C2983}" destId="{D2C7DFD5-D39E-431D-841A-AB82DC2C2103}" srcOrd="1" destOrd="0" presId="urn:microsoft.com/office/officeart/2008/layout/AlternatingHexagons"/>
    <dgm:cxn modelId="{D38EE0E6-F326-4FEA-B4F8-7E5730A05FBC}" type="presParOf" srcId="{2DAE98C5-8247-4B90-B5BD-E2E7165C2983}" destId="{021AD278-9CC1-4A36-910A-701F6B574D04}" srcOrd="2" destOrd="0" presId="urn:microsoft.com/office/officeart/2008/layout/AlternatingHexagons"/>
    <dgm:cxn modelId="{84A5423B-C3B4-4639-91B4-D2DE4F6D8A36}" type="presParOf" srcId="{021AD278-9CC1-4A36-910A-701F6B574D04}" destId="{AEB770D1-E18A-401C-8E2E-AA217D5A9598}" srcOrd="0" destOrd="0" presId="urn:microsoft.com/office/officeart/2008/layout/AlternatingHexagons"/>
    <dgm:cxn modelId="{2C806827-5260-4730-9402-D55768C1E068}" type="presParOf" srcId="{021AD278-9CC1-4A36-910A-701F6B574D04}" destId="{C08FBB17-24A0-437C-B9CA-47032F24E889}" srcOrd="1" destOrd="0" presId="urn:microsoft.com/office/officeart/2008/layout/AlternatingHexagons"/>
    <dgm:cxn modelId="{CAA0E21B-3F3B-4D9F-8AE2-6E4045EF142A}" type="presParOf" srcId="{021AD278-9CC1-4A36-910A-701F6B574D04}" destId="{DB6F6E75-15BF-40DB-B03B-812CE8BA590A}" srcOrd="2" destOrd="0" presId="urn:microsoft.com/office/officeart/2008/layout/AlternatingHexagons"/>
    <dgm:cxn modelId="{0EEB0D39-CB37-4766-A67D-C593FECD2DF6}" type="presParOf" srcId="{021AD278-9CC1-4A36-910A-701F6B574D04}" destId="{71BD177F-97CE-4168-A9F6-DCE8BE9BE39A}" srcOrd="3" destOrd="0" presId="urn:microsoft.com/office/officeart/2008/layout/AlternatingHexagons"/>
    <dgm:cxn modelId="{0E890DA4-C665-4BFB-8F6C-17868D10D08A}" type="presParOf" srcId="{021AD278-9CC1-4A36-910A-701F6B574D04}" destId="{4B05140F-21D5-4A5F-B98C-2F1DF04E3DE7}" srcOrd="4" destOrd="0" presId="urn:microsoft.com/office/officeart/2008/layout/AlternatingHexagons"/>
    <dgm:cxn modelId="{8A49752E-4C0B-4B73-9381-C21DEE230036}" type="presParOf" srcId="{2DAE98C5-8247-4B90-B5BD-E2E7165C2983}" destId="{61CA2087-5E29-4D9D-986E-8D43818A73BB}" srcOrd="3" destOrd="0" presId="urn:microsoft.com/office/officeart/2008/layout/AlternatingHexagons"/>
    <dgm:cxn modelId="{81CD0D33-319B-4F51-9648-52912361208A}" type="presParOf" srcId="{2DAE98C5-8247-4B90-B5BD-E2E7165C2983}" destId="{D20A5FA5-795A-429E-9C3B-D8276D058668}" srcOrd="4" destOrd="0" presId="urn:microsoft.com/office/officeart/2008/layout/AlternatingHexagons"/>
    <dgm:cxn modelId="{55889304-2B45-4579-BF95-59F24EAD527E}" type="presParOf" srcId="{D20A5FA5-795A-429E-9C3B-D8276D058668}" destId="{30496315-E0A7-45D6-856A-869009179BAF}" srcOrd="0" destOrd="0" presId="urn:microsoft.com/office/officeart/2008/layout/AlternatingHexagons"/>
    <dgm:cxn modelId="{593A8683-B920-48BD-8891-ED9AE77BD53C}" type="presParOf" srcId="{D20A5FA5-795A-429E-9C3B-D8276D058668}" destId="{EFF51C09-23A0-402A-A5E6-8D860BEB2F5D}" srcOrd="1" destOrd="0" presId="urn:microsoft.com/office/officeart/2008/layout/AlternatingHexagons"/>
    <dgm:cxn modelId="{2FF0CCD9-6DE8-4918-AC20-D4166870B855}" type="presParOf" srcId="{D20A5FA5-795A-429E-9C3B-D8276D058668}" destId="{AC27F336-0195-4330-86CD-86BC258E7CA0}" srcOrd="2" destOrd="0" presId="urn:microsoft.com/office/officeart/2008/layout/AlternatingHexagons"/>
    <dgm:cxn modelId="{5BDEBFA4-AFB9-4CAB-A90D-7BD9CACF45BD}" type="presParOf" srcId="{D20A5FA5-795A-429E-9C3B-D8276D058668}" destId="{57D8CEF1-836D-41C3-BB34-FEF3C9A5DA56}" srcOrd="3" destOrd="0" presId="urn:microsoft.com/office/officeart/2008/layout/AlternatingHexagons"/>
    <dgm:cxn modelId="{F08E6ADC-D4A3-468F-9E90-ADAFF0812E8A}" type="presParOf" srcId="{D20A5FA5-795A-429E-9C3B-D8276D058668}" destId="{F4F00541-6A2E-4D58-8CFB-363E6E1CD5B2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8018EB-1954-4E76-96C6-6263D373E9DB}" type="doc">
      <dgm:prSet loTypeId="urn:microsoft.com/office/officeart/2009/3/layout/SubStepProcess" loCatId="process" qsTypeId="urn:microsoft.com/office/officeart/2005/8/quickstyle/simple1" qsCatId="simple" csTypeId="urn:microsoft.com/office/officeart/2005/8/colors/accent1_2" csCatId="accent1" phldr="1"/>
      <dgm:spPr/>
    </dgm:pt>
    <dgm:pt modelId="{421970CA-1433-4DE5-97DA-D28FB263E357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001642"/>
        </a:solidFill>
        <a:ln w="25400">
          <a:noFill/>
        </a:ln>
      </dgm:spPr>
      <dgm:t>
        <a:bodyPr/>
        <a:lstStyle/>
        <a:p>
          <a:r>
            <a:rPr lang="uk-UA" sz="1800" b="1" dirty="0" smtClean="0">
              <a:solidFill>
                <a:schemeClr val="bg1"/>
              </a:solidFill>
              <a:latin typeface="Book Antiqua" panose="02040602050305030304" pitchFamily="18" charset="0"/>
            </a:rPr>
            <a:t>Експорт</a:t>
          </a:r>
          <a:endParaRPr lang="ru-RU" sz="2400" b="1" dirty="0">
            <a:solidFill>
              <a:schemeClr val="bg1"/>
            </a:solidFill>
            <a:latin typeface="Book Antiqua" panose="02040602050305030304" pitchFamily="18" charset="0"/>
          </a:endParaRPr>
        </a:p>
      </dgm:t>
    </dgm:pt>
    <dgm:pt modelId="{B4EB5406-D631-45AE-9D73-E51B63482A39}" type="parTrans" cxnId="{8DA81922-FE63-44A7-A6B8-B69B1F4DEBAB}">
      <dgm:prSet/>
      <dgm:spPr/>
      <dgm:t>
        <a:bodyPr/>
        <a:lstStyle/>
        <a:p>
          <a:endParaRPr lang="ru-RU"/>
        </a:p>
      </dgm:t>
    </dgm:pt>
    <dgm:pt modelId="{CEA91608-F217-44D9-8E13-D37DE6C35CA9}" type="sibTrans" cxnId="{8DA81922-FE63-44A7-A6B8-B69B1F4DEBAB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D5E2833B-998E-4A25-A8E3-A9E3DC572168}">
      <dgm:prSet phldrT="[Текст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FFC000"/>
        </a:solidFill>
        <a:ln w="25400">
          <a:solidFill>
            <a:srgbClr val="FFC000"/>
          </a:solidFill>
        </a:ln>
      </dgm:spPr>
      <dgm:t>
        <a:bodyPr/>
        <a:lstStyle/>
        <a:p>
          <a:r>
            <a:rPr lang="uk-UA" sz="1200" b="1" dirty="0" smtClean="0">
              <a:solidFill>
                <a:schemeClr val="tx1"/>
              </a:solidFill>
              <a:latin typeface="Book Antiqua" panose="02040602050305030304" pitchFamily="18" charset="0"/>
            </a:rPr>
            <a:t>Імпорт</a:t>
          </a:r>
          <a:endParaRPr lang="ru-RU" sz="4100" b="1" dirty="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65C97450-60A9-4CEA-8935-A664E3BA0184}" type="parTrans" cxnId="{E1DA4100-47C0-4E75-B6AC-7E1A3BBE3AD7}">
      <dgm:prSet/>
      <dgm:spPr/>
      <dgm:t>
        <a:bodyPr/>
        <a:lstStyle/>
        <a:p>
          <a:endParaRPr lang="ru-RU"/>
        </a:p>
      </dgm:t>
    </dgm:pt>
    <dgm:pt modelId="{E0F277C5-AB72-4959-8899-8E9035EDD8BF}" type="sibTrans" cxnId="{E1DA4100-47C0-4E75-B6AC-7E1A3BBE3AD7}">
      <dgm:prSet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FD6A85ED-9B30-42F8-B7A6-E9E77B9E87FD}" type="pres">
      <dgm:prSet presAssocID="{C98018EB-1954-4E76-96C6-6263D373E9DB}" presName="Name0" presStyleCnt="0">
        <dgm:presLayoutVars>
          <dgm:chMax val="7"/>
          <dgm:dir/>
          <dgm:animOne val="branch"/>
        </dgm:presLayoutVars>
      </dgm:prSet>
      <dgm:spPr/>
    </dgm:pt>
    <dgm:pt modelId="{B6F9BACD-5F5B-474B-BB9D-4B767448D0BE}" type="pres">
      <dgm:prSet presAssocID="{421970CA-1433-4DE5-97DA-D28FB263E357}" presName="parTx1" presStyleLbl="node1" presStyleIdx="0" presStyleCnt="2" custLinFactNeighborY="-3313"/>
      <dgm:spPr/>
      <dgm:t>
        <a:bodyPr/>
        <a:lstStyle/>
        <a:p>
          <a:endParaRPr lang="uk-UA"/>
        </a:p>
      </dgm:t>
    </dgm:pt>
    <dgm:pt modelId="{2E071937-BC41-4498-BE49-DDF605749A1D}" type="pres">
      <dgm:prSet presAssocID="{D5E2833B-998E-4A25-A8E3-A9E3DC572168}" presName="parTx2" presStyleLbl="node1" presStyleIdx="1" presStyleCnt="2" custScaleX="63150" custScaleY="61130"/>
      <dgm:spPr/>
      <dgm:t>
        <a:bodyPr/>
        <a:lstStyle/>
        <a:p>
          <a:endParaRPr lang="uk-UA"/>
        </a:p>
      </dgm:t>
    </dgm:pt>
  </dgm:ptLst>
  <dgm:cxnLst>
    <dgm:cxn modelId="{8DA81922-FE63-44A7-A6B8-B69B1F4DEBAB}" srcId="{C98018EB-1954-4E76-96C6-6263D373E9DB}" destId="{421970CA-1433-4DE5-97DA-D28FB263E357}" srcOrd="0" destOrd="0" parTransId="{B4EB5406-D631-45AE-9D73-E51B63482A39}" sibTransId="{CEA91608-F217-44D9-8E13-D37DE6C35CA9}"/>
    <dgm:cxn modelId="{E1DA4100-47C0-4E75-B6AC-7E1A3BBE3AD7}" srcId="{C98018EB-1954-4E76-96C6-6263D373E9DB}" destId="{D5E2833B-998E-4A25-A8E3-A9E3DC572168}" srcOrd="1" destOrd="0" parTransId="{65C97450-60A9-4CEA-8935-A664E3BA0184}" sibTransId="{E0F277C5-AB72-4959-8899-8E9035EDD8BF}"/>
    <dgm:cxn modelId="{77948F28-A9FB-4696-BBE9-30D94BF0A280}" type="presOf" srcId="{421970CA-1433-4DE5-97DA-D28FB263E357}" destId="{B6F9BACD-5F5B-474B-BB9D-4B767448D0BE}" srcOrd="0" destOrd="0" presId="urn:microsoft.com/office/officeart/2009/3/layout/SubStepProcess"/>
    <dgm:cxn modelId="{10FF1782-FF98-4BBD-991C-A28B37EB2F99}" type="presOf" srcId="{D5E2833B-998E-4A25-A8E3-A9E3DC572168}" destId="{2E071937-BC41-4498-BE49-DDF605749A1D}" srcOrd="0" destOrd="0" presId="urn:microsoft.com/office/officeart/2009/3/layout/SubStepProcess"/>
    <dgm:cxn modelId="{D5A58510-E661-45A1-B69D-56C3DB90A719}" type="presOf" srcId="{C98018EB-1954-4E76-96C6-6263D373E9DB}" destId="{FD6A85ED-9B30-42F8-B7A6-E9E77B9E87FD}" srcOrd="0" destOrd="0" presId="urn:microsoft.com/office/officeart/2009/3/layout/SubStepProcess"/>
    <dgm:cxn modelId="{1B91E126-5AB3-4329-B719-C25C4446B041}" type="presParOf" srcId="{FD6A85ED-9B30-42F8-B7A6-E9E77B9E87FD}" destId="{B6F9BACD-5F5B-474B-BB9D-4B767448D0BE}" srcOrd="0" destOrd="0" presId="urn:microsoft.com/office/officeart/2009/3/layout/SubStepProcess"/>
    <dgm:cxn modelId="{5439348C-8ECC-4706-888B-B586F7C57915}" type="presParOf" srcId="{FD6A85ED-9B30-42F8-B7A6-E9E77B9E87FD}" destId="{2E071937-BC41-4498-BE49-DDF605749A1D}" srcOrd="1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740EFB2-8DF2-4B62-8121-A9112965A6FC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52FA71-3D2B-42E6-886A-80E3FF66ED49}">
      <dgm:prSet phldrT="[Текст]"/>
      <dgm:spPr/>
      <dgm:t>
        <a:bodyPr/>
        <a:lstStyle/>
        <a:p>
          <a:r>
            <a:rPr lang="uk-UA" dirty="0" smtClean="0">
              <a:solidFill>
                <a:srgbClr val="001642"/>
              </a:solidFill>
              <a:latin typeface="Book Antiqua" pitchFamily="18" charset="0"/>
            </a:rPr>
            <a:t>48 країн інвесторів</a:t>
          </a:r>
          <a:endParaRPr lang="ru-RU" dirty="0">
            <a:solidFill>
              <a:srgbClr val="001642"/>
            </a:solidFill>
            <a:latin typeface="Book Antiqua" pitchFamily="18" charset="0"/>
          </a:endParaRPr>
        </a:p>
      </dgm:t>
    </dgm:pt>
    <dgm:pt modelId="{8AF72981-BE4F-48DB-B255-66AFD51F9A45}" type="parTrans" cxnId="{E2EBB7B5-3905-46AD-AB05-07AB7F776506}">
      <dgm:prSet/>
      <dgm:spPr/>
      <dgm:t>
        <a:bodyPr/>
        <a:lstStyle/>
        <a:p>
          <a:endParaRPr lang="ru-RU"/>
        </a:p>
      </dgm:t>
    </dgm:pt>
    <dgm:pt modelId="{BF918ADF-900A-48A3-B5CA-38354768F2DE}" type="sibTrans" cxnId="{E2EBB7B5-3905-46AD-AB05-07AB7F776506}">
      <dgm:prSet/>
      <dgm:spPr/>
      <dgm:t>
        <a:bodyPr/>
        <a:lstStyle/>
        <a:p>
          <a:endParaRPr lang="ru-RU"/>
        </a:p>
      </dgm:t>
    </dgm:pt>
    <dgm:pt modelId="{E6980377-987A-4ABB-BCF6-EEAD3C787B34}" type="pres">
      <dgm:prSet presAssocID="{E740EFB2-8DF2-4B62-8121-A9112965A6FC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2C34C98-10B2-46D9-AE68-2178AC936D3F}" type="pres">
      <dgm:prSet presAssocID="{EB52FA71-3D2B-42E6-886A-80E3FF66ED49}" presName="chaos" presStyleCnt="0"/>
      <dgm:spPr/>
    </dgm:pt>
    <dgm:pt modelId="{13A19569-DDCA-40C5-8701-AE71CCFD8B84}" type="pres">
      <dgm:prSet presAssocID="{EB52FA71-3D2B-42E6-886A-80E3FF66ED49}" presName="parTx1" presStyleLbl="revTx" presStyleIdx="0" presStyleCnt="1"/>
      <dgm:spPr/>
      <dgm:t>
        <a:bodyPr/>
        <a:lstStyle/>
        <a:p>
          <a:endParaRPr lang="ru-RU"/>
        </a:p>
      </dgm:t>
    </dgm:pt>
    <dgm:pt modelId="{0D017059-DECE-40AC-88FC-6517B6DCA33D}" type="pres">
      <dgm:prSet presAssocID="{EB52FA71-3D2B-42E6-886A-80E3FF66ED49}" presName="c1" presStyleLbl="node1" presStyleIdx="0" presStyleCnt="18"/>
      <dgm:spPr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704D1973-D880-4801-A4E0-A32674EB64FC}" type="pres">
      <dgm:prSet presAssocID="{EB52FA71-3D2B-42E6-886A-80E3FF66ED49}" presName="c2" presStyleLbl="node1" presStyleIdx="1" presStyleCnt="18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0F58416D-956F-4868-A457-F93166E3C944}" type="pres">
      <dgm:prSet presAssocID="{EB52FA71-3D2B-42E6-886A-80E3FF66ED49}" presName="c3" presStyleLbl="node1" presStyleIdx="2" presStyleCnt="18"/>
      <dgm:spPr>
        <a:blipFill dpi="0" rotWithShape="0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C1DC90B4-1DAD-49BF-A2DB-117BC16F9815}" type="pres">
      <dgm:prSet presAssocID="{EB52FA71-3D2B-42E6-886A-80E3FF66ED49}" presName="c4" presStyleLbl="node1" presStyleIdx="3" presStyleCnt="18"/>
      <dgm:spPr>
        <a:blipFill dpi="0" rotWithShape="0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67D25B17-1FD1-4190-A65F-95B79F53D2D5}" type="pres">
      <dgm:prSet presAssocID="{EB52FA71-3D2B-42E6-886A-80E3FF66ED49}" presName="c5" presStyleLbl="node1" presStyleIdx="4" presStyleCnt="18"/>
      <dgm:spPr>
        <a:blipFill dpi="0" rotWithShape="0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FD2B5AA9-6846-43BD-A296-85B138B26A97}" type="pres">
      <dgm:prSet presAssocID="{EB52FA71-3D2B-42E6-886A-80E3FF66ED49}" presName="c6" presStyleLbl="node1" presStyleIdx="5" presStyleCnt="18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5351EDEE-07A1-461F-80C7-DBC02E457A6F}" type="pres">
      <dgm:prSet presAssocID="{EB52FA71-3D2B-42E6-886A-80E3FF66ED49}" presName="c7" presStyleLbl="node1" presStyleIdx="6" presStyleCnt="18" custLinFactNeighborX="-7765"/>
      <dgm:spPr>
        <a:blipFill dpi="0"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81A24FDA-F1A0-4C9F-825B-9C430566001A}" type="pres">
      <dgm:prSet presAssocID="{EB52FA71-3D2B-42E6-886A-80E3FF66ED49}" presName="c8" presStyleLbl="node1" presStyleIdx="7" presStyleCnt="18" custLinFactNeighborY="14053"/>
      <dgm:spPr>
        <a:blipFill dpi="0" rotWithShape="0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3F62273E-6115-4759-9E18-6AB46CE078F4}" type="pres">
      <dgm:prSet presAssocID="{EB52FA71-3D2B-42E6-886A-80E3FF66ED49}" presName="c9" presStyleLbl="node1" presStyleIdx="8" presStyleCnt="18" custLinFactNeighborY="72758"/>
      <dgm:spPr>
        <a:blipFill dpi="0" rotWithShape="0"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2451C2EF-7E7A-48C6-8AA3-446DA7C54594}" type="pres">
      <dgm:prSet presAssocID="{EB52FA71-3D2B-42E6-886A-80E3FF66ED49}" presName="c10" presStyleLbl="node1" presStyleIdx="9" presStyleCnt="18"/>
      <dgm:spPr>
        <a:blipFill dpi="0" rotWithShape="0"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E7099C6E-B834-4E3B-95DA-488C651FBE05}" type="pres">
      <dgm:prSet presAssocID="{EB52FA71-3D2B-42E6-886A-80E3FF66ED49}" presName="c11" presStyleLbl="node1" presStyleIdx="10" presStyleCnt="18" custLinFactY="-67966" custLinFactNeighborX="-1965" custLinFactNeighborY="-100000"/>
      <dgm:spPr>
        <a:blipFill dpi="0" rotWithShape="1"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EE859D96-026B-48FE-8E99-747D89FBD430}" type="pres">
      <dgm:prSet presAssocID="{EB52FA71-3D2B-42E6-886A-80E3FF66ED49}" presName="c12" presStyleLbl="node1" presStyleIdx="11" presStyleCnt="18" custLinFactNeighborX="-54705" custLinFactNeighborY="-52519"/>
      <dgm:spPr>
        <a:blipFill dpi="0" rotWithShape="1"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4C0F3859-1600-49F6-BB7F-56B362736FE5}" type="pres">
      <dgm:prSet presAssocID="{EB52FA71-3D2B-42E6-886A-80E3FF66ED49}" presName="c13" presStyleLbl="node1" presStyleIdx="12" presStyleCnt="18" custLinFactNeighborX="-36426" custLinFactNeighborY="-13610"/>
      <dgm:spPr>
        <a:blipFill dpi="0" rotWithShape="0"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BFCEA952-06EC-41BF-A3F4-8614CA3FEAEF}" type="pres">
      <dgm:prSet presAssocID="{EB52FA71-3D2B-42E6-886A-80E3FF66ED49}" presName="c14" presStyleLbl="node1" presStyleIdx="13" presStyleCnt="18" custLinFactNeighborX="-78437" custLinFactNeighborY="-32472"/>
      <dgm:spPr>
        <a:blipFill dpi="0" rotWithShape="0">
          <a:blip xmlns:r="http://schemas.openxmlformats.org/officeDocument/2006/relationships"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094AD232-00AF-444D-A56C-2797EB51AA4B}" type="pres">
      <dgm:prSet presAssocID="{EB52FA71-3D2B-42E6-886A-80E3FF66ED49}" presName="c15" presStyleLbl="node1" presStyleIdx="14" presStyleCnt="18"/>
      <dgm:spPr>
        <a:blipFill dpi="0" rotWithShape="0"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BA861E21-9125-406B-927E-159E32B6256F}" type="pres">
      <dgm:prSet presAssocID="{EB52FA71-3D2B-42E6-886A-80E3FF66ED49}" presName="c16" presStyleLbl="node1" presStyleIdx="15" presStyleCnt="18"/>
      <dgm:spPr>
        <a:blipFill dpi="0" rotWithShape="0">
          <a:blip xmlns:r="http://schemas.openxmlformats.org/officeDocument/2006/relationships"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FF250160-8208-496A-832F-9281A564A712}" type="pres">
      <dgm:prSet presAssocID="{EB52FA71-3D2B-42E6-886A-80E3FF66ED49}" presName="c17" presStyleLbl="node1" presStyleIdx="16" presStyleCnt="18" custLinFactX="25936" custLinFactNeighborX="100000" custLinFactNeighborY="-60904"/>
      <dgm:spPr>
        <a:blipFill dpi="0" rotWithShape="0"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593CA7C9-2C0A-4EA0-8AA2-5E1C4E5634A6}" type="pres">
      <dgm:prSet presAssocID="{EB52FA71-3D2B-42E6-886A-80E3FF66ED49}" presName="c18" presStyleLbl="node1" presStyleIdx="17" presStyleCnt="18" custLinFactX="-82631" custLinFactNeighborX="-100000" custLinFactNeighborY="48457"/>
      <dgm:spPr>
        <a:blipFill dpi="0" rotWithShape="0">
          <a:blip xmlns:r="http://schemas.openxmlformats.org/officeDocument/2006/relationships"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E8456974-C270-44B6-A41B-344D7C5E72D1}" type="presOf" srcId="{E740EFB2-8DF2-4B62-8121-A9112965A6FC}" destId="{E6980377-987A-4ABB-BCF6-EEAD3C787B34}" srcOrd="0" destOrd="0" presId="urn:microsoft.com/office/officeart/2009/3/layout/RandomtoResultProcess"/>
    <dgm:cxn modelId="{09502007-D60A-4C16-9CF2-D13168D61922}" type="presOf" srcId="{EB52FA71-3D2B-42E6-886A-80E3FF66ED49}" destId="{13A19569-DDCA-40C5-8701-AE71CCFD8B84}" srcOrd="0" destOrd="0" presId="urn:microsoft.com/office/officeart/2009/3/layout/RandomtoResultProcess"/>
    <dgm:cxn modelId="{E2EBB7B5-3905-46AD-AB05-07AB7F776506}" srcId="{E740EFB2-8DF2-4B62-8121-A9112965A6FC}" destId="{EB52FA71-3D2B-42E6-886A-80E3FF66ED49}" srcOrd="0" destOrd="0" parTransId="{8AF72981-BE4F-48DB-B255-66AFD51F9A45}" sibTransId="{BF918ADF-900A-48A3-B5CA-38354768F2DE}"/>
    <dgm:cxn modelId="{E66598B0-AE6A-4E17-BCF5-8ACB2E094B78}" type="presParOf" srcId="{E6980377-987A-4ABB-BCF6-EEAD3C787B34}" destId="{D2C34C98-10B2-46D9-AE68-2178AC936D3F}" srcOrd="0" destOrd="0" presId="urn:microsoft.com/office/officeart/2009/3/layout/RandomtoResultProcess"/>
    <dgm:cxn modelId="{9896A0C1-BCD4-4A9E-8B5F-7BA051C42AB5}" type="presParOf" srcId="{D2C34C98-10B2-46D9-AE68-2178AC936D3F}" destId="{13A19569-DDCA-40C5-8701-AE71CCFD8B84}" srcOrd="0" destOrd="0" presId="urn:microsoft.com/office/officeart/2009/3/layout/RandomtoResultProcess"/>
    <dgm:cxn modelId="{819BC420-EAE4-4963-956D-1954EAB2BC0A}" type="presParOf" srcId="{D2C34C98-10B2-46D9-AE68-2178AC936D3F}" destId="{0D017059-DECE-40AC-88FC-6517B6DCA33D}" srcOrd="1" destOrd="0" presId="urn:microsoft.com/office/officeart/2009/3/layout/RandomtoResultProcess"/>
    <dgm:cxn modelId="{ECCA3ED8-A735-4945-832D-CBCB68F8CA58}" type="presParOf" srcId="{D2C34C98-10B2-46D9-AE68-2178AC936D3F}" destId="{704D1973-D880-4801-A4E0-A32674EB64FC}" srcOrd="2" destOrd="0" presId="urn:microsoft.com/office/officeart/2009/3/layout/RandomtoResultProcess"/>
    <dgm:cxn modelId="{E4358AD0-343B-4D03-B02E-49E3701D141F}" type="presParOf" srcId="{D2C34C98-10B2-46D9-AE68-2178AC936D3F}" destId="{0F58416D-956F-4868-A457-F93166E3C944}" srcOrd="3" destOrd="0" presId="urn:microsoft.com/office/officeart/2009/3/layout/RandomtoResultProcess"/>
    <dgm:cxn modelId="{5AC4AA56-1F8A-43EF-97C6-130E05DBD0BF}" type="presParOf" srcId="{D2C34C98-10B2-46D9-AE68-2178AC936D3F}" destId="{C1DC90B4-1DAD-49BF-A2DB-117BC16F9815}" srcOrd="4" destOrd="0" presId="urn:microsoft.com/office/officeart/2009/3/layout/RandomtoResultProcess"/>
    <dgm:cxn modelId="{B32FD1D1-E2DD-48B3-9D0F-B4D9C4CCE66E}" type="presParOf" srcId="{D2C34C98-10B2-46D9-AE68-2178AC936D3F}" destId="{67D25B17-1FD1-4190-A65F-95B79F53D2D5}" srcOrd="5" destOrd="0" presId="urn:microsoft.com/office/officeart/2009/3/layout/RandomtoResultProcess"/>
    <dgm:cxn modelId="{08B73AC1-3182-4781-9398-B3459B189135}" type="presParOf" srcId="{D2C34C98-10B2-46D9-AE68-2178AC936D3F}" destId="{FD2B5AA9-6846-43BD-A296-85B138B26A97}" srcOrd="6" destOrd="0" presId="urn:microsoft.com/office/officeart/2009/3/layout/RandomtoResultProcess"/>
    <dgm:cxn modelId="{44AD0B29-EACC-4F25-BF4E-7A678B0BB9AF}" type="presParOf" srcId="{D2C34C98-10B2-46D9-AE68-2178AC936D3F}" destId="{5351EDEE-07A1-461F-80C7-DBC02E457A6F}" srcOrd="7" destOrd="0" presId="urn:microsoft.com/office/officeart/2009/3/layout/RandomtoResultProcess"/>
    <dgm:cxn modelId="{633CC4DD-1DE6-4896-A12E-1BBC4E8FF2DF}" type="presParOf" srcId="{D2C34C98-10B2-46D9-AE68-2178AC936D3F}" destId="{81A24FDA-F1A0-4C9F-825B-9C430566001A}" srcOrd="8" destOrd="0" presId="urn:microsoft.com/office/officeart/2009/3/layout/RandomtoResultProcess"/>
    <dgm:cxn modelId="{377CE849-08C2-493D-878D-642C469EB0FF}" type="presParOf" srcId="{D2C34C98-10B2-46D9-AE68-2178AC936D3F}" destId="{3F62273E-6115-4759-9E18-6AB46CE078F4}" srcOrd="9" destOrd="0" presId="urn:microsoft.com/office/officeart/2009/3/layout/RandomtoResultProcess"/>
    <dgm:cxn modelId="{7F7B90CD-5E46-43B6-8822-40669232E21D}" type="presParOf" srcId="{D2C34C98-10B2-46D9-AE68-2178AC936D3F}" destId="{2451C2EF-7E7A-48C6-8AA3-446DA7C54594}" srcOrd="10" destOrd="0" presId="urn:microsoft.com/office/officeart/2009/3/layout/RandomtoResultProcess"/>
    <dgm:cxn modelId="{37CB0EF8-B55E-4C25-8DD1-82F676CCB2FA}" type="presParOf" srcId="{D2C34C98-10B2-46D9-AE68-2178AC936D3F}" destId="{E7099C6E-B834-4E3B-95DA-488C651FBE05}" srcOrd="11" destOrd="0" presId="urn:microsoft.com/office/officeart/2009/3/layout/RandomtoResultProcess"/>
    <dgm:cxn modelId="{C60C1903-F5CD-4F9B-ABB2-F2714E179F57}" type="presParOf" srcId="{D2C34C98-10B2-46D9-AE68-2178AC936D3F}" destId="{EE859D96-026B-48FE-8E99-747D89FBD430}" srcOrd="12" destOrd="0" presId="urn:microsoft.com/office/officeart/2009/3/layout/RandomtoResultProcess"/>
    <dgm:cxn modelId="{25BAAFF0-077F-40E3-BF10-15C1783D8782}" type="presParOf" srcId="{D2C34C98-10B2-46D9-AE68-2178AC936D3F}" destId="{4C0F3859-1600-49F6-BB7F-56B362736FE5}" srcOrd="13" destOrd="0" presId="urn:microsoft.com/office/officeart/2009/3/layout/RandomtoResultProcess"/>
    <dgm:cxn modelId="{7937BBB6-2C46-4DA5-9946-B471810D7EB2}" type="presParOf" srcId="{D2C34C98-10B2-46D9-AE68-2178AC936D3F}" destId="{BFCEA952-06EC-41BF-A3F4-8614CA3FEAEF}" srcOrd="14" destOrd="0" presId="urn:microsoft.com/office/officeart/2009/3/layout/RandomtoResultProcess"/>
    <dgm:cxn modelId="{B66B1AF9-50D3-4D9A-816D-F4CC50965443}" type="presParOf" srcId="{D2C34C98-10B2-46D9-AE68-2178AC936D3F}" destId="{094AD232-00AF-444D-A56C-2797EB51AA4B}" srcOrd="15" destOrd="0" presId="urn:microsoft.com/office/officeart/2009/3/layout/RandomtoResultProcess"/>
    <dgm:cxn modelId="{EE5238B9-894A-4CD9-A873-C752EEB1E420}" type="presParOf" srcId="{D2C34C98-10B2-46D9-AE68-2178AC936D3F}" destId="{BA861E21-9125-406B-927E-159E32B6256F}" srcOrd="16" destOrd="0" presId="urn:microsoft.com/office/officeart/2009/3/layout/RandomtoResultProcess"/>
    <dgm:cxn modelId="{8146E55C-0351-486B-86E5-2161FB941456}" type="presParOf" srcId="{D2C34C98-10B2-46D9-AE68-2178AC936D3F}" destId="{FF250160-8208-496A-832F-9281A564A712}" srcOrd="17" destOrd="0" presId="urn:microsoft.com/office/officeart/2009/3/layout/RandomtoResultProcess"/>
    <dgm:cxn modelId="{4871BADD-0FDC-4BA0-B0D5-98E571F213A1}" type="presParOf" srcId="{D2C34C98-10B2-46D9-AE68-2178AC936D3F}" destId="{593CA7C9-2C0A-4EA0-8AA2-5E1C4E5634A6}" srcOrd="18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54220B-B124-48EB-8F30-D3124206E1A4}">
      <dsp:nvSpPr>
        <dsp:cNvPr id="0" name=""/>
        <dsp:cNvSpPr/>
      </dsp:nvSpPr>
      <dsp:spPr>
        <a:xfrm rot="5400000">
          <a:off x="-1840" y="48762"/>
          <a:ext cx="1256798" cy="1159285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5715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900" kern="1200" dirty="0"/>
        </a:p>
      </dsp:txBody>
      <dsp:txXfrm rot="-5400000">
        <a:off x="232635" y="201346"/>
        <a:ext cx="787847" cy="854118"/>
      </dsp:txXfrm>
    </dsp:sp>
    <dsp:sp modelId="{CC73A73F-52DC-4D0C-BC06-5ABAF87CCE24}">
      <dsp:nvSpPr>
        <dsp:cNvPr id="0" name=""/>
        <dsp:cNvSpPr/>
      </dsp:nvSpPr>
      <dsp:spPr>
        <a:xfrm>
          <a:off x="3476373" y="1149804"/>
          <a:ext cx="1561848" cy="839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3476373" y="1149804"/>
        <a:ext cx="1561848" cy="839703"/>
      </dsp:txXfrm>
    </dsp:sp>
    <dsp:sp modelId="{DA8330D0-BE0F-4296-95C8-CBD7C5CCD0DD}">
      <dsp:nvSpPr>
        <dsp:cNvPr id="0" name=""/>
        <dsp:cNvSpPr/>
      </dsp:nvSpPr>
      <dsp:spPr>
        <a:xfrm rot="5400000">
          <a:off x="579957" y="1074321"/>
          <a:ext cx="1298937" cy="1217558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5715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817216" y="1243340"/>
        <a:ext cx="824418" cy="879521"/>
      </dsp:txXfrm>
    </dsp:sp>
    <dsp:sp modelId="{AEB770D1-E18A-401C-8E2E-AA217D5A9598}">
      <dsp:nvSpPr>
        <dsp:cNvPr id="0" name=""/>
        <dsp:cNvSpPr/>
      </dsp:nvSpPr>
      <dsp:spPr>
        <a:xfrm rot="5400000">
          <a:off x="1825741" y="1522004"/>
          <a:ext cx="1399506" cy="2991862"/>
        </a:xfrm>
        <a:prstGeom prst="hexagon">
          <a:avLst>
            <a:gd name="adj" fmla="val 25000"/>
            <a:gd name="vf" fmla="val 11547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100" b="1" kern="1200" noProof="0" dirty="0" smtClean="0">
            <a:solidFill>
              <a:srgbClr val="004821"/>
            </a:solidFill>
            <a:latin typeface="Book Antiqua" panose="02040602050305030304" pitchFamily="18" charset="0"/>
          </a:endParaRPr>
        </a:p>
      </dsp:txBody>
      <dsp:txXfrm rot="-5400000">
        <a:off x="1528207" y="2551433"/>
        <a:ext cx="1994574" cy="933004"/>
      </dsp:txXfrm>
    </dsp:sp>
    <dsp:sp modelId="{C08FBB17-24A0-437C-B9CA-47032F24E889}">
      <dsp:nvSpPr>
        <dsp:cNvPr id="0" name=""/>
        <dsp:cNvSpPr/>
      </dsp:nvSpPr>
      <dsp:spPr>
        <a:xfrm>
          <a:off x="0" y="2258157"/>
          <a:ext cx="1511466" cy="839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0" y="2258157"/>
        <a:ext cx="1511466" cy="839703"/>
      </dsp:txXfrm>
    </dsp:sp>
    <dsp:sp modelId="{4B05140F-21D5-4A5F-B98C-2F1DF04E3DE7}">
      <dsp:nvSpPr>
        <dsp:cNvPr id="0" name=""/>
        <dsp:cNvSpPr/>
      </dsp:nvSpPr>
      <dsp:spPr>
        <a:xfrm rot="5400000">
          <a:off x="55351" y="2079795"/>
          <a:ext cx="1234392" cy="125126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5715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255460" y="2293961"/>
        <a:ext cx="834174" cy="822928"/>
      </dsp:txXfrm>
    </dsp:sp>
    <dsp:sp modelId="{30496315-E0A7-45D6-856A-869009179BAF}">
      <dsp:nvSpPr>
        <dsp:cNvPr id="0" name=""/>
        <dsp:cNvSpPr/>
      </dsp:nvSpPr>
      <dsp:spPr>
        <a:xfrm rot="5400000">
          <a:off x="579951" y="3113429"/>
          <a:ext cx="1259233" cy="1212687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5715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900" kern="1200" dirty="0"/>
        </a:p>
      </dsp:txBody>
      <dsp:txXfrm rot="-5400000">
        <a:off x="801603" y="3296149"/>
        <a:ext cx="815929" cy="847247"/>
      </dsp:txXfrm>
    </dsp:sp>
    <dsp:sp modelId="{EFF51C09-23A0-402A-A5E6-8D860BEB2F5D}">
      <dsp:nvSpPr>
        <dsp:cNvPr id="0" name=""/>
        <dsp:cNvSpPr/>
      </dsp:nvSpPr>
      <dsp:spPr>
        <a:xfrm>
          <a:off x="3476373" y="3659897"/>
          <a:ext cx="1561848" cy="839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F00541-6A2E-4D58-8CFB-363E6E1CD5B2}">
      <dsp:nvSpPr>
        <dsp:cNvPr id="0" name=""/>
        <dsp:cNvSpPr/>
      </dsp:nvSpPr>
      <dsp:spPr>
        <a:xfrm rot="5400000">
          <a:off x="49247" y="4115629"/>
          <a:ext cx="1227870" cy="1232534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5715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252337" y="4322606"/>
        <a:ext cx="821690" cy="8185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F9BACD-5F5B-474B-BB9D-4B767448D0BE}">
      <dsp:nvSpPr>
        <dsp:cNvPr id="0" name=""/>
        <dsp:cNvSpPr/>
      </dsp:nvSpPr>
      <dsp:spPr>
        <a:xfrm>
          <a:off x="1851" y="45205"/>
          <a:ext cx="2211903" cy="2211903"/>
        </a:xfrm>
        <a:prstGeom prst="ellipse">
          <a:avLst/>
        </a:prstGeom>
        <a:solidFill>
          <a:srgbClr val="001642"/>
        </a:solidFill>
        <a:ln w="25400"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chemeClr val="bg1"/>
              </a:solidFill>
              <a:latin typeface="Book Antiqua" panose="02040602050305030304" pitchFamily="18" charset="0"/>
            </a:rPr>
            <a:t>Експорт</a:t>
          </a:r>
          <a:endParaRPr lang="ru-RU" sz="2400" b="1" kern="1200" dirty="0">
            <a:solidFill>
              <a:schemeClr val="bg1"/>
            </a:solidFill>
            <a:latin typeface="Book Antiqua" panose="02040602050305030304" pitchFamily="18" charset="0"/>
          </a:endParaRPr>
        </a:p>
      </dsp:txBody>
      <dsp:txXfrm>
        <a:off x="325777" y="369131"/>
        <a:ext cx="1564051" cy="1564051"/>
      </dsp:txXfrm>
    </dsp:sp>
    <dsp:sp modelId="{2E071937-BC41-4498-BE49-DDF605749A1D}">
      <dsp:nvSpPr>
        <dsp:cNvPr id="0" name=""/>
        <dsp:cNvSpPr/>
      </dsp:nvSpPr>
      <dsp:spPr>
        <a:xfrm>
          <a:off x="2213754" y="548369"/>
          <a:ext cx="1396817" cy="1352136"/>
        </a:xfrm>
        <a:prstGeom prst="ellipse">
          <a:avLst/>
        </a:prstGeom>
        <a:solidFill>
          <a:srgbClr val="FFC000"/>
        </a:solidFill>
        <a:ln w="25400">
          <a:solidFill>
            <a:srgbClr val="FFC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solidFill>
                <a:schemeClr val="tx1"/>
              </a:solidFill>
              <a:latin typeface="Book Antiqua" panose="02040602050305030304" pitchFamily="18" charset="0"/>
            </a:rPr>
            <a:t>Імпорт</a:t>
          </a:r>
          <a:endParaRPr lang="ru-RU" sz="4100" b="1" kern="1200" dirty="0">
            <a:solidFill>
              <a:schemeClr val="tx1"/>
            </a:solidFill>
            <a:latin typeface="Book Antiqua" panose="02040602050305030304" pitchFamily="18" charset="0"/>
          </a:endParaRPr>
        </a:p>
      </dsp:txBody>
      <dsp:txXfrm>
        <a:off x="2418313" y="746385"/>
        <a:ext cx="987699" cy="9561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A19569-DDCA-40C5-8701-AE71CCFD8B84}">
      <dsp:nvSpPr>
        <dsp:cNvPr id="0" name=""/>
        <dsp:cNvSpPr/>
      </dsp:nvSpPr>
      <dsp:spPr>
        <a:xfrm>
          <a:off x="1483386" y="1246578"/>
          <a:ext cx="3404682" cy="11219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dirty="0" smtClean="0">
              <a:solidFill>
                <a:srgbClr val="001642"/>
              </a:solidFill>
              <a:latin typeface="Book Antiqua" pitchFamily="18" charset="0"/>
            </a:rPr>
            <a:t>48 країн інвесторів</a:t>
          </a:r>
          <a:endParaRPr lang="ru-RU" sz="3600" kern="1200" dirty="0">
            <a:solidFill>
              <a:srgbClr val="001642"/>
            </a:solidFill>
            <a:latin typeface="Book Antiqua" pitchFamily="18" charset="0"/>
          </a:endParaRPr>
        </a:p>
      </dsp:txBody>
      <dsp:txXfrm>
        <a:off x="1483386" y="1246578"/>
        <a:ext cx="3404682" cy="1121997"/>
      </dsp:txXfrm>
    </dsp:sp>
    <dsp:sp modelId="{0D017059-DECE-40AC-88FC-6517B6DCA33D}">
      <dsp:nvSpPr>
        <dsp:cNvPr id="0" name=""/>
        <dsp:cNvSpPr/>
      </dsp:nvSpPr>
      <dsp:spPr>
        <a:xfrm>
          <a:off x="1479517" y="905336"/>
          <a:ext cx="270827" cy="270827"/>
        </a:xfrm>
        <a:prstGeom prst="ellipse">
          <a:avLst/>
        </a:prstGeom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4D1973-D880-4801-A4E0-A32674EB64FC}">
      <dsp:nvSpPr>
        <dsp:cNvPr id="0" name=""/>
        <dsp:cNvSpPr/>
      </dsp:nvSpPr>
      <dsp:spPr>
        <a:xfrm>
          <a:off x="1669096" y="526179"/>
          <a:ext cx="270827" cy="270827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58416D-956F-4868-A457-F93166E3C944}">
      <dsp:nvSpPr>
        <dsp:cNvPr id="0" name=""/>
        <dsp:cNvSpPr/>
      </dsp:nvSpPr>
      <dsp:spPr>
        <a:xfrm>
          <a:off x="2124085" y="602010"/>
          <a:ext cx="425585" cy="425585"/>
        </a:xfrm>
        <a:prstGeom prst="ellipse">
          <a:avLst/>
        </a:prstGeom>
        <a:blipFill dpi="0" rotWithShape="0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DC90B4-1DAD-49BF-A2DB-117BC16F9815}">
      <dsp:nvSpPr>
        <dsp:cNvPr id="0" name=""/>
        <dsp:cNvSpPr/>
      </dsp:nvSpPr>
      <dsp:spPr>
        <a:xfrm>
          <a:off x="2503243" y="184936"/>
          <a:ext cx="270827" cy="270827"/>
        </a:xfrm>
        <a:prstGeom prst="ellipse">
          <a:avLst/>
        </a:prstGeom>
        <a:blipFill dpi="0" rotWithShape="0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D25B17-1FD1-4190-A65F-95B79F53D2D5}">
      <dsp:nvSpPr>
        <dsp:cNvPr id="0" name=""/>
        <dsp:cNvSpPr/>
      </dsp:nvSpPr>
      <dsp:spPr>
        <a:xfrm>
          <a:off x="2996149" y="33273"/>
          <a:ext cx="270827" cy="270827"/>
        </a:xfrm>
        <a:prstGeom prst="ellipse">
          <a:avLst/>
        </a:prstGeom>
        <a:blipFill dpi="0" rotWithShape="0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2B5AA9-6846-43BD-A296-85B138B26A97}">
      <dsp:nvSpPr>
        <dsp:cNvPr id="0" name=""/>
        <dsp:cNvSpPr/>
      </dsp:nvSpPr>
      <dsp:spPr>
        <a:xfrm>
          <a:off x="3602801" y="298684"/>
          <a:ext cx="270827" cy="270827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51EDEE-07A1-461F-80C7-DBC02E457A6F}">
      <dsp:nvSpPr>
        <dsp:cNvPr id="0" name=""/>
        <dsp:cNvSpPr/>
      </dsp:nvSpPr>
      <dsp:spPr>
        <a:xfrm>
          <a:off x="3948912" y="488263"/>
          <a:ext cx="425585" cy="425585"/>
        </a:xfrm>
        <a:prstGeom prst="ellipse">
          <a:avLst/>
        </a:prstGeom>
        <a:blipFill dpi="0"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A24FDA-F1A0-4C9F-825B-9C430566001A}">
      <dsp:nvSpPr>
        <dsp:cNvPr id="0" name=""/>
        <dsp:cNvSpPr/>
      </dsp:nvSpPr>
      <dsp:spPr>
        <a:xfrm>
          <a:off x="4512780" y="943396"/>
          <a:ext cx="270827" cy="270827"/>
        </a:xfrm>
        <a:prstGeom prst="ellipse">
          <a:avLst/>
        </a:prstGeom>
        <a:blipFill dpi="0" rotWithShape="0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62273E-6115-4759-9E18-6AB46CE078F4}">
      <dsp:nvSpPr>
        <dsp:cNvPr id="0" name=""/>
        <dsp:cNvSpPr/>
      </dsp:nvSpPr>
      <dsp:spPr>
        <a:xfrm>
          <a:off x="4740275" y="1519458"/>
          <a:ext cx="270827" cy="270827"/>
        </a:xfrm>
        <a:prstGeom prst="ellipse">
          <a:avLst/>
        </a:prstGeom>
        <a:blipFill dpi="0" rotWithShape="0"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51C2EF-7E7A-48C6-8AA3-446DA7C54594}">
      <dsp:nvSpPr>
        <dsp:cNvPr id="0" name=""/>
        <dsp:cNvSpPr/>
      </dsp:nvSpPr>
      <dsp:spPr>
        <a:xfrm>
          <a:off x="2768654" y="526179"/>
          <a:ext cx="696412" cy="696412"/>
        </a:xfrm>
        <a:prstGeom prst="ellipse">
          <a:avLst/>
        </a:prstGeom>
        <a:blipFill dpi="0" rotWithShape="0"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099C6E-B834-4E3B-95DA-488C651FBE05}">
      <dsp:nvSpPr>
        <dsp:cNvPr id="0" name=""/>
        <dsp:cNvSpPr/>
      </dsp:nvSpPr>
      <dsp:spPr>
        <a:xfrm>
          <a:off x="1284616" y="1512081"/>
          <a:ext cx="270827" cy="270827"/>
        </a:xfrm>
        <a:prstGeom prst="ellipse">
          <a:avLst/>
        </a:prstGeom>
        <a:blipFill dpi="0" rotWithShape="1"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859D96-026B-48FE-8E99-747D89FBD430}">
      <dsp:nvSpPr>
        <dsp:cNvPr id="0" name=""/>
        <dsp:cNvSpPr/>
      </dsp:nvSpPr>
      <dsp:spPr>
        <a:xfrm>
          <a:off x="1284616" y="2084707"/>
          <a:ext cx="425585" cy="425585"/>
        </a:xfrm>
        <a:prstGeom prst="ellipse">
          <a:avLst/>
        </a:prstGeom>
        <a:blipFill dpi="0" rotWithShape="1"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0F3859-1600-49F6-BB7F-56B362736FE5}">
      <dsp:nvSpPr>
        <dsp:cNvPr id="0" name=""/>
        <dsp:cNvSpPr/>
      </dsp:nvSpPr>
      <dsp:spPr>
        <a:xfrm>
          <a:off x="1860681" y="2527296"/>
          <a:ext cx="619033" cy="619033"/>
        </a:xfrm>
        <a:prstGeom prst="ellipse">
          <a:avLst/>
        </a:prstGeom>
        <a:blipFill dpi="0" rotWithShape="0"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CEA952-06EC-41BF-A3F4-8614CA3FEAEF}">
      <dsp:nvSpPr>
        <dsp:cNvPr id="0" name=""/>
        <dsp:cNvSpPr/>
      </dsp:nvSpPr>
      <dsp:spPr>
        <a:xfrm>
          <a:off x="2669973" y="3016509"/>
          <a:ext cx="270827" cy="270827"/>
        </a:xfrm>
        <a:prstGeom prst="ellipse">
          <a:avLst/>
        </a:prstGeom>
        <a:blipFill dpi="0" rotWithShape="0">
          <a:blip xmlns:r="http://schemas.openxmlformats.org/officeDocument/2006/relationships"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4AD232-00AF-444D-A56C-2797EB51AA4B}">
      <dsp:nvSpPr>
        <dsp:cNvPr id="0" name=""/>
        <dsp:cNvSpPr/>
      </dsp:nvSpPr>
      <dsp:spPr>
        <a:xfrm>
          <a:off x="3034064" y="2611547"/>
          <a:ext cx="425585" cy="425585"/>
        </a:xfrm>
        <a:prstGeom prst="ellipse">
          <a:avLst/>
        </a:prstGeom>
        <a:blipFill dpi="0" rotWithShape="0"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861E21-9125-406B-927E-159E32B6256F}">
      <dsp:nvSpPr>
        <dsp:cNvPr id="0" name=""/>
        <dsp:cNvSpPr/>
      </dsp:nvSpPr>
      <dsp:spPr>
        <a:xfrm>
          <a:off x="3413222" y="3142368"/>
          <a:ext cx="270827" cy="270827"/>
        </a:xfrm>
        <a:prstGeom prst="ellipse">
          <a:avLst/>
        </a:prstGeom>
        <a:blipFill dpi="0" rotWithShape="0">
          <a:blip xmlns:r="http://schemas.openxmlformats.org/officeDocument/2006/relationships"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250160-8208-496A-832F-9281A564A712}">
      <dsp:nvSpPr>
        <dsp:cNvPr id="0" name=""/>
        <dsp:cNvSpPr/>
      </dsp:nvSpPr>
      <dsp:spPr>
        <a:xfrm>
          <a:off x="4534050" y="2158699"/>
          <a:ext cx="619033" cy="619033"/>
        </a:xfrm>
        <a:prstGeom prst="ellipse">
          <a:avLst/>
        </a:prstGeom>
        <a:blipFill dpi="0" rotWithShape="0"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3CA7C9-2C0A-4EA0-8AA2-5E1C4E5634A6}">
      <dsp:nvSpPr>
        <dsp:cNvPr id="0" name=""/>
        <dsp:cNvSpPr/>
      </dsp:nvSpPr>
      <dsp:spPr>
        <a:xfrm>
          <a:off x="3811361" y="2590278"/>
          <a:ext cx="425585" cy="425585"/>
        </a:xfrm>
        <a:prstGeom prst="ellipse">
          <a:avLst/>
        </a:prstGeom>
        <a:blipFill dpi="0" rotWithShape="0">
          <a:blip xmlns:r="http://schemas.openxmlformats.org/officeDocument/2006/relationships"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emf"/><Relationship Id="rId1" Type="http://schemas.openxmlformats.org/officeDocument/2006/relationships/image" Target="../media/image5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0.33013</cdr:x>
      <cdr:y>0.69522</cdr:y>
    </cdr:from>
    <cdr:to>
      <cdr:x>0.65174</cdr:x>
      <cdr:y>0.80452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1735493" y="3060244"/>
          <a:ext cx="1690728" cy="4811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200" b="1" dirty="0" smtClean="0">
              <a:solidFill>
                <a:srgbClr val="001642"/>
              </a:solidFill>
              <a:latin typeface="Book Antiqua" panose="02040602050305030304" pitchFamily="18" charset="0"/>
            </a:rPr>
            <a:t>Виробництво харчових продуктів</a:t>
          </a:r>
          <a:r>
            <a:rPr lang="en-US" sz="1200" b="1" dirty="0" smtClean="0">
              <a:solidFill>
                <a:srgbClr val="001642"/>
              </a:solidFill>
              <a:latin typeface="Book Antiqua" panose="02040602050305030304" pitchFamily="18" charset="0"/>
            </a:rPr>
            <a:t> </a:t>
          </a:r>
          <a:r>
            <a:rPr lang="uk-UA" sz="1200" b="1" dirty="0" smtClean="0">
              <a:solidFill>
                <a:srgbClr val="001642"/>
              </a:solidFill>
              <a:latin typeface="Book Antiqua" panose="02040602050305030304" pitchFamily="18" charset="0"/>
            </a:rPr>
            <a:t>– 21 301,8</a:t>
          </a:r>
        </a:p>
        <a:p xmlns:a="http://schemas.openxmlformats.org/drawingml/2006/main">
          <a:pPr algn="ctr"/>
          <a:r>
            <a:rPr lang="uk-UA" sz="1200" b="1" dirty="0" smtClean="0">
              <a:solidFill>
                <a:srgbClr val="C00000"/>
              </a:solidFill>
              <a:latin typeface="Book Antiqua" panose="02040602050305030304" pitchFamily="18" charset="0"/>
            </a:rPr>
            <a:t>(34,2%)</a:t>
          </a:r>
          <a:endParaRPr lang="ru-RU" sz="1200" b="1" dirty="0">
            <a:solidFill>
              <a:srgbClr val="C00000"/>
            </a:solidFill>
            <a:latin typeface="Book Antiqua" panose="0204060205030503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0.74798</cdr:x>
      <cdr:y>0</cdr:y>
    </cdr:from>
    <cdr:to>
      <cdr:x>0.74798</cdr:x>
      <cdr:y>0</cdr:y>
    </cdr:to>
    <cdr:cxnSp macro="">
      <cdr:nvCxnSpPr>
        <cdr:cNvPr id="3" name="Прямая со стрелкой 2"/>
        <cdr:cNvCxnSpPr/>
      </cdr:nvCxnSpPr>
      <cdr:spPr>
        <a:xfrm xmlns:a="http://schemas.openxmlformats.org/drawingml/2006/main" flipV="1">
          <a:off x="4139019" y="0"/>
          <a:ext cx="5" cy="0"/>
        </a:xfrm>
        <a:prstGeom xmlns:a="http://schemas.openxmlformats.org/drawingml/2006/main" prst="straightConnector1">
          <a:avLst/>
        </a:prstGeom>
        <a:ln xmlns:a="http://schemas.openxmlformats.org/drawingml/2006/main" w="25400">
          <a:solidFill>
            <a:srgbClr val="C0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0.16581</cdr:x>
      <cdr:y>0.03235</cdr:y>
    </cdr:from>
    <cdr:to>
      <cdr:x>0.34172</cdr:x>
      <cdr:y>0.08708</cdr:y>
    </cdr:to>
    <cdr:sp macro="" textlink="">
      <cdr:nvSpPr>
        <cdr:cNvPr id="4" name="TextBox 15"/>
        <cdr:cNvSpPr txBox="1"/>
      </cdr:nvSpPr>
      <cdr:spPr>
        <a:xfrm xmlns:a="http://schemas.openxmlformats.org/drawingml/2006/main" rot="20325723">
          <a:off x="994739" y="181935"/>
          <a:ext cx="1055367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uk-UA" sz="1400" b="1" dirty="0" smtClean="0">
              <a:solidFill>
                <a:srgbClr val="C00000"/>
              </a:solidFill>
              <a:latin typeface="Book Antiqua" panose="02040602050305030304" pitchFamily="18" charset="0"/>
              <a:cs typeface="Times New Roman" pitchFamily="18" charset="0"/>
            </a:rPr>
            <a:t>+4,5 </a:t>
          </a:r>
          <a:r>
            <a:rPr lang="uk-UA" sz="1400" b="1" dirty="0" err="1" smtClean="0">
              <a:solidFill>
                <a:srgbClr val="C00000"/>
              </a:solidFill>
              <a:latin typeface="Book Antiqua" panose="02040602050305030304" pitchFamily="18" charset="0"/>
              <a:cs typeface="Times New Roman" pitchFamily="18" charset="0"/>
            </a:rPr>
            <a:t>в.п</a:t>
          </a:r>
          <a:endParaRPr lang="ru-RU" sz="1400" dirty="0">
            <a:solidFill>
              <a:srgbClr val="C00000"/>
            </a:solidFill>
            <a:latin typeface="Book Antiqua" panose="02040602050305030304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0.60233</cdr:x>
      <cdr:y>0.68518</cdr:y>
    </cdr:from>
    <cdr:to>
      <cdr:x>0.91312</cdr:x>
      <cdr:y>0.822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3584588" y="3157243"/>
          <a:ext cx="1849571" cy="6304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ru-RU"/>
          </a:defPPr>
          <a:lvl1pPr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607907" indent="-88391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1217617" indent="-178584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827327" indent="-268778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2437037" indent="-358972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597582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3117098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636615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4156131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pPr lvl="0" algn="ctr"/>
          <a:r>
            <a:rPr lang="uk-UA" sz="1200" b="1" dirty="0">
              <a:solidFill>
                <a:srgbClr val="001642"/>
              </a:solidFill>
              <a:latin typeface="Book Antiqua" panose="02040602050305030304" pitchFamily="18" charset="0"/>
            </a:rPr>
            <a:t>Транспорт, складське господарство </a:t>
          </a:r>
        </a:p>
        <a:p xmlns:a="http://schemas.openxmlformats.org/drawingml/2006/main">
          <a:pPr lvl="0" algn="ctr"/>
          <a:r>
            <a:rPr lang="uk-UA" sz="1200" b="1" dirty="0" smtClean="0">
              <a:solidFill>
                <a:srgbClr val="001642"/>
              </a:solidFill>
              <a:latin typeface="Book Antiqua" panose="02040602050305030304" pitchFamily="18" charset="0"/>
            </a:rPr>
            <a:t>107,1 </a:t>
          </a:r>
          <a:r>
            <a:rPr lang="uk-UA" sz="1200" b="1" dirty="0">
              <a:solidFill>
                <a:srgbClr val="001642"/>
              </a:solidFill>
              <a:latin typeface="Book Antiqua" panose="02040602050305030304" pitchFamily="18" charset="0"/>
            </a:rPr>
            <a:t>млн грн</a:t>
          </a:r>
        </a:p>
        <a:p xmlns:a="http://schemas.openxmlformats.org/drawingml/2006/main">
          <a:pPr lvl="0" algn="ctr"/>
          <a:r>
            <a:rPr lang="uk-UA" sz="1200" b="1" dirty="0" smtClean="0">
              <a:solidFill>
                <a:srgbClr val="C00000"/>
              </a:solidFill>
              <a:latin typeface="Book Antiqua" panose="02040602050305030304" pitchFamily="18" charset="0"/>
            </a:rPr>
            <a:t>(1,4%)</a:t>
          </a:r>
          <a:endParaRPr lang="ru-RU" sz="1200" b="1" dirty="0">
            <a:solidFill>
              <a:srgbClr val="C00000"/>
            </a:solidFill>
            <a:latin typeface="Book Antiqua" panose="02040602050305030304" pitchFamily="18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0.73153</cdr:x>
      <cdr:y>0.22458</cdr:y>
    </cdr:from>
    <cdr:to>
      <cdr:x>0.73153</cdr:x>
      <cdr:y>0.30361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>
          <a:off x="4353478" y="977012"/>
          <a:ext cx="0" cy="343811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rgbClr val="00164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0.12263</cdr:x>
      <cdr:y>0.64571</cdr:y>
    </cdr:from>
    <cdr:to>
      <cdr:x>0.43342</cdr:x>
      <cdr:y>0.78253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694606" y="2883041"/>
          <a:ext cx="1760333" cy="6108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ru-RU"/>
          </a:defPPr>
          <a:lvl1pPr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607907" indent="-88391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1217617" indent="-178584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827327" indent="-268778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2437037" indent="-358972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597582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3117098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636615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4156131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200" b="1" dirty="0" smtClean="0">
              <a:solidFill>
                <a:srgbClr val="001642"/>
              </a:solidFill>
              <a:latin typeface="Book Antiqua" panose="02040602050305030304" pitchFamily="18" charset="0"/>
            </a:rPr>
            <a:t>Кредити банків та інші показники</a:t>
          </a:r>
        </a:p>
        <a:p xmlns:a="http://schemas.openxmlformats.org/drawingml/2006/main">
          <a:pPr algn="ctr"/>
          <a:r>
            <a:rPr lang="uk-UA" sz="1200" b="1" dirty="0" smtClean="0">
              <a:solidFill>
                <a:srgbClr val="001642"/>
              </a:solidFill>
              <a:latin typeface="Book Antiqua" panose="02040602050305030304" pitchFamily="18" charset="0"/>
            </a:rPr>
            <a:t>420,4 млн грн</a:t>
          </a:r>
        </a:p>
        <a:p xmlns:a="http://schemas.openxmlformats.org/drawingml/2006/main">
          <a:pPr algn="ctr"/>
          <a:r>
            <a:rPr lang="uk-UA" sz="1200" b="1" dirty="0" smtClean="0">
              <a:solidFill>
                <a:srgbClr val="C00000"/>
              </a:solidFill>
              <a:latin typeface="Book Antiqua" panose="02040602050305030304" pitchFamily="18" charset="0"/>
            </a:rPr>
            <a:t>(5,4%)</a:t>
          </a:r>
          <a:endParaRPr lang="ru-RU" sz="1200" b="1" dirty="0">
            <a:solidFill>
              <a:srgbClr val="C00000"/>
            </a:solidFill>
            <a:latin typeface="Book Antiqua" panose="02040602050305030304" pitchFamily="18" charset="0"/>
          </a:endParaRPr>
        </a:p>
      </cdr:txBody>
    </cdr:sp>
  </cdr:relSizeAnchor>
  <cdr:relSizeAnchor xmlns:cdr="http://schemas.openxmlformats.org/drawingml/2006/chartDrawing">
    <cdr:from>
      <cdr:x>0.45318</cdr:x>
      <cdr:y>0.6628</cdr:y>
    </cdr:from>
    <cdr:to>
      <cdr:x>0.67817</cdr:x>
      <cdr:y>0.79962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2566814" y="2959345"/>
          <a:ext cx="1274356" cy="6108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ru-RU"/>
          </a:defPPr>
          <a:lvl1pPr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607907" indent="-88391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1217617" indent="-178584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827327" indent="-268778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2437037" indent="-358972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597582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3117098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636615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4156131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200" b="1" dirty="0" smtClean="0">
              <a:solidFill>
                <a:srgbClr val="001642"/>
              </a:solidFill>
              <a:latin typeface="Book Antiqua" panose="02040602050305030304" pitchFamily="18" charset="0"/>
            </a:rPr>
            <a:t>Місцеві бюджети</a:t>
          </a:r>
        </a:p>
        <a:p xmlns:a="http://schemas.openxmlformats.org/drawingml/2006/main">
          <a:pPr algn="ctr"/>
          <a:r>
            <a:rPr lang="uk-UA" sz="1200" b="1" dirty="0" smtClean="0">
              <a:solidFill>
                <a:srgbClr val="001642"/>
              </a:solidFill>
              <a:latin typeface="Book Antiqua" panose="02040602050305030304" pitchFamily="18" charset="0"/>
            </a:rPr>
            <a:t>874,3 </a:t>
          </a:r>
          <a:r>
            <a:rPr lang="uk-UA" sz="1200" b="1" dirty="0" err="1" smtClean="0">
              <a:solidFill>
                <a:srgbClr val="001642"/>
              </a:solidFill>
              <a:latin typeface="Book Antiqua" panose="02040602050305030304" pitchFamily="18" charset="0"/>
            </a:rPr>
            <a:t>млн</a:t>
          </a:r>
          <a:r>
            <a:rPr lang="uk-UA" sz="1200" b="1" dirty="0" smtClean="0">
              <a:solidFill>
                <a:srgbClr val="001642"/>
              </a:solidFill>
              <a:latin typeface="Book Antiqua" panose="02040602050305030304" pitchFamily="18" charset="0"/>
            </a:rPr>
            <a:t> грн</a:t>
          </a:r>
        </a:p>
        <a:p xmlns:a="http://schemas.openxmlformats.org/drawingml/2006/main">
          <a:pPr algn="ctr"/>
          <a:r>
            <a:rPr lang="uk-UA" sz="1200" b="1" dirty="0" smtClean="0">
              <a:solidFill>
                <a:srgbClr val="C00000"/>
              </a:solidFill>
              <a:latin typeface="Book Antiqua" panose="02040602050305030304" pitchFamily="18" charset="0"/>
            </a:rPr>
            <a:t>(11,2%)</a:t>
          </a:r>
          <a:endParaRPr lang="ru-RU" sz="1200" b="1" dirty="0">
            <a:solidFill>
              <a:srgbClr val="C00000"/>
            </a:solidFill>
            <a:latin typeface="Book Antiqua" panose="02040602050305030304" pitchFamily="18" charset="0"/>
          </a:endParaRPr>
        </a:p>
      </cdr:txBody>
    </cdr:sp>
  </cdr:relSizeAnchor>
  <cdr:relSizeAnchor xmlns:cdr="http://schemas.openxmlformats.org/drawingml/2006/chartDrawing">
    <cdr:from>
      <cdr:x>0.75698</cdr:x>
      <cdr:y>0.4856</cdr:y>
    </cdr:from>
    <cdr:to>
      <cdr:x>0.98718</cdr:x>
      <cdr:y>0.62242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4287596" y="2168155"/>
          <a:ext cx="1303866" cy="6108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ru-RU"/>
          </a:defPPr>
          <a:lvl1pPr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607907" indent="-88391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1217617" indent="-178584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827327" indent="-268778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2437037" indent="-358972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597582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3117098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636615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4156131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200" b="1" dirty="0" smtClean="0">
              <a:solidFill>
                <a:srgbClr val="001642"/>
              </a:solidFill>
              <a:latin typeface="Book Antiqua" panose="02040602050305030304" pitchFamily="18" charset="0"/>
            </a:rPr>
            <a:t>Державний бюджет  </a:t>
          </a:r>
        </a:p>
        <a:p xmlns:a="http://schemas.openxmlformats.org/drawingml/2006/main">
          <a:pPr algn="ctr"/>
          <a:r>
            <a:rPr lang="uk-UA" sz="1200" b="1" dirty="0" smtClean="0">
              <a:solidFill>
                <a:srgbClr val="001642"/>
              </a:solidFill>
              <a:latin typeface="Book Antiqua" panose="02040602050305030304" pitchFamily="18" charset="0"/>
            </a:rPr>
            <a:t>1722,8 млн грн</a:t>
          </a:r>
        </a:p>
        <a:p xmlns:a="http://schemas.openxmlformats.org/drawingml/2006/main">
          <a:pPr algn="ctr"/>
          <a:r>
            <a:rPr lang="uk-UA" sz="1200" b="1" dirty="0" smtClean="0">
              <a:solidFill>
                <a:srgbClr val="C00000"/>
              </a:solidFill>
              <a:latin typeface="Book Antiqua" panose="02040602050305030304" pitchFamily="18" charset="0"/>
            </a:rPr>
            <a:t>(22,0%)</a:t>
          </a:r>
          <a:endParaRPr lang="ru-RU" sz="1200" b="1" dirty="0">
            <a:solidFill>
              <a:srgbClr val="C00000"/>
            </a:solidFill>
            <a:latin typeface="Book Antiqua" panose="02040602050305030304" pitchFamily="18" charset="0"/>
          </a:endParaRPr>
        </a:p>
      </cdr:txBody>
    </cdr:sp>
  </cdr:relSizeAnchor>
  <cdr:relSizeAnchor xmlns:cdr="http://schemas.openxmlformats.org/drawingml/2006/chartDrawing">
    <cdr:from>
      <cdr:x>0.5739</cdr:x>
      <cdr:y>0.04001</cdr:y>
    </cdr:from>
    <cdr:to>
      <cdr:x>0.8847</cdr:x>
      <cdr:y>0.17683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3415383" y="174053"/>
          <a:ext cx="1849630" cy="5952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ru-RU"/>
          </a:defPPr>
          <a:lvl1pPr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607907" indent="-88391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1217617" indent="-178584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827327" indent="-268778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2437037" indent="-358972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597582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3117098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636615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4156131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200" b="1" dirty="0" smtClean="0">
              <a:solidFill>
                <a:srgbClr val="001642"/>
              </a:solidFill>
              <a:latin typeface="Book Antiqua" panose="02040602050305030304" pitchFamily="18" charset="0"/>
            </a:rPr>
            <a:t>Кошти населення на будівництво житла</a:t>
          </a:r>
        </a:p>
        <a:p xmlns:a="http://schemas.openxmlformats.org/drawingml/2006/main">
          <a:pPr algn="ctr"/>
          <a:r>
            <a:rPr lang="uk-UA" sz="1200" b="1" dirty="0" smtClean="0">
              <a:solidFill>
                <a:srgbClr val="001642"/>
              </a:solidFill>
              <a:latin typeface="Book Antiqua" panose="02040602050305030304" pitchFamily="18" charset="0"/>
            </a:rPr>
            <a:t>65,6 млн грн</a:t>
          </a:r>
        </a:p>
        <a:p xmlns:a="http://schemas.openxmlformats.org/drawingml/2006/main">
          <a:pPr algn="ctr"/>
          <a:r>
            <a:rPr lang="uk-UA" sz="1200" b="1" dirty="0" smtClean="0">
              <a:solidFill>
                <a:srgbClr val="C00000"/>
              </a:solidFill>
              <a:latin typeface="Book Antiqua" panose="02040602050305030304" pitchFamily="18" charset="0"/>
            </a:rPr>
            <a:t>(0,8%)</a:t>
          </a:r>
          <a:endParaRPr lang="ru-RU" sz="1200" b="1" dirty="0">
            <a:solidFill>
              <a:srgbClr val="C00000"/>
            </a:solidFill>
            <a:latin typeface="Book Antiqua" panose="02040602050305030304" pitchFamily="18" charset="0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0.3108</cdr:x>
      <cdr:y>0.13682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0" y="-1629619"/>
          <a:ext cx="1772234" cy="6108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ru-RU"/>
          </a:defPPr>
          <a:lvl1pPr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607907" indent="-88391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1217617" indent="-178584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827327" indent="-268778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2437037" indent="-358972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597582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3117098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636615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4156131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200" b="1" dirty="0" smtClean="0">
              <a:solidFill>
                <a:srgbClr val="001642"/>
              </a:solidFill>
              <a:latin typeface="Book Antiqua" panose="02040602050305030304" pitchFamily="18" charset="0"/>
            </a:rPr>
            <a:t>Власні кошти підприємств та організацій  </a:t>
          </a:r>
        </a:p>
        <a:p xmlns:a="http://schemas.openxmlformats.org/drawingml/2006/main">
          <a:pPr algn="ctr"/>
          <a:r>
            <a:rPr lang="uk-UA" sz="1200" b="1" dirty="0" smtClean="0">
              <a:solidFill>
                <a:srgbClr val="001642"/>
              </a:solidFill>
              <a:latin typeface="Book Antiqua" panose="02040602050305030304" pitchFamily="18" charset="0"/>
            </a:rPr>
            <a:t>4 607,8  </a:t>
          </a:r>
          <a:r>
            <a:rPr lang="uk-UA" sz="1200" b="1" dirty="0" err="1" smtClean="0">
              <a:solidFill>
                <a:srgbClr val="001642"/>
              </a:solidFill>
              <a:latin typeface="Book Antiqua" panose="02040602050305030304" pitchFamily="18" charset="0"/>
            </a:rPr>
            <a:t>млн</a:t>
          </a:r>
          <a:r>
            <a:rPr lang="uk-UA" sz="1200" b="1" dirty="0" smtClean="0">
              <a:solidFill>
                <a:srgbClr val="001642"/>
              </a:solidFill>
              <a:latin typeface="Book Antiqua" panose="02040602050305030304" pitchFamily="18" charset="0"/>
            </a:rPr>
            <a:t> грн</a:t>
          </a:r>
        </a:p>
        <a:p xmlns:a="http://schemas.openxmlformats.org/drawingml/2006/main">
          <a:pPr algn="ctr"/>
          <a:r>
            <a:rPr lang="uk-UA" sz="1200" b="1" dirty="0" smtClean="0">
              <a:solidFill>
                <a:srgbClr val="C00000"/>
              </a:solidFill>
              <a:latin typeface="Book Antiqua" panose="02040602050305030304" pitchFamily="18" charset="0"/>
            </a:rPr>
            <a:t>(58,9%)</a:t>
          </a:r>
          <a:endParaRPr lang="ru-RU" sz="1200" b="1" dirty="0">
            <a:solidFill>
              <a:srgbClr val="C00000"/>
            </a:solidFill>
            <a:latin typeface="Book Antiqua" panose="02040602050305030304" pitchFamily="18" charset="0"/>
          </a:endParaRPr>
        </a:p>
      </cdr:txBody>
    </cdr:sp>
  </cdr:relSizeAnchor>
  <cdr:relSizeAnchor xmlns:cdr="http://schemas.openxmlformats.org/drawingml/2006/chartDrawing">
    <cdr:from>
      <cdr:x>0</cdr:x>
      <cdr:y>0.44333</cdr:y>
    </cdr:from>
    <cdr:to>
      <cdr:x>0.3108</cdr:x>
      <cdr:y>0.58015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0" y="1979454"/>
          <a:ext cx="1760389" cy="6108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ru-RU"/>
          </a:defPPr>
          <a:lvl1pPr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607907" indent="-88391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1217617" indent="-178584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827327" indent="-268778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2437037" indent="-358972" algn="l" defTabSz="1217617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597582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3117098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636615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4156131" algn="l" defTabSz="1039033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200" b="1" dirty="0" smtClean="0">
              <a:solidFill>
                <a:srgbClr val="001642"/>
              </a:solidFill>
              <a:latin typeface="Book Antiqua" panose="02040602050305030304" pitchFamily="18" charset="0"/>
            </a:rPr>
            <a:t>Інші джерела фінансування</a:t>
          </a:r>
        </a:p>
        <a:p xmlns:a="http://schemas.openxmlformats.org/drawingml/2006/main">
          <a:pPr algn="ctr"/>
          <a:r>
            <a:rPr lang="uk-UA" sz="1200" b="1" dirty="0" smtClean="0">
              <a:solidFill>
                <a:srgbClr val="001642"/>
              </a:solidFill>
              <a:latin typeface="Book Antiqua" panose="02040602050305030304" pitchFamily="18" charset="0"/>
            </a:rPr>
            <a:t>130,7 млн грн</a:t>
          </a:r>
        </a:p>
        <a:p xmlns:a="http://schemas.openxmlformats.org/drawingml/2006/main">
          <a:pPr algn="ctr"/>
          <a:r>
            <a:rPr lang="uk-UA" sz="1200" b="1" dirty="0" smtClean="0">
              <a:solidFill>
                <a:srgbClr val="C00000"/>
              </a:solidFill>
              <a:latin typeface="Book Antiqua" panose="02040602050305030304" pitchFamily="18" charset="0"/>
            </a:rPr>
            <a:t>(1,7%)</a:t>
          </a:r>
          <a:endParaRPr lang="ru-RU" sz="1200" b="1" dirty="0">
            <a:solidFill>
              <a:srgbClr val="C00000"/>
            </a:solidFill>
            <a:latin typeface="Book Antiqua" panose="02040602050305030304" pitchFamily="18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0.1553</cdr:x>
      <cdr:y>0.41399</cdr:y>
    </cdr:from>
    <cdr:to>
      <cdr:x>0.22849</cdr:x>
      <cdr:y>0.46805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769307" y="2592782"/>
          <a:ext cx="833830" cy="33857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600" b="1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rPr>
            <a:t>1308,5</a:t>
          </a:r>
          <a:endParaRPr lang="uk-UA" sz="1600" b="1" dirty="0" smtClean="0">
            <a:solidFill>
              <a:srgbClr val="C00000"/>
            </a:solidFill>
            <a:latin typeface="Book Antiqua" panose="0204060205030503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0.52231</cdr:x>
      <cdr:y>0.36419</cdr:y>
    </cdr:from>
    <cdr:to>
      <cdr:x>0.60654</cdr:x>
      <cdr:y>0.41826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5950548" y="2280887"/>
          <a:ext cx="959605" cy="33863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rPr>
            <a:t>1608,7</a:t>
          </a:r>
          <a:endParaRPr lang="ru-RU" sz="1600" b="1" dirty="0" smtClean="0">
            <a:solidFill>
              <a:srgbClr val="C00000"/>
            </a:solidFill>
            <a:latin typeface="Book Antiqua" panose="0204060205030503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009540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276478" cy="337165"/>
          </a:xfrm>
          <a:prstGeom prst="rect">
            <a:avLst/>
          </a:prstGeom>
        </p:spPr>
        <p:txBody>
          <a:bodyPr vert="horz" lIns="90744" tIns="45372" rIns="90744" bIns="45372" rtlCol="0"/>
          <a:lstStyle>
            <a:lvl1pPr algn="l" defTabSz="1064697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533" y="1"/>
            <a:ext cx="4276478" cy="337165"/>
          </a:xfrm>
          <a:prstGeom prst="rect">
            <a:avLst/>
          </a:prstGeom>
        </p:spPr>
        <p:txBody>
          <a:bodyPr vert="horz" lIns="90744" tIns="45372" rIns="90744" bIns="45372" rtlCol="0"/>
          <a:lstStyle>
            <a:lvl1pPr algn="r" defTabSz="1064697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D526F874-616D-465C-BD8E-AAFDFB06951F}" type="datetimeFigureOut">
              <a:rPr lang="ru-RU"/>
              <a:pPr>
                <a:defRPr/>
              </a:pPr>
              <a:t>03.03.2021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44" tIns="45372" rIns="90744" bIns="45372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172" y="3199301"/>
            <a:ext cx="7893973" cy="3031255"/>
          </a:xfrm>
          <a:prstGeom prst="rect">
            <a:avLst/>
          </a:prstGeom>
        </p:spPr>
        <p:txBody>
          <a:bodyPr vert="horz" lIns="90744" tIns="45372" rIns="90744" bIns="45372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6397521"/>
            <a:ext cx="4276478" cy="337165"/>
          </a:xfrm>
          <a:prstGeom prst="rect">
            <a:avLst/>
          </a:prstGeom>
        </p:spPr>
        <p:txBody>
          <a:bodyPr vert="horz" lIns="90744" tIns="45372" rIns="90744" bIns="45372" rtlCol="0" anchor="b"/>
          <a:lstStyle>
            <a:lvl1pPr algn="l" defTabSz="1064697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533" y="6397521"/>
            <a:ext cx="4276478" cy="337165"/>
          </a:xfrm>
          <a:prstGeom prst="rect">
            <a:avLst/>
          </a:prstGeom>
        </p:spPr>
        <p:txBody>
          <a:bodyPr vert="horz" lIns="90744" tIns="45372" rIns="90744" bIns="45372" rtlCol="0" anchor="b"/>
          <a:lstStyle>
            <a:lvl1pPr algn="r" defTabSz="1064697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C6FAB450-57A3-43EA-8DF8-81A7999E5F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4260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1217617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7907" algn="l" defTabSz="1217617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7617" algn="l" defTabSz="1217617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7327" algn="l" defTabSz="1217617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037" algn="l" defTabSz="1217617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743" algn="l" defTabSz="121909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292" algn="l" defTabSz="121909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839" algn="l" defTabSz="121909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388" algn="l" defTabSz="121909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392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687638" y="50482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244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766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687638" y="50482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687638" y="50482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928"/>
            <a:ext cx="10361851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714A3-CD05-4E25-8138-ECBC30BEB74C}" type="datetime1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D73BF-DDC1-4101-ABE8-E503AC90A3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83CA7-DD7B-4234-BB2D-3CADCCE283FD}" type="datetime1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9F98F-67A0-42FE-A278-F4E1A56818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703"/>
            <a:ext cx="2742843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1" y="274703"/>
            <a:ext cx="8025355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B2280-AD46-4020-AE82-BF3E8ECE8B0F}" type="datetime1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03E53-AD22-4649-A14B-41C6D3E61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20ECA-34B9-4091-B2ED-5D2E8415C0E2}" type="datetime1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1EC62-0983-44D9-94A1-1E504D08DE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7926"/>
            <a:ext cx="10361851" cy="1362390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60954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6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43819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304774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65729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26683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87638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7A926-CF00-4DA5-827B-53E1CD1747AE}" type="datetime1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E5C0F-3C8F-4272-B709-0F24C4BBD4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21" y="1600575"/>
            <a:ext cx="5384099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6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6793" y="1600575"/>
            <a:ext cx="5384099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6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51891-76C1-4867-853F-1ECB52EC7EF2}" type="datetime1">
              <a:rPr lang="ru-RU" smtClean="0"/>
              <a:t>03.03.2021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DA6D5-CED1-47FE-B97A-8CE53011E3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73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49" indent="0">
              <a:buNone/>
              <a:defRPr sz="2600" b="1"/>
            </a:lvl2pPr>
            <a:lvl3pPr marL="1219098" indent="0">
              <a:buNone/>
              <a:defRPr sz="2400" b="1"/>
            </a:lvl3pPr>
            <a:lvl4pPr marL="1828645" indent="0">
              <a:buNone/>
              <a:defRPr sz="2200" b="1"/>
            </a:lvl4pPr>
            <a:lvl5pPr marL="2438194" indent="0">
              <a:buNone/>
              <a:defRPr sz="2200" b="1"/>
            </a:lvl5pPr>
            <a:lvl6pPr marL="3047743" indent="0">
              <a:buNone/>
              <a:defRPr sz="2200" b="1"/>
            </a:lvl6pPr>
            <a:lvl7pPr marL="3657292" indent="0">
              <a:buNone/>
              <a:defRPr sz="2200" b="1"/>
            </a:lvl7pPr>
            <a:lvl8pPr marL="4266839" indent="0">
              <a:buNone/>
              <a:defRPr sz="2200" b="1"/>
            </a:lvl8pPr>
            <a:lvl9pPr marL="4876388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70" y="1535473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49" indent="0">
              <a:buNone/>
              <a:defRPr sz="2600" b="1"/>
            </a:lvl2pPr>
            <a:lvl3pPr marL="1219098" indent="0">
              <a:buNone/>
              <a:defRPr sz="2400" b="1"/>
            </a:lvl3pPr>
            <a:lvl4pPr marL="1828645" indent="0">
              <a:buNone/>
              <a:defRPr sz="2200" b="1"/>
            </a:lvl4pPr>
            <a:lvl5pPr marL="2438194" indent="0">
              <a:buNone/>
              <a:defRPr sz="2200" b="1"/>
            </a:lvl5pPr>
            <a:lvl6pPr marL="3047743" indent="0">
              <a:buNone/>
              <a:defRPr sz="2200" b="1"/>
            </a:lvl6pPr>
            <a:lvl7pPr marL="3657292" indent="0">
              <a:buNone/>
              <a:defRPr sz="2200" b="1"/>
            </a:lvl7pPr>
            <a:lvl8pPr marL="4266839" indent="0">
              <a:buNone/>
              <a:defRPr sz="2200" b="1"/>
            </a:lvl8pPr>
            <a:lvl9pPr marL="4876388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2570" y="2175379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7E732-DF48-43C7-B018-2E28FC05B731}" type="datetime1">
              <a:rPr lang="ru-RU" smtClean="0"/>
              <a:t>03.03.2021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C4426-5B73-4A8D-A163-A80A616730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3A91E-6B0C-4C98-AA86-F8C38524816B}" type="datetime1">
              <a:rPr lang="ru-RU" smtClean="0"/>
              <a:t>03.03.2021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8350D-961A-4678-8472-D88E8A9722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3EAC5-85E5-4580-A659-453A12E8BB1F}" type="datetime1">
              <a:rPr lang="ru-RU" smtClean="0"/>
              <a:t>03.03.2021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FC0EE-8C16-4DDC-932F-6B5D0DD57E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7" y="273114"/>
            <a:ext cx="4010562" cy="1162320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115" y="273121"/>
            <a:ext cx="6814779" cy="5854468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7" y="1435437"/>
            <a:ext cx="4010562" cy="4692149"/>
          </a:xfrm>
        </p:spPr>
        <p:txBody>
          <a:bodyPr/>
          <a:lstStyle>
            <a:lvl1pPr marL="0" indent="0">
              <a:buNone/>
              <a:defRPr sz="1800"/>
            </a:lvl1pPr>
            <a:lvl2pPr marL="609549" indent="0">
              <a:buNone/>
              <a:defRPr sz="1600"/>
            </a:lvl2pPr>
            <a:lvl3pPr marL="1219098" indent="0">
              <a:buNone/>
              <a:defRPr sz="1400"/>
            </a:lvl3pPr>
            <a:lvl4pPr marL="1828645" indent="0">
              <a:buNone/>
              <a:defRPr sz="1200"/>
            </a:lvl4pPr>
            <a:lvl5pPr marL="2438194" indent="0">
              <a:buNone/>
              <a:defRPr sz="1200"/>
            </a:lvl5pPr>
            <a:lvl6pPr marL="3047743" indent="0">
              <a:buNone/>
              <a:defRPr sz="1200"/>
            </a:lvl6pPr>
            <a:lvl7pPr marL="3657292" indent="0">
              <a:buNone/>
              <a:defRPr sz="1200"/>
            </a:lvl7pPr>
            <a:lvl8pPr marL="4266839" indent="0">
              <a:buNone/>
              <a:defRPr sz="1200"/>
            </a:lvl8pPr>
            <a:lvl9pPr marL="487638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F561F-C35D-4CEB-A7D4-95108004F5BF}" type="datetime1">
              <a:rPr lang="ru-RU" smtClean="0"/>
              <a:t>03.03.2021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064F0-6605-4101-9214-4138424281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7"/>
            <a:ext cx="7314248" cy="566870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 rtlCol="0">
            <a:normAutofit/>
          </a:bodyPr>
          <a:lstStyle>
            <a:lvl1pPr marL="0" indent="0">
              <a:buNone/>
              <a:defRPr sz="4300"/>
            </a:lvl1pPr>
            <a:lvl2pPr marL="609549" indent="0">
              <a:buNone/>
              <a:defRPr sz="3700"/>
            </a:lvl2pPr>
            <a:lvl3pPr marL="1219098" indent="0">
              <a:buNone/>
              <a:defRPr sz="3200"/>
            </a:lvl3pPr>
            <a:lvl4pPr marL="1828645" indent="0">
              <a:buNone/>
              <a:defRPr sz="2600"/>
            </a:lvl4pPr>
            <a:lvl5pPr marL="2438194" indent="0">
              <a:buNone/>
              <a:defRPr sz="2600"/>
            </a:lvl5pPr>
            <a:lvl6pPr marL="3047743" indent="0">
              <a:buNone/>
              <a:defRPr sz="2600"/>
            </a:lvl6pPr>
            <a:lvl7pPr marL="3657292" indent="0">
              <a:buNone/>
              <a:defRPr sz="2600"/>
            </a:lvl7pPr>
            <a:lvl8pPr marL="4266839" indent="0">
              <a:buNone/>
              <a:defRPr sz="2600"/>
            </a:lvl8pPr>
            <a:lvl9pPr marL="4876388" indent="0">
              <a:buNone/>
              <a:defRPr sz="26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590"/>
            <a:ext cx="7314248" cy="805049"/>
          </a:xfrm>
        </p:spPr>
        <p:txBody>
          <a:bodyPr/>
          <a:lstStyle>
            <a:lvl1pPr marL="0" indent="0">
              <a:buNone/>
              <a:defRPr sz="1800"/>
            </a:lvl1pPr>
            <a:lvl2pPr marL="609549" indent="0">
              <a:buNone/>
              <a:defRPr sz="1600"/>
            </a:lvl2pPr>
            <a:lvl3pPr marL="1219098" indent="0">
              <a:buNone/>
              <a:defRPr sz="1400"/>
            </a:lvl3pPr>
            <a:lvl4pPr marL="1828645" indent="0">
              <a:buNone/>
              <a:defRPr sz="1200"/>
            </a:lvl4pPr>
            <a:lvl5pPr marL="2438194" indent="0">
              <a:buNone/>
              <a:defRPr sz="1200"/>
            </a:lvl5pPr>
            <a:lvl6pPr marL="3047743" indent="0">
              <a:buNone/>
              <a:defRPr sz="1200"/>
            </a:lvl6pPr>
            <a:lvl7pPr marL="3657292" indent="0">
              <a:buNone/>
              <a:defRPr sz="1200"/>
            </a:lvl7pPr>
            <a:lvl8pPr marL="4266839" indent="0">
              <a:buNone/>
              <a:defRPr sz="1200"/>
            </a:lvl8pPr>
            <a:lvl9pPr marL="487638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86F30-D357-4F4C-A714-2C8987182E27}" type="datetime1">
              <a:rPr lang="ru-RU" smtClean="0"/>
              <a:t>03.03.2021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0CBC7-2D26-43AC-8A06-CB19245C7C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521" y="274701"/>
            <a:ext cx="10971372" cy="1143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10" tIns="60955" rIns="121910" bIns="6095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521" y="1600571"/>
            <a:ext cx="10971372" cy="452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10" tIns="60955" rIns="121910" bIns="609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21910" tIns="60955" rIns="121910" bIns="60955" rtlCol="0" anchor="ctr"/>
          <a:lstStyle>
            <a:lvl1pPr algn="l" defTabSz="1219098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EEAA7B4-3CD5-47B5-8B9B-E951757F9C23}" type="datetime1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21910" tIns="60955" rIns="121910" bIns="60955" rtlCol="0" anchor="ctr"/>
          <a:lstStyle>
            <a:lvl1pPr algn="ctr" defTabSz="1219098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21910" tIns="60955" rIns="121910" bIns="60955" rtlCol="0" anchor="ctr"/>
          <a:lstStyle>
            <a:lvl1pPr algn="r" defTabSz="1219098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DA2618-4026-4195-8946-8B15576367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4" r:id="rId2"/>
    <p:sldLayoutId id="2147483693" r:id="rId3"/>
    <p:sldLayoutId id="2147483692" r:id="rId4"/>
    <p:sldLayoutId id="2147483691" r:id="rId5"/>
    <p:sldLayoutId id="2147483690" r:id="rId6"/>
    <p:sldLayoutId id="2147483689" r:id="rId7"/>
    <p:sldLayoutId id="2147483688" r:id="rId8"/>
    <p:sldLayoutId id="2147483687" r:id="rId9"/>
    <p:sldLayoutId id="2147483686" r:id="rId10"/>
    <p:sldLayoutId id="2147483685" r:id="rId11"/>
  </p:sldLayoutIdLst>
  <p:hf sldNum="0" hdr="0" ftr="0" dt="0"/>
  <p:txStyles>
    <p:titleStyle>
      <a:lvl1pPr algn="ctr" defTabSz="1217617" rtl="0" fontAlgn="base">
        <a:spcBef>
          <a:spcPct val="0"/>
        </a:spcBef>
        <a:spcAft>
          <a:spcPct val="0"/>
        </a:spcAft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7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2pPr>
      <a:lvl3pPr algn="ctr" defTabSz="1217617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3pPr>
      <a:lvl4pPr algn="ctr" defTabSz="1217617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4pPr>
      <a:lvl5pPr algn="ctr" defTabSz="1217617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5pPr>
      <a:lvl6pPr marL="519516" algn="ctr" defTabSz="1217617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6pPr>
      <a:lvl7pPr marL="1039033" algn="ctr" defTabSz="1217617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7pPr>
      <a:lvl8pPr marL="1558549" algn="ctr" defTabSz="1217617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8pPr>
      <a:lvl9pPr marL="2078065" algn="ctr" defTabSz="1217617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9pPr>
    </p:titleStyle>
    <p:bodyStyle>
      <a:lvl1pPr marL="456381" indent="-456381" algn="l" defTabSz="1217617" rtl="0" fontAlgn="base">
        <a:spcBef>
          <a:spcPct val="20000"/>
        </a:spcBef>
        <a:spcAft>
          <a:spcPct val="0"/>
        </a:spcAft>
        <a:buFont typeface="Arial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329" indent="-380618" algn="l" defTabSz="1217617" rtl="0" fontAlgn="base">
        <a:spcBef>
          <a:spcPct val="20000"/>
        </a:spcBef>
        <a:spcAft>
          <a:spcPct val="0"/>
        </a:spcAft>
        <a:buFont typeface="Arial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472" indent="-303051" algn="l" defTabSz="1217617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182" indent="-303051" algn="l" defTabSz="1217617" rtl="0" fontAlgn="base">
        <a:spcBef>
          <a:spcPct val="20000"/>
        </a:spcBef>
        <a:spcAft>
          <a:spcPct val="0"/>
        </a:spcAft>
        <a:buFont typeface="Arial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892" indent="-303051" algn="l" defTabSz="1217617" rtl="0" fontAlgn="base">
        <a:spcBef>
          <a:spcPct val="20000"/>
        </a:spcBef>
        <a:spcAft>
          <a:spcPct val="0"/>
        </a:spcAft>
        <a:buFont typeface="Arial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17" indent="-304774" algn="l" defTabSz="12190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66" indent="-304774" algn="l" defTabSz="12190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614" indent="-304774" algn="l" defTabSz="12190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62" indent="-304774" algn="l" defTabSz="12190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09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9" algn="l" defTabSz="121909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98" algn="l" defTabSz="121909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45" algn="l" defTabSz="121909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94" algn="l" defTabSz="121909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43" algn="l" defTabSz="121909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92" algn="l" defTabSz="121909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39" algn="l" defTabSz="121909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88" algn="l" defTabSz="121909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diagramLayout" Target="../diagrams/layout4.xml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12" Type="http://schemas.openxmlformats.org/officeDocument/2006/relationships/diagramData" Target="../diagrams/data4.xml"/><Relationship Id="rId2" Type="http://schemas.openxmlformats.org/officeDocument/2006/relationships/image" Target="../media/image17.png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diagramColors" Target="../diagrams/colors4.xml"/><Relationship Id="rId10" Type="http://schemas.openxmlformats.org/officeDocument/2006/relationships/image" Target="../media/image25.png"/><Relationship Id="rId4" Type="http://schemas.openxmlformats.org/officeDocument/2006/relationships/image" Target="../media/image19.gif"/><Relationship Id="rId9" Type="http://schemas.openxmlformats.org/officeDocument/2006/relationships/image" Target="../media/image24.jpeg"/><Relationship Id="rId1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pn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5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1.emf"/><Relationship Id="rId4" Type="http://schemas.openxmlformats.org/officeDocument/2006/relationships/oleObject" Target="../embeddings/Microsoft_Excel_97-2003_Worksheet1.xls"/><Relationship Id="rId9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12.xml"/><Relationship Id="rId4" Type="http://schemas.openxmlformats.org/officeDocument/2006/relationships/image" Target="../media/image54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8.xml"/><Relationship Id="rId3" Type="http://schemas.openxmlformats.org/officeDocument/2006/relationships/chart" Target="../charts/chart13.xml"/><Relationship Id="rId7" Type="http://schemas.openxmlformats.org/officeDocument/2006/relationships/chart" Target="../charts/chart1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Relationship Id="rId9" Type="http://schemas.openxmlformats.org/officeDocument/2006/relationships/chart" Target="../charts/char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5.xml"/><Relationship Id="rId3" Type="http://schemas.openxmlformats.org/officeDocument/2006/relationships/chart" Target="../charts/chart21.xml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4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chart" Target="../charts/chart8.xml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8461659" y="5518026"/>
            <a:ext cx="3600400" cy="110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10" tIns="60955" rIns="121910" bIns="60955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1217617" rtl="0" fontAlgn="base">
              <a:spcBef>
                <a:spcPct val="0"/>
              </a:spcBef>
              <a:spcAft>
                <a:spcPct val="0"/>
              </a:spcAft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2pPr>
            <a:lvl3pPr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3pPr>
            <a:lvl4pPr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4pPr>
            <a:lvl5pPr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5pPr>
            <a:lvl6pPr marL="519516"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6pPr>
            <a:lvl7pPr marL="1039033"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7pPr>
            <a:lvl8pPr marL="1558549"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8pPr>
            <a:lvl9pPr marL="2078065"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defTabSz="1219098" fontAlgn="auto">
              <a:spcAft>
                <a:spcPts val="0"/>
              </a:spcAft>
              <a:defRPr/>
            </a:pPr>
            <a:r>
              <a:rPr lang="uk-UA" sz="3600" b="1" dirty="0">
                <a:solidFill>
                  <a:srgbClr val="001642"/>
                </a:solidFill>
                <a:latin typeface="+mn-lt"/>
              </a:rPr>
              <a:t>з</a:t>
            </a:r>
            <a:r>
              <a:rPr lang="uk-UA" sz="3600" b="1" dirty="0" smtClean="0">
                <a:solidFill>
                  <a:srgbClr val="001642"/>
                </a:solidFill>
                <a:latin typeface="+mn-lt"/>
              </a:rPr>
              <a:t>а 2020 рік</a:t>
            </a:r>
            <a:endParaRPr lang="ru-RU" sz="3600" b="1" dirty="0">
              <a:solidFill>
                <a:srgbClr val="001642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9494" y="2617202"/>
            <a:ext cx="117425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000" b="1" dirty="0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Соціально-економічний розвиток </a:t>
            </a:r>
          </a:p>
          <a:p>
            <a:pPr algn="ctr"/>
            <a:r>
              <a:rPr lang="uk-UA" sz="6000" b="1" dirty="0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Миколаївської області</a:t>
            </a:r>
            <a:endParaRPr lang="ru-RU" sz="6000" dirty="0">
              <a:solidFill>
                <a:srgbClr val="001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 bwMode="auto">
          <a:xfrm>
            <a:off x="653662" y="311016"/>
            <a:ext cx="11202184" cy="679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10" tIns="60955" rIns="121910" bIns="60955" numCol="1" anchor="t" anchorCtr="0" compatLnSpc="1">
            <a:prstTxWarp prst="textNoShape">
              <a:avLst/>
            </a:prstTxWarp>
          </a:bodyPr>
          <a:lstStyle>
            <a:lvl1pPr marL="456381" indent="-456381" algn="l" defTabSz="1217617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329" indent="-380618" algn="l" defTabSz="1217617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2472" indent="-303051" algn="l" defTabSz="1217617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2182" indent="-303051" algn="l" defTabSz="1217617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1892" indent="-303051" algn="l" defTabSz="1217617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17" indent="-304774" algn="l" defTabSz="12190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066" indent="-304774" algn="l" defTabSz="12190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14" indent="-304774" algn="l" defTabSz="12190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162" indent="-304774" algn="l" defTabSz="12190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rgbClr val="001642"/>
                </a:solidFill>
                <a:latin typeface="Book Antiqua" pitchFamily="18" charset="0"/>
                <a:cs typeface="Arial" charset="0"/>
              </a:rPr>
              <a:t>Департамент економічного розвитку та регіональної політики </a:t>
            </a:r>
          </a:p>
          <a:p>
            <a:r>
              <a:rPr lang="uk-UA" sz="2400" b="1" dirty="0" smtClean="0">
                <a:solidFill>
                  <a:srgbClr val="001642"/>
                </a:solidFill>
                <a:latin typeface="Book Antiqua" pitchFamily="18" charset="0"/>
                <a:cs typeface="Arial" charset="0"/>
              </a:rPr>
              <a:t>Миколаївської обласної державної адміністрації</a:t>
            </a:r>
            <a:endParaRPr lang="uk-UA" sz="2400" b="1" dirty="0">
              <a:solidFill>
                <a:srgbClr val="001642"/>
              </a:solidFill>
              <a:latin typeface="Book Antiqua" pitchFamily="18" charset="0"/>
              <a:cs typeface="Arial" charset="0"/>
            </a:endParaRPr>
          </a:p>
        </p:txBody>
      </p:sp>
      <p:pic>
        <p:nvPicPr>
          <p:cNvPr id="8" name="Picture 4" descr="http://oblrada.mk.ua/images/stories/symbols/ger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8242" y="123854"/>
            <a:ext cx="918188" cy="1217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1126654" y="123854"/>
            <a:ext cx="13732" cy="12177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 flipV="1">
            <a:off x="463510" y="5658203"/>
            <a:ext cx="5631696" cy="383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69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196760964"/>
              </p:ext>
            </p:extLst>
          </p:nvPr>
        </p:nvGraphicFramePr>
        <p:xfrm>
          <a:off x="189376" y="768062"/>
          <a:ext cx="11392671" cy="6262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397532678"/>
              </p:ext>
            </p:extLst>
          </p:nvPr>
        </p:nvGraphicFramePr>
        <p:xfrm>
          <a:off x="8114435" y="3285175"/>
          <a:ext cx="3612423" cy="2448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Заголовок 1"/>
          <p:cNvSpPr txBox="1">
            <a:spLocks/>
          </p:cNvSpPr>
          <p:nvPr/>
        </p:nvSpPr>
        <p:spPr>
          <a:xfrm>
            <a:off x="0" y="11750"/>
            <a:ext cx="12190413" cy="650652"/>
          </a:xfrm>
          <a:prstGeom prst="rect">
            <a:avLst/>
          </a:prstGeom>
          <a:ln>
            <a:noFill/>
          </a:ln>
        </p:spPr>
        <p:txBody>
          <a:bodyPr vert="horz" lIns="103903" tIns="51952" rIns="103903" bIns="5195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700" b="1" dirty="0">
                <a:solidFill>
                  <a:srgbClr val="001642"/>
                </a:solidFill>
                <a:latin typeface="Book Antiqua" panose="02040602050305030304" pitchFamily="18" charset="0"/>
              </a:rPr>
              <a:t>Зовнішньоекономічна діяльність </a:t>
            </a:r>
            <a:r>
              <a:rPr lang="uk-UA" sz="27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у 2020 році</a:t>
            </a:r>
            <a:endParaRPr lang="uk-UA" sz="2700" b="1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443589" y="620832"/>
            <a:ext cx="11392671" cy="0"/>
          </a:xfrm>
          <a:prstGeom prst="line">
            <a:avLst/>
          </a:prstGeom>
          <a:ln w="25400">
            <a:solidFill>
              <a:srgbClr val="001642"/>
            </a:solidFill>
          </a:ln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40" idx="3"/>
            <a:endCxn id="4" idx="1"/>
          </p:cNvCxnSpPr>
          <p:nvPr/>
        </p:nvCxnSpPr>
        <p:spPr>
          <a:xfrm flipV="1">
            <a:off x="2165510" y="3447807"/>
            <a:ext cx="3918490" cy="396022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>
            <a:spLocks noChangeAspect="1"/>
          </p:cNvSpPr>
          <p:nvPr/>
        </p:nvSpPr>
        <p:spPr>
          <a:xfrm>
            <a:off x="5598374" y="6570000"/>
            <a:ext cx="158144" cy="12853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752188" y="2319085"/>
            <a:ext cx="4084073" cy="966693"/>
          </a:xfrm>
          <a:prstGeom prst="rect">
            <a:avLst/>
          </a:prstGeom>
          <a:ln w="25400">
            <a:noFill/>
          </a:ln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wrap="square" lIns="103903" tIns="51952" rIns="103903" bIns="51952" rtlCol="0">
            <a:spAutoFit/>
          </a:bodyPr>
          <a:lstStyle>
            <a:defPPr>
              <a:defRPr lang="ru-RU"/>
            </a:defPPr>
            <a:lvl1pPr algn="ctr">
              <a:defRPr sz="2400" b="1">
                <a:latin typeface="Book Antiqua" panose="0204060205030503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  <a:lvl8pPr>
              <a:defRPr>
                <a:latin typeface="+mn-lt"/>
              </a:defRPr>
            </a:lvl8pPr>
            <a:lvl9pPr>
              <a:defRPr>
                <a:latin typeface="+mn-lt"/>
              </a:defRPr>
            </a:lvl9pPr>
          </a:lstStyle>
          <a:p>
            <a:r>
              <a:rPr lang="uk-UA" sz="1800" dirty="0">
                <a:solidFill>
                  <a:srgbClr val="001642"/>
                </a:solidFill>
              </a:rPr>
              <a:t>Експортні поставки </a:t>
            </a:r>
          </a:p>
          <a:p>
            <a:r>
              <a:rPr lang="uk-UA" sz="1800" dirty="0" smtClean="0"/>
              <a:t>в </a:t>
            </a:r>
            <a:r>
              <a:rPr lang="uk-UA" sz="2000" dirty="0" smtClean="0">
                <a:solidFill>
                  <a:srgbClr val="C00000"/>
                </a:solidFill>
              </a:rPr>
              <a:t>3</a:t>
            </a:r>
            <a:r>
              <a:rPr lang="uk-UA" sz="1800" dirty="0" smtClean="0">
                <a:solidFill>
                  <a:srgbClr val="C00000"/>
                </a:solidFill>
              </a:rPr>
              <a:t> </a:t>
            </a:r>
            <a:r>
              <a:rPr lang="uk-UA" sz="1800" dirty="0" err="1" smtClean="0">
                <a:solidFill>
                  <a:srgbClr val="C00000"/>
                </a:solidFill>
              </a:rPr>
              <a:t>раза</a:t>
            </a:r>
            <a:r>
              <a:rPr lang="uk-UA" sz="1800" dirty="0" smtClean="0">
                <a:solidFill>
                  <a:srgbClr val="C00000"/>
                </a:solidFill>
              </a:rPr>
              <a:t> </a:t>
            </a:r>
            <a:r>
              <a:rPr lang="uk-UA" sz="1800" dirty="0" smtClean="0">
                <a:solidFill>
                  <a:srgbClr val="001642"/>
                </a:solidFill>
              </a:rPr>
              <a:t>перевищують імпортні ввезення</a:t>
            </a:r>
            <a:endParaRPr lang="ru-RU" sz="1800" dirty="0">
              <a:solidFill>
                <a:srgbClr val="00164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52188" y="2204808"/>
            <a:ext cx="4084073" cy="3673258"/>
          </a:xfrm>
          <a:prstGeom prst="rect">
            <a:avLst/>
          </a:prstGeom>
          <a:noFill/>
          <a:ln>
            <a:solidFill>
              <a:srgbClr val="001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rtlCol="0" anchor="ctr"/>
          <a:lstStyle/>
          <a:p>
            <a:pPr algn="ctr"/>
            <a:endParaRPr lang="uk-UA"/>
          </a:p>
        </p:txBody>
      </p:sp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9340123" y="6494379"/>
            <a:ext cx="2844430" cy="36521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217617" fontAlgn="base">
              <a:spcBef>
                <a:spcPct val="0"/>
              </a:spcBef>
              <a:spcAft>
                <a:spcPct val="0"/>
              </a:spcAft>
            </a:pPr>
            <a:fld id="{F3A27968-F9B4-4749-9644-E5BF2AC70C4A}" type="slidenum">
              <a:rPr lang="ru-RU">
                <a:solidFill>
                  <a:schemeClr val="tx1"/>
                </a:solidFill>
              </a:rPr>
              <a:pPr defTabSz="1217617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08000" y="828000"/>
            <a:ext cx="5288276" cy="812805"/>
          </a:xfrm>
          <a:prstGeom prst="rect">
            <a:avLst/>
          </a:prstGeom>
          <a:noFill/>
        </p:spPr>
        <p:txBody>
          <a:bodyPr wrap="square" lIns="103903" tIns="51952" rIns="103903" bIns="51952" rtlCol="0">
            <a:spAutoFit/>
          </a:bodyPr>
          <a:lstStyle/>
          <a:p>
            <a:pPr algn="ctr"/>
            <a:r>
              <a:rPr lang="uk-UA" sz="23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Експорт та імпорт товарів і послуг,</a:t>
            </a:r>
          </a:p>
          <a:p>
            <a:pPr algn="ctr"/>
            <a:r>
              <a:rPr lang="uk-UA" sz="23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млн.</a:t>
            </a:r>
            <a:r>
              <a:rPr lang="en-US" sz="2300" b="1" dirty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$</a:t>
            </a:r>
            <a:endParaRPr lang="uk-UA" sz="2300" b="1" dirty="0">
              <a:solidFill>
                <a:srgbClr val="001642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944000" y="3753808"/>
            <a:ext cx="221510" cy="18004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084000" y="3357786"/>
            <a:ext cx="221510" cy="18004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551590" y="765497"/>
            <a:ext cx="2106667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i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Зростання </a:t>
            </a:r>
          </a:p>
          <a:p>
            <a:r>
              <a:rPr lang="uk-UA" sz="2000" b="1" i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експорту </a:t>
            </a:r>
          </a:p>
          <a:p>
            <a:r>
              <a:rPr lang="uk-UA" sz="2000" b="1" i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відбувається</a:t>
            </a:r>
          </a:p>
          <a:p>
            <a:r>
              <a:rPr lang="uk-UA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років поспіль</a:t>
            </a:r>
            <a:endParaRPr lang="ru-RU" b="1" i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501302" y="405458"/>
            <a:ext cx="1050288" cy="21698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35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5</a:t>
            </a:r>
            <a:endParaRPr lang="ru-RU" sz="135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40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1487359" y="2412000"/>
            <a:ext cx="3167687" cy="935915"/>
          </a:xfrm>
          <a:prstGeom prst="rect">
            <a:avLst/>
          </a:prstGeom>
          <a:noFill/>
          <a:ln>
            <a:noFill/>
          </a:ln>
        </p:spPr>
        <p:txBody>
          <a:bodyPr wrap="square" lIns="103903" tIns="51952" rIns="103903" bIns="51952" rtlCol="0">
            <a:spAutoFit/>
          </a:bodyPr>
          <a:lstStyle/>
          <a:p>
            <a:r>
              <a:rPr lang="uk-UA" sz="1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21%</a:t>
            </a:r>
            <a:endParaRPr lang="uk-UA" sz="1800" b="1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r>
              <a: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ГЛИНОЗЕМ</a:t>
            </a:r>
            <a:endParaRPr lang="uk-UA" sz="1600" b="1" dirty="0">
              <a:solidFill>
                <a:srgbClr val="001642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r>
              <a:rPr lang="en-US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$</a:t>
            </a:r>
            <a:r>
              <a:rPr lang="en-US" sz="18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472,9 </a:t>
            </a:r>
            <a:r>
              <a:rPr lang="uk-UA" sz="1600" b="1" dirty="0" err="1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млн</a:t>
            </a:r>
            <a:endParaRPr lang="uk-UA" sz="1600" b="1" dirty="0">
              <a:solidFill>
                <a:srgbClr val="001642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1497654" y="5590034"/>
            <a:ext cx="3301408" cy="843582"/>
          </a:xfrm>
          <a:prstGeom prst="rect">
            <a:avLst/>
          </a:prstGeom>
          <a:noFill/>
          <a:ln>
            <a:noFill/>
          </a:ln>
        </p:spPr>
        <p:txBody>
          <a:bodyPr wrap="square" lIns="103903" tIns="51952" rIns="103903" bIns="51952" rtlCol="0">
            <a:spAutoFit/>
          </a:bodyPr>
          <a:lstStyle/>
          <a:p>
            <a:r>
              <a:rPr lang="uk-UA" sz="16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5,4%</a:t>
            </a:r>
            <a:endParaRPr lang="uk-UA" sz="1600" b="1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r>
              <a:rPr lang="uk-UA" sz="1600" b="1" dirty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ХАРЧОВІ ПРОДУКТИ</a:t>
            </a:r>
          </a:p>
          <a:p>
            <a:r>
              <a:rPr lang="en-US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$ </a:t>
            </a:r>
            <a:r>
              <a: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120,6 </a:t>
            </a:r>
            <a:r>
              <a:rPr lang="uk-UA" sz="1600" b="1" dirty="0" err="1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млн</a:t>
            </a:r>
            <a:endParaRPr lang="uk-UA" sz="1600" b="1" dirty="0">
              <a:solidFill>
                <a:srgbClr val="001642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1450113" y="1434084"/>
            <a:ext cx="3060917" cy="843582"/>
          </a:xfrm>
          <a:prstGeom prst="rect">
            <a:avLst/>
          </a:prstGeom>
          <a:noFill/>
          <a:ln>
            <a:noFill/>
          </a:ln>
        </p:spPr>
        <p:txBody>
          <a:bodyPr wrap="square" lIns="103903" tIns="51952" rIns="103903" bIns="51952" rtlCol="0">
            <a:spAutoFit/>
          </a:bodyPr>
          <a:lstStyle/>
          <a:p>
            <a:r>
              <a:rPr lang="uk-UA" sz="1600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47,8%</a:t>
            </a:r>
          </a:p>
          <a:p>
            <a:r>
              <a:rPr lang="uk-UA" sz="1600" b="1" dirty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ЗЕРНОВІ КУЛЬТУРИ</a:t>
            </a:r>
          </a:p>
          <a:p>
            <a:r>
              <a:rPr lang="en-US" sz="1600" b="1" dirty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$ </a:t>
            </a:r>
            <a:r>
              <a: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1,1 </a:t>
            </a:r>
            <a:r>
              <a:rPr lang="uk-UA" sz="1600" b="1" dirty="0" err="1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млрд</a:t>
            </a:r>
            <a:endParaRPr lang="uk-UA" sz="1600" b="1" dirty="0">
              <a:solidFill>
                <a:srgbClr val="001642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7967414" y="2442196"/>
            <a:ext cx="3060917" cy="843582"/>
          </a:xfrm>
          <a:prstGeom prst="rect">
            <a:avLst/>
          </a:prstGeom>
          <a:noFill/>
          <a:ln>
            <a:noFill/>
          </a:ln>
        </p:spPr>
        <p:txBody>
          <a:bodyPr wrap="square" lIns="103903" tIns="51952" rIns="103903" bIns="51952" rtlCol="0">
            <a:spAutoFit/>
          </a:bodyPr>
          <a:lstStyle/>
          <a:p>
            <a:r>
              <a:rPr lang="uk-UA" sz="1600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22,8%</a:t>
            </a:r>
          </a:p>
          <a:p>
            <a:r>
              <a:rPr lang="uk-UA" sz="1600" b="1" dirty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МАШИНОБУДУВАННЯ</a:t>
            </a:r>
          </a:p>
          <a:p>
            <a:r>
              <a:rPr lang="en-US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$ </a:t>
            </a:r>
            <a:r>
              <a: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180,4 </a:t>
            </a:r>
            <a:r>
              <a:rPr lang="uk-UA" sz="1600" b="1" dirty="0" err="1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млн</a:t>
            </a:r>
            <a:endParaRPr lang="uk-UA" sz="1600" b="1" dirty="0">
              <a:solidFill>
                <a:srgbClr val="001642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43589" y="648150"/>
            <a:ext cx="11392671" cy="0"/>
          </a:xfrm>
          <a:prstGeom prst="line">
            <a:avLst/>
          </a:prstGeom>
          <a:ln w="25400">
            <a:solidFill>
              <a:srgbClr val="001642"/>
            </a:solidFill>
          </a:ln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92053" y="828000"/>
            <a:ext cx="4407009" cy="458862"/>
          </a:xfrm>
          <a:prstGeom prst="rect">
            <a:avLst/>
          </a:prstGeom>
          <a:noFill/>
        </p:spPr>
        <p:txBody>
          <a:bodyPr wrap="square" lIns="103903" tIns="51952" rIns="103903" bIns="51952" rtlCol="0">
            <a:spAutoFit/>
          </a:bodyPr>
          <a:lstStyle/>
          <a:p>
            <a:pPr algn="ctr"/>
            <a:r>
              <a:rPr lang="uk-UA" sz="2200" b="1" dirty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Структура </a:t>
            </a:r>
            <a:r>
              <a:rPr lang="uk-UA" sz="22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експорту товарів</a:t>
            </a:r>
            <a:endParaRPr lang="uk-UA" sz="2200" b="1" dirty="0">
              <a:solidFill>
                <a:srgbClr val="001642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47145" y="4777200"/>
            <a:ext cx="860655" cy="351140"/>
          </a:xfrm>
          <a:prstGeom prst="rect">
            <a:avLst/>
          </a:prstGeom>
        </p:spPr>
        <p:txBody>
          <a:bodyPr wrap="none" lIns="103903" tIns="51952" rIns="103903" bIns="51952">
            <a:spAutoFit/>
          </a:bodyPr>
          <a:lstStyle/>
          <a:p>
            <a:r>
              <a:rPr lang="uk-UA" sz="1600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в</a:t>
            </a:r>
            <a:r>
              <a:rPr lang="uk-UA" sz="16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3,2 р.</a:t>
            </a:r>
            <a:endParaRPr lang="uk-UA" sz="1600" b="1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1450113" y="4561200"/>
            <a:ext cx="3060917" cy="843582"/>
          </a:xfrm>
          <a:prstGeom prst="rect">
            <a:avLst/>
          </a:prstGeom>
          <a:noFill/>
          <a:ln>
            <a:noFill/>
          </a:ln>
        </p:spPr>
        <p:txBody>
          <a:bodyPr wrap="square" lIns="103903" tIns="51952" rIns="103903" bIns="51952" rtlCol="0">
            <a:spAutoFit/>
          </a:bodyPr>
          <a:lstStyle/>
          <a:p>
            <a:r>
              <a:rPr lang="uk-UA" sz="16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6,6%</a:t>
            </a:r>
            <a:endParaRPr lang="uk-UA" sz="1600" b="1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r>
              <a:rPr lang="uk-UA" sz="1600" b="1" dirty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ОЛІЯ</a:t>
            </a:r>
          </a:p>
          <a:p>
            <a:r>
              <a:rPr lang="en-US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$ </a:t>
            </a:r>
            <a:r>
              <a: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149,1 </a:t>
            </a:r>
            <a:r>
              <a:rPr lang="uk-UA" sz="1600" b="1" dirty="0" err="1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млн</a:t>
            </a:r>
            <a:endParaRPr lang="uk-UA" sz="1600" b="1" dirty="0">
              <a:solidFill>
                <a:srgbClr val="001642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" name="Picture 2" descr="D:\Рабочая\Разное\2018\Презентації соц-економ стан\Картинки\соки.pn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5616000"/>
            <a:ext cx="792000" cy="792000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2" descr="D:\Рабочая\Разное\2018\Презентації соц-економ стан\Картинки\зерновые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1440000"/>
            <a:ext cx="792000" cy="792000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3" descr="D:\Рабочая\Разное\2018\Презентації соц-економ стан\Картинки\Alumina.png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2484000"/>
            <a:ext cx="792000" cy="792000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9334262" y="6502319"/>
            <a:ext cx="2844430" cy="36521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217617" fontAlgn="base">
              <a:spcBef>
                <a:spcPct val="0"/>
              </a:spcBef>
              <a:spcAft>
                <a:spcPct val="0"/>
              </a:spcAft>
            </a:pPr>
            <a:fld id="{7799F1D1-D93A-40B1-B2C6-3C471D732A20}" type="slidenum">
              <a:rPr lang="ru-RU">
                <a:solidFill>
                  <a:schemeClr val="tx1"/>
                </a:solidFill>
              </a:rPr>
              <a:pPr defTabSz="1217617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6" name="Заголовок 1"/>
          <p:cNvSpPr txBox="1">
            <a:spLocks/>
          </p:cNvSpPr>
          <p:nvPr/>
        </p:nvSpPr>
        <p:spPr>
          <a:xfrm>
            <a:off x="9636" y="38588"/>
            <a:ext cx="12190413" cy="650652"/>
          </a:xfrm>
          <a:prstGeom prst="rect">
            <a:avLst/>
          </a:prstGeom>
          <a:ln>
            <a:noFill/>
          </a:ln>
        </p:spPr>
        <p:txBody>
          <a:bodyPr vert="horz" lIns="103903" tIns="51952" rIns="103903" bIns="5195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7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Зовнішньоекономічна діяльність </a:t>
            </a:r>
            <a:r>
              <a:rPr lang="uk-UA" sz="2700" b="1" dirty="0">
                <a:solidFill>
                  <a:srgbClr val="001642"/>
                </a:solidFill>
                <a:latin typeface="Book Antiqua" panose="02040602050305030304" pitchFamily="18" charset="0"/>
              </a:rPr>
              <a:t>у </a:t>
            </a:r>
            <a:r>
              <a:rPr lang="uk-UA" sz="27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2020 році</a:t>
            </a:r>
            <a:endParaRPr lang="uk-UA" sz="2700" b="1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109" name="Прямая со стрелкой 108"/>
          <p:cNvCxnSpPr/>
          <p:nvPr/>
        </p:nvCxnSpPr>
        <p:spPr>
          <a:xfrm flipV="1">
            <a:off x="4199303" y="4689895"/>
            <a:ext cx="239719" cy="324075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Прямоугольник 84"/>
          <p:cNvSpPr/>
          <p:nvPr/>
        </p:nvSpPr>
        <p:spPr>
          <a:xfrm>
            <a:off x="4389818" y="2781722"/>
            <a:ext cx="769284" cy="351140"/>
          </a:xfrm>
          <a:prstGeom prst="rect">
            <a:avLst/>
          </a:prstGeom>
        </p:spPr>
        <p:txBody>
          <a:bodyPr wrap="none" lIns="103903" tIns="51952" rIns="103903" bIns="51952">
            <a:spAutoFit/>
          </a:bodyPr>
          <a:lstStyle/>
          <a:p>
            <a:r>
              <a: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- 9,4%</a:t>
            </a:r>
            <a:endParaRPr lang="uk-UA" sz="1600" b="1" dirty="0">
              <a:solidFill>
                <a:srgbClr val="001642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8" name="Прямая со стрелкой 87"/>
          <p:cNvCxnSpPr/>
          <p:nvPr/>
        </p:nvCxnSpPr>
        <p:spPr>
          <a:xfrm flipH="1">
            <a:off x="4233112" y="2753554"/>
            <a:ext cx="277918" cy="316200"/>
          </a:xfrm>
          <a:prstGeom prst="straightConnector1">
            <a:avLst/>
          </a:prstGeom>
          <a:ln w="19050">
            <a:solidFill>
              <a:srgbClr val="00164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7247334" y="828000"/>
            <a:ext cx="4095141" cy="443473"/>
          </a:xfrm>
          <a:prstGeom prst="rect">
            <a:avLst/>
          </a:prstGeom>
          <a:noFill/>
        </p:spPr>
        <p:txBody>
          <a:bodyPr wrap="square" lIns="103903" tIns="51952" rIns="103903" bIns="51952" rtlCol="0">
            <a:spAutoFit/>
          </a:bodyPr>
          <a:lstStyle>
            <a:defPPr>
              <a:defRPr lang="ru-RU"/>
            </a:defPPr>
            <a:lvl1pPr algn="ctr">
              <a:defRPr sz="2200" b="1">
                <a:latin typeface="Book Antiqua" panose="0204060205030503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>
                <a:solidFill>
                  <a:srgbClr val="001642"/>
                </a:solidFill>
              </a:rPr>
              <a:t>Структура </a:t>
            </a:r>
            <a:r>
              <a:rPr lang="uk-UA" dirty="0" smtClean="0">
                <a:solidFill>
                  <a:srgbClr val="001642"/>
                </a:solidFill>
              </a:rPr>
              <a:t>імпорту товарів</a:t>
            </a:r>
            <a:endParaRPr lang="uk-UA" dirty="0">
              <a:solidFill>
                <a:srgbClr val="001642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7967414" y="1432800"/>
            <a:ext cx="3060917" cy="843582"/>
          </a:xfrm>
          <a:prstGeom prst="rect">
            <a:avLst/>
          </a:prstGeom>
          <a:noFill/>
          <a:ln>
            <a:noFill/>
          </a:ln>
        </p:spPr>
        <p:txBody>
          <a:bodyPr wrap="square" lIns="103903" tIns="51952" rIns="103903" bIns="51952" rtlCol="0">
            <a:spAutoFit/>
          </a:bodyPr>
          <a:lstStyle/>
          <a:p>
            <a:r>
              <a:rPr lang="uk-UA" sz="1600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28,2%</a:t>
            </a:r>
          </a:p>
          <a:p>
            <a:r>
              <a:rPr lang="uk-UA" sz="1600" b="1" dirty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РУДИ</a:t>
            </a:r>
          </a:p>
          <a:p>
            <a:r>
              <a:rPr lang="en-US" sz="1600" b="1" dirty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$ </a:t>
            </a:r>
            <a:r>
              <a: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223 </a:t>
            </a:r>
            <a:r>
              <a:rPr lang="uk-UA" sz="1600" b="1" dirty="0" err="1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млн</a:t>
            </a:r>
            <a:endParaRPr lang="uk-UA" sz="1600" b="1" dirty="0">
              <a:solidFill>
                <a:srgbClr val="001642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2" descr="D:\Рабочая\Звіт\Щомісячно_Презентація соц-економстан\Картинки\машиностроение 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000" y="2484000"/>
            <a:ext cx="792000" cy="792000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D:\Саша\Рабочая\Разное\2017\Smart Region\Значки для презентации\руды.jpg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000" y="1440000"/>
            <a:ext cx="792000" cy="792000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10847734" y="2790622"/>
            <a:ext cx="871876" cy="351140"/>
          </a:xfrm>
          <a:prstGeom prst="rect">
            <a:avLst/>
          </a:prstGeom>
        </p:spPr>
        <p:txBody>
          <a:bodyPr wrap="none" lIns="103903" tIns="51952" rIns="103903" bIns="51952">
            <a:spAutoFit/>
          </a:bodyPr>
          <a:lstStyle/>
          <a:p>
            <a:r>
              <a:rPr lang="uk-UA" sz="1600" b="1" dirty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-</a:t>
            </a:r>
            <a:r>
              <a: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43,7</a:t>
            </a:r>
            <a:r>
              <a:rPr lang="uk-UA" sz="1600" b="1" dirty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%</a:t>
            </a:r>
          </a:p>
        </p:txBody>
      </p:sp>
      <p:pic>
        <p:nvPicPr>
          <p:cNvPr id="35" name="Picture 6" descr="D:\Саша\Рабочая\Разное\2017\Smart Region\Значки для презентации\трактор 2.jpg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000" y="3528000"/>
            <a:ext cx="792000" cy="792000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7967414" y="3449074"/>
            <a:ext cx="3167687" cy="920527"/>
          </a:xfrm>
          <a:prstGeom prst="rect">
            <a:avLst/>
          </a:prstGeom>
          <a:noFill/>
          <a:ln>
            <a:noFill/>
          </a:ln>
        </p:spPr>
        <p:txBody>
          <a:bodyPr wrap="square" lIns="103903" tIns="51952" rIns="103903" bIns="51952" rtlCol="0">
            <a:spAutoFit/>
          </a:bodyPr>
          <a:lstStyle/>
          <a:p>
            <a:r>
              <a:rPr lang="uk-UA" sz="1800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14,3%</a:t>
            </a:r>
          </a:p>
          <a:p>
            <a:r>
              <a:rPr lang="uk-UA" sz="1700" b="1" dirty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ТРАНСПОРТНІ </a:t>
            </a:r>
            <a:r>
              <a:rPr lang="uk-UA" sz="17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ЗАСОБИ</a:t>
            </a:r>
          </a:p>
          <a:p>
            <a:r>
              <a:rPr lang="en-US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$ </a:t>
            </a:r>
            <a:r>
              <a: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113,4 </a:t>
            </a:r>
            <a:r>
              <a:rPr lang="uk-UA" sz="1600" b="1" dirty="0" err="1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млн</a:t>
            </a:r>
            <a:endParaRPr lang="uk-UA" sz="1600" b="1" dirty="0">
              <a:solidFill>
                <a:srgbClr val="001642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2" descr="D:\Рабочая\Разное\2018\Презентації соц-економ стан\Картинки\соки.pn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000" y="4572000"/>
            <a:ext cx="792000" cy="792000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8002841" y="4525491"/>
            <a:ext cx="3060917" cy="920527"/>
          </a:xfrm>
          <a:prstGeom prst="rect">
            <a:avLst/>
          </a:prstGeom>
          <a:noFill/>
          <a:ln>
            <a:noFill/>
          </a:ln>
        </p:spPr>
        <p:txBody>
          <a:bodyPr wrap="square" lIns="103903" tIns="51952" rIns="103903" bIns="51952" rtlCol="0">
            <a:spAutoFit/>
          </a:bodyPr>
          <a:lstStyle/>
          <a:p>
            <a:r>
              <a:rPr lang="uk-UA" sz="1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8,1%</a:t>
            </a:r>
            <a:endParaRPr lang="uk-UA" sz="1800" b="1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r>
              <a:rPr lang="uk-UA" sz="1700" b="1" dirty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ХАРЧОВІ ПРОДУКТИ</a:t>
            </a:r>
          </a:p>
          <a:p>
            <a:r>
              <a:rPr lang="en-US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$ </a:t>
            </a:r>
            <a:r>
              <a: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63,9 </a:t>
            </a:r>
            <a:r>
              <a:rPr lang="uk-UA" sz="1600" b="1" dirty="0" err="1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млн</a:t>
            </a:r>
            <a:endParaRPr lang="uk-UA" sz="1600" b="1" dirty="0">
              <a:solidFill>
                <a:srgbClr val="001642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H="1">
            <a:off x="10775726" y="4708729"/>
            <a:ext cx="277918" cy="316200"/>
          </a:xfrm>
          <a:prstGeom prst="straightConnector1">
            <a:avLst/>
          </a:prstGeom>
          <a:ln w="19050">
            <a:solidFill>
              <a:srgbClr val="00164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10991750" y="4777777"/>
            <a:ext cx="871876" cy="351140"/>
          </a:xfrm>
          <a:prstGeom prst="rect">
            <a:avLst/>
          </a:prstGeom>
        </p:spPr>
        <p:txBody>
          <a:bodyPr wrap="none" lIns="103903" tIns="51952" rIns="103903" bIns="51952">
            <a:spAutoFit/>
          </a:bodyPr>
          <a:lstStyle/>
          <a:p>
            <a:r>
              <a: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- 12,7%</a:t>
            </a:r>
            <a:endParaRPr lang="uk-UA" sz="1600" b="1" dirty="0">
              <a:solidFill>
                <a:srgbClr val="001642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968522" y="5590034"/>
            <a:ext cx="2781891" cy="889749"/>
          </a:xfrm>
          <a:prstGeom prst="rect">
            <a:avLst/>
          </a:prstGeom>
          <a:noFill/>
          <a:ln>
            <a:noFill/>
          </a:ln>
        </p:spPr>
        <p:txBody>
          <a:bodyPr wrap="square" lIns="103903" tIns="51952" rIns="103903" bIns="51952" rtlCol="0">
            <a:spAutoFit/>
          </a:bodyPr>
          <a:lstStyle/>
          <a:p>
            <a:r>
              <a:rPr lang="uk-UA" sz="1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4,5%</a:t>
            </a:r>
            <a:endParaRPr lang="uk-UA" sz="1800" b="1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r>
              <a:rPr lang="uk-UA" sz="17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МЕТАЛИ</a:t>
            </a:r>
            <a:endParaRPr lang="uk-UA" sz="1700" b="1" dirty="0">
              <a:solidFill>
                <a:srgbClr val="001642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r>
              <a:rPr lang="en-US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$ </a:t>
            </a:r>
            <a:r>
              <a:rPr lang="uk-UA" sz="1600" b="1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35,5 </a:t>
            </a:r>
            <a:r>
              <a:rPr lang="uk-UA" sz="1600" b="1" dirty="0" err="1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млн</a:t>
            </a:r>
            <a:endParaRPr lang="uk-UA" sz="1600" b="1" dirty="0">
              <a:solidFill>
                <a:srgbClr val="001642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D:\Рабочая\Звіт\Щомісячно_Презентація соц-економстан\Картинки\подсолнечное масло 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4572000"/>
            <a:ext cx="792000" cy="792000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2" name="Прямая со стрелкой 51"/>
          <p:cNvCxnSpPr/>
          <p:nvPr/>
        </p:nvCxnSpPr>
        <p:spPr>
          <a:xfrm flipH="1">
            <a:off x="10750413" y="2705887"/>
            <a:ext cx="277918" cy="316200"/>
          </a:xfrm>
          <a:prstGeom prst="straightConnector1">
            <a:avLst/>
          </a:prstGeom>
          <a:ln w="19050">
            <a:solidFill>
              <a:srgbClr val="00164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10832837" y="5811512"/>
            <a:ext cx="277918" cy="316200"/>
          </a:xfrm>
          <a:prstGeom prst="straightConnector1">
            <a:avLst/>
          </a:prstGeom>
          <a:ln w="19050">
            <a:solidFill>
              <a:srgbClr val="00164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/>
          <p:cNvSpPr/>
          <p:nvPr/>
        </p:nvSpPr>
        <p:spPr>
          <a:xfrm>
            <a:off x="10964384" y="5872430"/>
            <a:ext cx="871876" cy="351140"/>
          </a:xfrm>
          <a:prstGeom prst="rect">
            <a:avLst/>
          </a:prstGeom>
        </p:spPr>
        <p:txBody>
          <a:bodyPr wrap="none" lIns="103903" tIns="51952" rIns="103903" bIns="51952">
            <a:spAutoFit/>
          </a:bodyPr>
          <a:lstStyle/>
          <a:p>
            <a:r>
              <a: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- </a:t>
            </a:r>
            <a:r>
              <a:rPr lang="uk-UA" sz="1600" b="1" dirty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17,3%</a:t>
            </a:r>
          </a:p>
        </p:txBody>
      </p:sp>
      <p:cxnSp>
        <p:nvCxnSpPr>
          <p:cNvPr id="48" name="Прямая со стрелкой 47"/>
          <p:cNvCxnSpPr/>
          <p:nvPr/>
        </p:nvCxnSpPr>
        <p:spPr>
          <a:xfrm flipV="1">
            <a:off x="10832837" y="3725323"/>
            <a:ext cx="239719" cy="324075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10973650" y="3811494"/>
            <a:ext cx="927981" cy="351140"/>
          </a:xfrm>
          <a:prstGeom prst="rect">
            <a:avLst/>
          </a:prstGeom>
        </p:spPr>
        <p:txBody>
          <a:bodyPr wrap="none" lIns="103903" tIns="51952" rIns="103903" bIns="51952">
            <a:spAutoFit/>
          </a:bodyPr>
          <a:lstStyle/>
          <a:p>
            <a:r>
              <a:rPr lang="uk-UA" sz="1600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+</a:t>
            </a:r>
            <a:r>
              <a:rPr lang="uk-UA" sz="16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33,2%</a:t>
            </a:r>
            <a:endParaRPr lang="uk-UA" sz="1600" b="1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268757" y="1638494"/>
            <a:ext cx="825388" cy="351140"/>
          </a:xfrm>
          <a:prstGeom prst="rect">
            <a:avLst/>
          </a:prstGeom>
        </p:spPr>
        <p:txBody>
          <a:bodyPr wrap="none" lIns="103903" tIns="51952" rIns="103903" bIns="51952">
            <a:spAutoFit/>
          </a:bodyPr>
          <a:lstStyle/>
          <a:p>
            <a:r>
              <a:rPr lang="uk-UA" sz="1600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+</a:t>
            </a:r>
            <a:r>
              <a:rPr lang="uk-UA" sz="16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8,7%</a:t>
            </a:r>
            <a:endParaRPr lang="uk-UA" sz="1600" b="1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 flipV="1">
            <a:off x="4115484" y="1565934"/>
            <a:ext cx="239719" cy="324075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4366039" y="5792262"/>
            <a:ext cx="927981" cy="351140"/>
          </a:xfrm>
          <a:prstGeom prst="rect">
            <a:avLst/>
          </a:prstGeom>
        </p:spPr>
        <p:txBody>
          <a:bodyPr wrap="none" lIns="103903" tIns="51952" rIns="103903" bIns="51952">
            <a:spAutoFit/>
          </a:bodyPr>
          <a:lstStyle/>
          <a:p>
            <a:r>
              <a:rPr lang="uk-UA" sz="16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+ 65,6%</a:t>
            </a:r>
            <a:endParaRPr lang="uk-UA" sz="1600" b="1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7" name="Прямая со стрелкой 66"/>
          <p:cNvCxnSpPr/>
          <p:nvPr/>
        </p:nvCxnSpPr>
        <p:spPr>
          <a:xfrm flipV="1">
            <a:off x="4157129" y="5734050"/>
            <a:ext cx="239719" cy="324075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4" descr="C:\Users\UZED\Desktop\Значки для презентации\семена.jpg"/>
          <p:cNvPicPr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3528000"/>
            <a:ext cx="792000" cy="792000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scene3d>
            <a:camera prst="orthographicFront">
              <a:rot lat="0" lon="0" rev="108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Box 52"/>
          <p:cNvSpPr txBox="1"/>
          <p:nvPr/>
        </p:nvSpPr>
        <p:spPr>
          <a:xfrm>
            <a:off x="1450113" y="3465570"/>
            <a:ext cx="3060917" cy="843582"/>
          </a:xfrm>
          <a:prstGeom prst="rect">
            <a:avLst/>
          </a:prstGeom>
          <a:noFill/>
          <a:ln>
            <a:noFill/>
          </a:ln>
        </p:spPr>
        <p:txBody>
          <a:bodyPr wrap="square" lIns="103903" tIns="51952" rIns="103903" bIns="51952" rtlCol="0">
            <a:spAutoFit/>
          </a:bodyPr>
          <a:lstStyle/>
          <a:p>
            <a:r>
              <a:rPr lang="uk-UA" sz="16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12%</a:t>
            </a:r>
            <a:endParaRPr lang="uk-UA" sz="1600" b="1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r>
              <a:rPr lang="uk-UA" sz="1600" b="1" dirty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НАСІННЯ ОЛІЙНИХ</a:t>
            </a:r>
          </a:p>
          <a:p>
            <a:r>
              <a:rPr lang="en-US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$ </a:t>
            </a:r>
            <a:r>
              <a: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270,5 </a:t>
            </a:r>
            <a:r>
              <a:rPr lang="uk-UA" sz="1600" b="1" dirty="0" err="1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млн</a:t>
            </a:r>
            <a:endParaRPr lang="uk-UA" sz="1600" b="1" dirty="0">
              <a:solidFill>
                <a:srgbClr val="001642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7" name="Прямая со стрелкой 56"/>
          <p:cNvCxnSpPr/>
          <p:nvPr/>
        </p:nvCxnSpPr>
        <p:spPr>
          <a:xfrm flipH="1">
            <a:off x="4129798" y="3670864"/>
            <a:ext cx="277918" cy="316200"/>
          </a:xfrm>
          <a:prstGeom prst="straightConnector1">
            <a:avLst/>
          </a:prstGeom>
          <a:ln w="19050">
            <a:solidFill>
              <a:srgbClr val="00164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63"/>
          <p:cNvSpPr/>
          <p:nvPr/>
        </p:nvSpPr>
        <p:spPr>
          <a:xfrm>
            <a:off x="4324861" y="3711791"/>
            <a:ext cx="717988" cy="351140"/>
          </a:xfrm>
          <a:prstGeom prst="rect">
            <a:avLst/>
          </a:prstGeom>
        </p:spPr>
        <p:txBody>
          <a:bodyPr wrap="none" lIns="103903" tIns="51952" rIns="103903" bIns="51952">
            <a:spAutoFit/>
          </a:bodyPr>
          <a:lstStyle/>
          <a:p>
            <a:r>
              <a: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- 22%</a:t>
            </a:r>
            <a:endParaRPr lang="uk-UA" sz="1600" b="1" dirty="0">
              <a:solidFill>
                <a:srgbClr val="001642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8" name="Прямая со стрелкой 67"/>
          <p:cNvCxnSpPr/>
          <p:nvPr/>
        </p:nvCxnSpPr>
        <p:spPr>
          <a:xfrm flipV="1">
            <a:off x="10835564" y="1638494"/>
            <a:ext cx="239719" cy="324075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/>
        </p:nvSpPr>
        <p:spPr>
          <a:xfrm>
            <a:off x="10958450" y="1701602"/>
            <a:ext cx="825388" cy="351140"/>
          </a:xfrm>
          <a:prstGeom prst="rect">
            <a:avLst/>
          </a:prstGeom>
        </p:spPr>
        <p:txBody>
          <a:bodyPr wrap="none" lIns="103903" tIns="51952" rIns="103903" bIns="51952">
            <a:spAutoFit/>
          </a:bodyPr>
          <a:lstStyle/>
          <a:p>
            <a:r>
              <a:rPr lang="uk-UA" sz="1600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+</a:t>
            </a:r>
            <a:r>
              <a:rPr lang="uk-UA" sz="16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3,5%</a:t>
            </a:r>
            <a:endParaRPr lang="uk-UA" sz="1600" b="1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Рабочая\Звіт\Щомісячно_Презентація соц-економстан\Картинки\металлы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000" y="5616000"/>
            <a:ext cx="798655" cy="792000"/>
          </a:xfrm>
          <a:prstGeom prst="rect">
            <a:avLst/>
          </a:prstGeom>
          <a:noFill/>
          <a:ln w="254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65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-27388"/>
            <a:ext cx="12190413" cy="650652"/>
          </a:xfrm>
          <a:prstGeom prst="rect">
            <a:avLst/>
          </a:prstGeom>
          <a:ln>
            <a:noFill/>
          </a:ln>
        </p:spPr>
        <p:txBody>
          <a:bodyPr vert="horz" lIns="103903" tIns="51952" rIns="103903" bIns="5195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700" b="1" dirty="0">
                <a:solidFill>
                  <a:srgbClr val="001642"/>
                </a:solidFill>
                <a:latin typeface="Book Antiqua" panose="02040602050305030304" pitchFamily="18" charset="0"/>
              </a:rPr>
              <a:t>Прямі іноземні інвестиції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43589" y="548807"/>
            <a:ext cx="11392671" cy="0"/>
          </a:xfrm>
          <a:prstGeom prst="line">
            <a:avLst/>
          </a:prstGeom>
          <a:ln w="25400">
            <a:solidFill>
              <a:srgbClr val="001642"/>
            </a:solidFill>
          </a:ln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9486" y="4542821"/>
            <a:ext cx="11406773" cy="831189"/>
          </a:xfrm>
          <a:prstGeom prst="rect">
            <a:avLst/>
          </a:prstGeom>
          <a:ln>
            <a:noFill/>
          </a:ln>
        </p:spPr>
        <p:txBody>
          <a:bodyPr vert="horz" lIns="103903" tIns="51952" rIns="103903" bIns="51952" rtlCol="0" anchor="ctr">
            <a:noAutofit/>
          </a:bodyPr>
          <a:lstStyle>
            <a:defPPr>
              <a:defRPr lang="ru-RU"/>
            </a:defPPr>
            <a:lvl1pPr algn="ctr" defTabSz="914400" eaLnBrk="1" latinLnBrk="0" hangingPunct="1">
              <a:buNone/>
              <a:defRPr sz="2400" b="1">
                <a:latin typeface="Book Antiqua" panose="02040602050305030304" pitchFamily="18" charset="0"/>
                <a:ea typeface="+mj-ea"/>
                <a:cs typeface="+mj-cs"/>
              </a:defRPr>
            </a:lvl1pPr>
          </a:lstStyle>
          <a:p>
            <a:r>
              <a:rPr lang="uk-UA" sz="2300" dirty="0" smtClean="0">
                <a:solidFill>
                  <a:srgbClr val="001642"/>
                </a:solidFill>
              </a:rPr>
              <a:t>Компанії зі </a:t>
            </a:r>
            <a:r>
              <a:rPr lang="uk-UA" sz="2300" dirty="0">
                <a:solidFill>
                  <a:srgbClr val="001642"/>
                </a:solidFill>
              </a:rPr>
              <a:t>світовим </a:t>
            </a:r>
            <a:r>
              <a:rPr lang="uk-UA" sz="2300" dirty="0" smtClean="0">
                <a:solidFill>
                  <a:srgbClr val="001642"/>
                </a:solidFill>
              </a:rPr>
              <a:t>ім'ям реалізують</a:t>
            </a:r>
            <a:endParaRPr lang="uk-UA" sz="2300" dirty="0">
              <a:solidFill>
                <a:srgbClr val="001642"/>
              </a:solidFill>
            </a:endParaRPr>
          </a:p>
          <a:p>
            <a:r>
              <a:rPr lang="uk-UA" sz="2300" dirty="0" smtClean="0">
                <a:solidFill>
                  <a:srgbClr val="001642"/>
                </a:solidFill>
              </a:rPr>
              <a:t>в </a:t>
            </a:r>
            <a:r>
              <a:rPr lang="uk-UA" sz="2300" dirty="0">
                <a:solidFill>
                  <a:srgbClr val="001642"/>
                </a:solidFill>
              </a:rPr>
              <a:t>області </a:t>
            </a:r>
            <a:r>
              <a:rPr lang="uk-UA" sz="2300" dirty="0" err="1" smtClean="0">
                <a:solidFill>
                  <a:srgbClr val="001642"/>
                </a:solidFill>
              </a:rPr>
              <a:t>проєкти</a:t>
            </a:r>
            <a:r>
              <a:rPr lang="uk-UA" sz="2300" dirty="0" smtClean="0">
                <a:solidFill>
                  <a:srgbClr val="001642"/>
                </a:solidFill>
              </a:rPr>
              <a:t> на суму 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$</a:t>
            </a:r>
            <a:r>
              <a:rPr lang="en-US" sz="23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uk-UA" sz="2800" dirty="0" smtClean="0">
                <a:solidFill>
                  <a:schemeClr val="accent4">
                    <a:lumMod val="50000"/>
                  </a:schemeClr>
                </a:solidFill>
              </a:rPr>
              <a:t>1,4</a:t>
            </a:r>
            <a:r>
              <a:rPr lang="en-US" sz="23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300" dirty="0" smtClean="0">
                <a:solidFill>
                  <a:schemeClr val="accent4">
                    <a:lumMod val="50000"/>
                  </a:schemeClr>
                </a:solidFill>
              </a:rPr>
              <a:t>млрд</a:t>
            </a:r>
            <a:r>
              <a:rPr lang="uk-UA" sz="23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uk-UA" sz="23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98" y="4231690"/>
            <a:ext cx="1639171" cy="998304"/>
          </a:xfrm>
          <a:prstGeom prst="rect">
            <a:avLst/>
          </a:prstGeom>
        </p:spPr>
      </p:pic>
      <p:pic>
        <p:nvPicPr>
          <p:cNvPr id="33" name="Рисунок 32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5322697"/>
            <a:ext cx="1949285" cy="1131433"/>
          </a:xfrm>
          <a:prstGeom prst="rect">
            <a:avLst/>
          </a:prstGeom>
        </p:spPr>
      </p:pic>
      <p:pic>
        <p:nvPicPr>
          <p:cNvPr id="34" name="Рисунок 33" descr="大悅城地產 - 维基百科，自由的百科全书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661" y="5556852"/>
            <a:ext cx="1860681" cy="609246"/>
          </a:xfrm>
          <a:prstGeom prst="rect">
            <a:avLst/>
          </a:prstGeom>
        </p:spPr>
      </p:pic>
      <p:pic>
        <p:nvPicPr>
          <p:cNvPr id="36" name="Рисунок 35" descr="&lt;strong&gt;Lactalis&lt;/strong&gt; — Wikipédia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622" y="4549740"/>
            <a:ext cx="1860681" cy="536238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504000" y="4843140"/>
            <a:ext cx="1841537" cy="458862"/>
          </a:xfrm>
          <a:prstGeom prst="rect">
            <a:avLst/>
          </a:prstGeom>
          <a:noFill/>
        </p:spPr>
        <p:txBody>
          <a:bodyPr wrap="square" lIns="103903" tIns="51952" rIns="103903" bIns="51952" rtlCol="0">
            <a:spAutoFit/>
          </a:bodyPr>
          <a:lstStyle/>
          <a:p>
            <a:pPr algn="ctr"/>
            <a:r>
              <a:rPr lang="en-US" sz="2300" b="1" dirty="0">
                <a:solidFill>
                  <a:srgbClr val="C00000"/>
                </a:solidFill>
                <a:latin typeface="Book Antiqua" panose="02040602050305030304" pitchFamily="18" charset="0"/>
              </a:rPr>
              <a:t>$ </a:t>
            </a:r>
            <a:r>
              <a:rPr lang="ru-RU" sz="2300" b="1" dirty="0">
                <a:solidFill>
                  <a:srgbClr val="C00000"/>
                </a:solidFill>
                <a:latin typeface="Book Antiqua" panose="02040602050305030304" pitchFamily="18" charset="0"/>
              </a:rPr>
              <a:t>280</a:t>
            </a:r>
            <a:r>
              <a:rPr lang="en-US" sz="2300" b="1" dirty="0">
                <a:solidFill>
                  <a:srgbClr val="C00000"/>
                </a:solidFill>
                <a:latin typeface="Book Antiqua" panose="02040602050305030304" pitchFamily="18" charset="0"/>
              </a:rPr>
              <a:t> </a:t>
            </a:r>
            <a:r>
              <a:rPr lang="uk-UA" sz="2300" b="1" dirty="0" err="1">
                <a:solidFill>
                  <a:srgbClr val="C00000"/>
                </a:solidFill>
                <a:latin typeface="Book Antiqua" panose="02040602050305030304" pitchFamily="18" charset="0"/>
              </a:rPr>
              <a:t>млн</a:t>
            </a:r>
            <a:endParaRPr lang="ru-RU" sz="23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48000" y="6067276"/>
            <a:ext cx="1841537" cy="458862"/>
          </a:xfrm>
          <a:prstGeom prst="rect">
            <a:avLst/>
          </a:prstGeom>
          <a:noFill/>
        </p:spPr>
        <p:txBody>
          <a:bodyPr wrap="square" lIns="103903" tIns="51952" rIns="103903" bIns="51952" rtlCol="0">
            <a:spAutoFit/>
          </a:bodyPr>
          <a:lstStyle/>
          <a:p>
            <a:pPr algn="ctr"/>
            <a:r>
              <a:rPr lang="en-US" sz="2300" b="1" dirty="0">
                <a:solidFill>
                  <a:srgbClr val="C00000"/>
                </a:solidFill>
                <a:latin typeface="Book Antiqua" panose="02040602050305030304" pitchFamily="18" charset="0"/>
              </a:rPr>
              <a:t>$ </a:t>
            </a:r>
            <a:r>
              <a:rPr lang="ru-RU" sz="2300" b="1" dirty="0">
                <a:solidFill>
                  <a:srgbClr val="C00000"/>
                </a:solidFill>
                <a:latin typeface="Book Antiqua" panose="02040602050305030304" pitchFamily="18" charset="0"/>
              </a:rPr>
              <a:t>200</a:t>
            </a:r>
            <a:r>
              <a:rPr lang="en-US" sz="2300" b="1" dirty="0">
                <a:solidFill>
                  <a:srgbClr val="C00000"/>
                </a:solidFill>
                <a:latin typeface="Book Antiqua" panose="02040602050305030304" pitchFamily="18" charset="0"/>
              </a:rPr>
              <a:t> </a:t>
            </a:r>
            <a:r>
              <a:rPr lang="uk-UA" sz="2300" b="1" dirty="0" err="1">
                <a:solidFill>
                  <a:srgbClr val="C00000"/>
                </a:solidFill>
                <a:latin typeface="Book Antiqua" panose="02040602050305030304" pitchFamily="18" charset="0"/>
              </a:rPr>
              <a:t>млн</a:t>
            </a:r>
            <a:endParaRPr lang="ru-RU" sz="23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549813" y="6123895"/>
            <a:ext cx="1841537" cy="474251"/>
          </a:xfrm>
          <a:prstGeom prst="rect">
            <a:avLst/>
          </a:prstGeom>
          <a:noFill/>
        </p:spPr>
        <p:txBody>
          <a:bodyPr wrap="square" lIns="103903" tIns="51952" rIns="103903" bIns="51952" rtlCol="0">
            <a:spAutoFit/>
          </a:bodyPr>
          <a:lstStyle/>
          <a:p>
            <a:pPr algn="ctr"/>
            <a:r>
              <a:rPr lang="uk-UA" sz="2300" b="1" dirty="0">
                <a:solidFill>
                  <a:srgbClr val="C0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$</a:t>
            </a:r>
            <a: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 </a:t>
            </a:r>
            <a:r>
              <a:rPr lang="uk-UA" sz="2300" b="1" dirty="0">
                <a:solidFill>
                  <a:srgbClr val="C00000"/>
                </a:solidFill>
                <a:latin typeface="Book Antiqua" panose="02040602050305030304" pitchFamily="18" charset="0"/>
              </a:rPr>
              <a:t>7</a:t>
            </a:r>
            <a:r>
              <a:rPr lang="uk-UA" sz="23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5 </a:t>
            </a:r>
            <a:r>
              <a:rPr lang="uk-UA" sz="2300" b="1" dirty="0" err="1">
                <a:solidFill>
                  <a:srgbClr val="C00000"/>
                </a:solidFill>
                <a:latin typeface="Book Antiqua" panose="02040602050305030304" pitchFamily="18" charset="0"/>
              </a:rPr>
              <a:t>млн</a:t>
            </a:r>
            <a:endParaRPr lang="ru-RU" sz="23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0014309" y="4987156"/>
            <a:ext cx="1841537" cy="458862"/>
          </a:xfrm>
          <a:prstGeom prst="rect">
            <a:avLst/>
          </a:prstGeom>
          <a:noFill/>
        </p:spPr>
        <p:txBody>
          <a:bodyPr wrap="square" lIns="103903" tIns="51952" rIns="103903" bIns="51952" rtlCol="0">
            <a:spAutoFit/>
          </a:bodyPr>
          <a:lstStyle/>
          <a:p>
            <a:pPr algn="ctr"/>
            <a:r>
              <a:rPr lang="en-US" sz="2300" b="1" dirty="0">
                <a:solidFill>
                  <a:srgbClr val="C00000"/>
                </a:solidFill>
                <a:latin typeface="Book Antiqua" panose="02040602050305030304" pitchFamily="18" charset="0"/>
              </a:rPr>
              <a:t>$ </a:t>
            </a:r>
            <a:r>
              <a:rPr lang="uk-UA" sz="2300" b="1" dirty="0">
                <a:solidFill>
                  <a:srgbClr val="C00000"/>
                </a:solidFill>
                <a:latin typeface="Book Antiqua" panose="02040602050305030304" pitchFamily="18" charset="0"/>
              </a:rPr>
              <a:t>50 </a:t>
            </a:r>
            <a:r>
              <a:rPr lang="uk-UA" sz="2300" b="1" dirty="0" err="1">
                <a:solidFill>
                  <a:srgbClr val="C00000"/>
                </a:solidFill>
                <a:latin typeface="Book Antiqua" panose="02040602050305030304" pitchFamily="18" charset="0"/>
              </a:rPr>
              <a:t>млн</a:t>
            </a:r>
            <a:endParaRPr lang="ru-RU" sz="23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3589" y="4449074"/>
            <a:ext cx="11392671" cy="2221080"/>
          </a:xfrm>
          <a:prstGeom prst="rect">
            <a:avLst/>
          </a:prstGeom>
          <a:noFill/>
          <a:ln>
            <a:solidFill>
              <a:srgbClr val="001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rtlCol="0" anchor="ctr"/>
          <a:lstStyle/>
          <a:p>
            <a:pPr algn="ctr"/>
            <a:endParaRPr lang="uk-UA"/>
          </a:p>
        </p:txBody>
      </p:sp>
      <p:sp>
        <p:nvSpPr>
          <p:cNvPr id="42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9334262" y="6502319"/>
            <a:ext cx="2844430" cy="36521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217617" fontAlgn="base">
              <a:spcBef>
                <a:spcPct val="0"/>
              </a:spcBef>
              <a:spcAft>
                <a:spcPct val="0"/>
              </a:spcAft>
            </a:pPr>
            <a:fld id="{7799F1D1-D93A-40B1-B2C6-3C471D732A20}" type="slidenum">
              <a:rPr lang="ru-RU">
                <a:solidFill>
                  <a:schemeClr val="tx1"/>
                </a:solidFill>
              </a:rPr>
              <a:pPr defTabSz="1217617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3" name="Picture 6">
            <a:extLst>
              <a:ext uri="{FF2B5EF4-FFF2-40B4-BE49-F238E27FC236}">
                <a16:creationId xmlns:a16="http://schemas.microsoft.com/office/drawing/2014/main" xmlns="" id="{A7CC8E0F-EBE4-4D41-B041-371E1E703BE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8562" t="30340" r="22060" b="43865"/>
          <a:stretch/>
        </p:blipFill>
        <p:spPr>
          <a:xfrm>
            <a:off x="8094694" y="5482098"/>
            <a:ext cx="1384888" cy="68400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7854069" y="6139284"/>
            <a:ext cx="1841537" cy="458862"/>
          </a:xfrm>
          <a:prstGeom prst="rect">
            <a:avLst/>
          </a:prstGeom>
          <a:noFill/>
        </p:spPr>
        <p:txBody>
          <a:bodyPr wrap="square" lIns="103903" tIns="51952" rIns="103903" bIns="51952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$</a:t>
            </a:r>
            <a:r>
              <a:rPr lang="ru-RU" sz="2000" dirty="0" smtClean="0">
                <a:latin typeface="Book Antiqua" panose="02040602050305030304" pitchFamily="18" charset="0"/>
              </a:rPr>
              <a:t> </a:t>
            </a:r>
            <a:r>
              <a:rPr lang="uk-UA" sz="2300" b="1" dirty="0">
                <a:solidFill>
                  <a:srgbClr val="C00000"/>
                </a:solidFill>
                <a:latin typeface="Book Antiqua" panose="02040602050305030304" pitchFamily="18" charset="0"/>
              </a:rPr>
              <a:t>6</a:t>
            </a:r>
            <a:r>
              <a:rPr lang="uk-UA" sz="23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5 </a:t>
            </a:r>
            <a:r>
              <a:rPr lang="uk-UA" sz="2300" b="1" dirty="0" err="1">
                <a:solidFill>
                  <a:srgbClr val="C00000"/>
                </a:solidFill>
                <a:latin typeface="Book Antiqua" panose="02040602050305030304" pitchFamily="18" charset="0"/>
              </a:rPr>
              <a:t>млн</a:t>
            </a:r>
            <a:endParaRPr lang="ru-RU" sz="23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9" name="Picture 2" descr="D:\Рабочая\Звіт\Щомісячно_Презентація соц-економстан\Картинки\Лого\Инвесторы\posc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480" y="5552689"/>
            <a:ext cx="1657350" cy="541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10014309" y="6067276"/>
            <a:ext cx="1841537" cy="458862"/>
          </a:xfrm>
          <a:prstGeom prst="rect">
            <a:avLst/>
          </a:prstGeom>
          <a:noFill/>
        </p:spPr>
        <p:txBody>
          <a:bodyPr wrap="square" lIns="103903" tIns="51952" rIns="103903" bIns="51952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$</a:t>
            </a:r>
            <a:r>
              <a:rPr lang="ru-RU" sz="2000" dirty="0" smtClean="0">
                <a:latin typeface="Book Antiqua" panose="02040602050305030304" pitchFamily="18" charset="0"/>
              </a:rPr>
              <a:t> </a:t>
            </a:r>
            <a:r>
              <a:rPr lang="uk-UA" sz="2300" b="1" dirty="0">
                <a:solidFill>
                  <a:srgbClr val="C00000"/>
                </a:solidFill>
                <a:latin typeface="Book Antiqua" panose="02040602050305030304" pitchFamily="18" charset="0"/>
              </a:rPr>
              <a:t>6</a:t>
            </a:r>
            <a:r>
              <a:rPr lang="uk-UA" sz="23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5 </a:t>
            </a:r>
            <a:r>
              <a:rPr lang="uk-UA" sz="2300" b="1" dirty="0" err="1">
                <a:solidFill>
                  <a:srgbClr val="C00000"/>
                </a:solidFill>
                <a:latin typeface="Book Antiqua" panose="02040602050305030304" pitchFamily="18" charset="0"/>
              </a:rPr>
              <a:t>млн</a:t>
            </a:r>
            <a:endParaRPr lang="ru-RU" sz="23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2" name="Picture 2" descr="D:\Рабочая\Звіт\Щомісячно_Презентація соц-економстан\Картинки\Лого\Инвесторы\scatec-solar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182" y="5605496"/>
            <a:ext cx="1834896" cy="48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/>
          <p:cNvSpPr txBox="1"/>
          <p:nvPr/>
        </p:nvSpPr>
        <p:spPr>
          <a:xfrm>
            <a:off x="3231581" y="6123895"/>
            <a:ext cx="1841537" cy="474251"/>
          </a:xfrm>
          <a:prstGeom prst="rect">
            <a:avLst/>
          </a:prstGeom>
          <a:noFill/>
        </p:spPr>
        <p:txBody>
          <a:bodyPr wrap="square" lIns="103903" tIns="51952" rIns="103903" bIns="51952" rtlCol="0">
            <a:spAutoFit/>
          </a:bodyPr>
          <a:lstStyle/>
          <a:p>
            <a:pPr algn="ctr"/>
            <a:r>
              <a:rPr lang="uk-UA" sz="2300" b="1" dirty="0">
                <a:solidFill>
                  <a:srgbClr val="C0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$</a:t>
            </a:r>
            <a: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 </a:t>
            </a:r>
            <a:r>
              <a:rPr lang="uk-UA" sz="23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190 </a:t>
            </a:r>
            <a:r>
              <a:rPr lang="uk-UA" sz="2300" b="1" dirty="0" err="1" smtClean="0">
                <a:solidFill>
                  <a:srgbClr val="C00000"/>
                </a:solidFill>
                <a:latin typeface="Book Antiqua" panose="02040602050305030304" pitchFamily="18" charset="0"/>
              </a:rPr>
              <a:t>млн</a:t>
            </a:r>
            <a:endParaRPr lang="ru-RU" sz="23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2606" y="765498"/>
            <a:ext cx="3944408" cy="1705357"/>
          </a:xfrm>
          <a:prstGeom prst="rect">
            <a:avLst/>
          </a:prstGeom>
          <a:noFill/>
        </p:spPr>
        <p:txBody>
          <a:bodyPr wrap="square" lIns="103903" tIns="51952" rIns="103903" bIns="51952" rtlCol="0">
            <a:spAutoFit/>
          </a:bodyPr>
          <a:lstStyle/>
          <a:p>
            <a:r>
              <a:rPr lang="uk-UA" b="1" dirty="0" smtClean="0">
                <a:solidFill>
                  <a:srgbClr val="001642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ОФІЦІЙНІ ДАНІ НБУ</a:t>
            </a:r>
          </a:p>
          <a:p>
            <a:r>
              <a:rPr lang="en-US" sz="4000" b="1" dirty="0">
                <a:solidFill>
                  <a:srgbClr val="00B05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$</a:t>
            </a:r>
            <a:r>
              <a:rPr lang="uk-UA" sz="4000" b="1" dirty="0">
                <a:solidFill>
                  <a:srgbClr val="00B05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</a:t>
            </a:r>
            <a:r>
              <a:rPr lang="uk-UA" sz="4000" b="1" dirty="0" smtClean="0">
                <a:solidFill>
                  <a:srgbClr val="00B05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268,2  </a:t>
            </a:r>
            <a:r>
              <a:rPr lang="uk-UA" sz="2000" b="1" dirty="0">
                <a:solidFill>
                  <a:srgbClr val="00B05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МЛН</a:t>
            </a:r>
            <a:endParaRPr lang="ru-RU" sz="2000" b="1" dirty="0">
              <a:solidFill>
                <a:srgbClr val="00B05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endParaRPr lang="uk-UA" sz="2000" b="1" dirty="0">
              <a:solidFill>
                <a:srgbClr val="001642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rgbClr val="001642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" name="Picture 5" descr="D:\Рабочая\Разное\2018\Презентації соц-економ стан\Картинки\силос 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00" y="1917698"/>
            <a:ext cx="647851" cy="648000"/>
          </a:xfrm>
          <a:prstGeom prst="rect">
            <a:avLst/>
          </a:prstGeom>
          <a:noFill/>
          <a:ln w="254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Рабочая\Звіт\Щомісячно_Презентація соц-економстан\Картинки\торговля 3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00" y="3645890"/>
            <a:ext cx="648000" cy="648000"/>
          </a:xfrm>
          <a:prstGeom prst="rect">
            <a:avLst/>
          </a:prstGeom>
          <a:noFill/>
          <a:ln w="254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D:\Рабочая\Разное\2018\Презентації соц-економ стан\Картинки\Завод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10" y="2781794"/>
            <a:ext cx="647851" cy="648000"/>
          </a:xfrm>
          <a:prstGeom prst="rect">
            <a:avLst/>
          </a:prstGeom>
          <a:noFill/>
          <a:ln w="25400">
            <a:solidFill>
              <a:srgbClr val="FC762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1188000" y="1937559"/>
            <a:ext cx="3833795" cy="628139"/>
          </a:xfrm>
          <a:prstGeom prst="rect">
            <a:avLst/>
          </a:prstGeom>
          <a:noFill/>
        </p:spPr>
        <p:txBody>
          <a:bodyPr wrap="square" lIns="103903" tIns="51952" rIns="103903" bIns="51952" rtlCol="0">
            <a:spAutoFit/>
          </a:bodyPr>
          <a:lstStyle/>
          <a:p>
            <a:r>
              <a:rPr lang="uk-UA" sz="1600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СКЛАДСЬКЕ </a:t>
            </a:r>
            <a:r>
              <a:rPr lang="uk-UA" sz="16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ГОСПОДАРСТВО</a:t>
            </a:r>
          </a:p>
          <a:p>
            <a:r>
              <a:rPr lang="uk-UA" sz="1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57,6%</a:t>
            </a:r>
            <a:endParaRPr lang="ru-RU" sz="1800" b="1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188000" y="3665751"/>
            <a:ext cx="4361813" cy="628139"/>
          </a:xfrm>
          <a:prstGeom prst="rect">
            <a:avLst/>
          </a:prstGeom>
          <a:noFill/>
        </p:spPr>
        <p:txBody>
          <a:bodyPr wrap="square" lIns="103903" tIns="51952" rIns="103903" bIns="51952" rtlCol="0">
            <a:spAutoFit/>
          </a:bodyPr>
          <a:lstStyle/>
          <a:p>
            <a:r>
              <a:rPr lang="uk-UA" sz="1600" b="1" dirty="0" smtClean="0">
                <a:solidFill>
                  <a:srgbClr val="00B0F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АДМІНІСТРАТИВНЕ ТА ДОПОМІЖНЕ ОБСЛУГОВУВАНН</a:t>
            </a:r>
            <a:r>
              <a:rPr lang="uk-UA" sz="1800" b="1" dirty="0" smtClean="0">
                <a:solidFill>
                  <a:srgbClr val="00B0F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Я – 14,1%</a:t>
            </a:r>
            <a:endParaRPr lang="ru-RU" sz="1800" b="1" dirty="0">
              <a:solidFill>
                <a:srgbClr val="00B0F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188000" y="2801655"/>
            <a:ext cx="2436189" cy="628139"/>
          </a:xfrm>
          <a:prstGeom prst="rect">
            <a:avLst/>
          </a:prstGeom>
          <a:noFill/>
        </p:spPr>
        <p:txBody>
          <a:bodyPr wrap="square" lIns="103903" tIns="51952" rIns="103903" bIns="51952" rtlCol="0">
            <a:spAutoFit/>
          </a:bodyPr>
          <a:lstStyle/>
          <a:p>
            <a:r>
              <a:rPr lang="uk-UA" sz="1600" b="1" dirty="0" smtClean="0">
                <a:solidFill>
                  <a:srgbClr val="FC7624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ПРОМИСЛОВІСТЬ</a:t>
            </a:r>
          </a:p>
          <a:p>
            <a:r>
              <a:rPr lang="uk-UA" sz="1800" b="1" dirty="0" smtClean="0">
                <a:solidFill>
                  <a:srgbClr val="FC7624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19,4%</a:t>
            </a:r>
            <a:endParaRPr lang="ru-RU" sz="1800" b="1" dirty="0">
              <a:solidFill>
                <a:srgbClr val="FC7624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1" name="Схема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7645228"/>
              </p:ext>
            </p:extLst>
          </p:nvPr>
        </p:nvGraphicFramePr>
        <p:xfrm>
          <a:off x="5458661" y="847421"/>
          <a:ext cx="6304136" cy="3446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252000" y="738000"/>
            <a:ext cx="16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rgbClr val="001642"/>
                </a:solidFill>
                <a:latin typeface="Book Antiqua" pitchFamily="18" charset="0"/>
              </a:rPr>
              <a:t>Кіпр – 39,9%</a:t>
            </a:r>
            <a:endParaRPr lang="ru-RU" sz="2000" dirty="0">
              <a:solidFill>
                <a:srgbClr val="001642"/>
              </a:solidFill>
              <a:latin typeface="Book Antiqua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8831510" y="1125538"/>
            <a:ext cx="504056" cy="36004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9335566" y="1125538"/>
            <a:ext cx="1434396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699350" y="3549690"/>
            <a:ext cx="16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rgbClr val="001642"/>
                </a:solidFill>
                <a:latin typeface="Book Antiqua" pitchFamily="18" charset="0"/>
              </a:rPr>
              <a:t>Нідерланди – 40,6%</a:t>
            </a:r>
            <a:endParaRPr lang="ru-RU" sz="2000" dirty="0">
              <a:solidFill>
                <a:srgbClr val="001642"/>
              </a:solidFill>
              <a:latin typeface="Book Antiqua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5753383" y="4221882"/>
            <a:ext cx="1512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7247334" y="4000106"/>
            <a:ext cx="324000" cy="221776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10667902" y="2493690"/>
            <a:ext cx="16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rgbClr val="001642"/>
                </a:solidFill>
                <a:latin typeface="Book Antiqua" pitchFamily="18" charset="0"/>
              </a:rPr>
              <a:t>Сінгапур – 6,7%</a:t>
            </a:r>
            <a:endParaRPr lang="ru-RU" sz="2000" dirty="0">
              <a:solidFill>
                <a:srgbClr val="001642"/>
              </a:solidFill>
              <a:latin typeface="Book Antiqua" pitchFamily="18" charset="0"/>
            </a:endParaRP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10756017" y="3201576"/>
            <a:ext cx="1332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10594017" y="3201576"/>
            <a:ext cx="162000" cy="110888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62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9222" y="2837925"/>
            <a:ext cx="947961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TextBox 11"/>
          <p:cNvSpPr txBox="1">
            <a:spLocks noChangeArrowheads="1"/>
          </p:cNvSpPr>
          <p:nvPr/>
        </p:nvSpPr>
        <p:spPr bwMode="auto">
          <a:xfrm>
            <a:off x="0" y="44461"/>
            <a:ext cx="12190413" cy="478847"/>
          </a:xfrm>
          <a:prstGeom prst="rect">
            <a:avLst/>
          </a:prstGeom>
          <a:noFill/>
          <a:ln>
            <a:noFill/>
          </a:ln>
          <a:extLst/>
        </p:spPr>
        <p:txBody>
          <a:bodyPr lIns="103884" tIns="51942" rIns="103884" bIns="51942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defTabSz="1219020" eaLnBrk="1" hangingPunct="1">
              <a:lnSpc>
                <a:spcPct val="90000"/>
              </a:lnSpc>
              <a:defRPr/>
            </a:pPr>
            <a:r>
              <a:rPr lang="uk-UA" altLang="uk-UA" sz="2700" b="1" dirty="0" err="1" smtClean="0">
                <a:solidFill>
                  <a:srgbClr val="001642"/>
                </a:solidFill>
                <a:latin typeface="Book Antiqua" panose="02040602050305030304" pitchFamily="18" charset="0"/>
                <a:ea typeface="+mj-ea"/>
                <a:cs typeface="+mj-cs"/>
              </a:rPr>
              <a:t>Проєкти</a:t>
            </a:r>
            <a:r>
              <a:rPr lang="uk-UA" altLang="uk-UA" sz="2700" b="1" dirty="0" smtClean="0">
                <a:solidFill>
                  <a:srgbClr val="001642"/>
                </a:solidFill>
                <a:latin typeface="Book Antiqua" panose="02040602050305030304" pitchFamily="18" charset="0"/>
                <a:ea typeface="+mj-ea"/>
                <a:cs typeface="+mj-cs"/>
              </a:rPr>
              <a:t> </a:t>
            </a:r>
            <a:r>
              <a:rPr lang="uk-UA" altLang="uk-UA" sz="2700" b="1" dirty="0">
                <a:solidFill>
                  <a:srgbClr val="001642"/>
                </a:solidFill>
                <a:latin typeface="Book Antiqua" panose="02040602050305030304" pitchFamily="18" charset="0"/>
                <a:ea typeface="+mj-ea"/>
                <a:cs typeface="+mj-cs"/>
              </a:rPr>
              <a:t>міжнародної </a:t>
            </a:r>
            <a:r>
              <a:rPr lang="uk-UA" altLang="uk-UA" sz="2700" b="1" dirty="0" smtClean="0">
                <a:solidFill>
                  <a:srgbClr val="001642"/>
                </a:solidFill>
                <a:latin typeface="Book Antiqua" panose="02040602050305030304" pitchFamily="18" charset="0"/>
                <a:ea typeface="+mj-ea"/>
                <a:cs typeface="+mj-cs"/>
              </a:rPr>
              <a:t>допомоги </a:t>
            </a:r>
            <a:endParaRPr lang="uk-UA" altLang="uk-UA" sz="2700" b="1" dirty="0">
              <a:solidFill>
                <a:srgbClr val="001642"/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  <p:sp>
        <p:nvSpPr>
          <p:cNvPr id="86019" name="TextBox 11"/>
          <p:cNvSpPr txBox="1">
            <a:spLocks noChangeArrowheads="1"/>
          </p:cNvSpPr>
          <p:nvPr/>
        </p:nvSpPr>
        <p:spPr bwMode="auto">
          <a:xfrm>
            <a:off x="612775" y="765498"/>
            <a:ext cx="4980196" cy="354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884" tIns="51942" rIns="103884" bIns="51942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altLang="uk-UA" sz="1800" b="1" dirty="0">
                <a:solidFill>
                  <a:srgbClr val="9A0606"/>
                </a:solidFill>
                <a:latin typeface="Arial Black" panose="020B0A04020102020204" pitchFamily="34" charset="0"/>
                <a:cs typeface="Times New Roman" pitchFamily="18" charset="0"/>
              </a:rPr>
              <a:t>Облдержадміністрація</a:t>
            </a:r>
            <a:r>
              <a:rPr lang="uk-UA" altLang="uk-UA" sz="1800" b="1" dirty="0">
                <a:solidFill>
                  <a:srgbClr val="C00000"/>
                </a:solidFill>
                <a:latin typeface="Book Antiqua" pitchFamily="18" charset="0"/>
              </a:rPr>
              <a:t>  -  </a:t>
            </a:r>
            <a:r>
              <a:rPr lang="uk-UA" altLang="uk-UA" sz="1800" b="1" dirty="0" err="1" smtClean="0">
                <a:solidFill>
                  <a:srgbClr val="9A0606"/>
                </a:solidFill>
                <a:latin typeface="Arial Black" panose="020B0A04020102020204" pitchFamily="34" charset="0"/>
                <a:cs typeface="Times New Roman" pitchFamily="18" charset="0"/>
              </a:rPr>
              <a:t>бенефіціар</a:t>
            </a:r>
            <a:r>
              <a:rPr lang="uk-UA" altLang="uk-UA" sz="1800" b="1" dirty="0">
                <a:solidFill>
                  <a:srgbClr val="C00000"/>
                </a:solidFill>
                <a:latin typeface="Book Antiqua" pitchFamily="18" charset="0"/>
              </a:rPr>
              <a:t>:</a:t>
            </a:r>
          </a:p>
        </p:txBody>
      </p:sp>
      <p:sp>
        <p:nvSpPr>
          <p:cNvPr id="86020" name="Прямоугольник 5"/>
          <p:cNvSpPr>
            <a:spLocks noChangeArrowheads="1"/>
          </p:cNvSpPr>
          <p:nvPr/>
        </p:nvSpPr>
        <p:spPr bwMode="auto">
          <a:xfrm>
            <a:off x="1557414" y="1086799"/>
            <a:ext cx="4384072" cy="2567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884" tIns="51942" rIns="103884" bIns="51942">
            <a:spAutoFit/>
          </a:bodyPr>
          <a:lstStyle/>
          <a:p>
            <a:r>
              <a:rPr lang="uk-UA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Український проект бізнес-розвитку </a:t>
            </a:r>
            <a:endParaRPr lang="en-US" sz="1600" b="1" u="sng" dirty="0" smtClean="0">
              <a:solidFill>
                <a:srgbClr val="001642"/>
              </a:solidFill>
              <a:latin typeface="Book Antiqua" pitchFamily="18" charset="0"/>
              <a:cs typeface="Times New Roman" pitchFamily="18" charset="0"/>
            </a:endParaRPr>
          </a:p>
          <a:p>
            <a:r>
              <a:rPr lang="uk-UA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плодоовочівництва </a:t>
            </a:r>
          </a:p>
          <a:p>
            <a:r>
              <a:rPr lang="uk-UA" sz="1600" b="1" i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(19,3 млн канадських </a:t>
            </a:r>
            <a:r>
              <a:rPr lang="uk-UA" sz="1600" b="1" i="1" u="sng" dirty="0" err="1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дол</a:t>
            </a:r>
            <a:r>
              <a:rPr lang="uk-UA" sz="1600" b="1" i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sz="1600" b="1" i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на 3 області, </a:t>
            </a:r>
          </a:p>
          <a:p>
            <a:r>
              <a:rPr lang="uk-UA" sz="1600" b="1" i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за 2020 рік – 1,4 млн грн)</a:t>
            </a:r>
            <a:endParaRPr lang="uk-UA" sz="1600" i="1" dirty="0">
              <a:latin typeface="Book Antiqua" pitchFamily="18" charset="0"/>
              <a:cs typeface="Times New Roman" pitchFamily="18" charset="0"/>
            </a:endParaRPr>
          </a:p>
          <a:p>
            <a:endParaRPr lang="uk-UA" sz="1600" b="1" u="sng" dirty="0" smtClean="0">
              <a:solidFill>
                <a:srgbClr val="001642"/>
              </a:solidFill>
              <a:latin typeface="Book Antiqua" pitchFamily="18" charset="0"/>
              <a:cs typeface="Times New Roman" pitchFamily="18" charset="0"/>
            </a:endParaRPr>
          </a:p>
          <a:p>
            <a:r>
              <a:rPr lang="uk-UA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Інтенсифікація </a:t>
            </a:r>
            <a:r>
              <a:rPr lang="uk-UA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торгівлі  і модернізація сектору бджільництва,  а  також пов’язаних з ним секторів </a:t>
            </a:r>
            <a:r>
              <a:rPr lang="uk-UA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економіки у </a:t>
            </a:r>
            <a:r>
              <a:rPr lang="uk-UA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Басейні Чорного моря</a:t>
            </a:r>
            <a:r>
              <a:rPr lang="uk-UA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» </a:t>
            </a:r>
            <a:r>
              <a:rPr lang="uk-UA" sz="1600" b="1" i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(125,4 тис євро, </a:t>
            </a:r>
          </a:p>
          <a:p>
            <a:r>
              <a:rPr lang="uk-UA" sz="1600" b="1" i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за 2020 рік – 644 тис. </a:t>
            </a:r>
            <a:r>
              <a:rPr lang="uk-UA" sz="1600" b="1" i="1" u="sng" dirty="0" err="1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грн</a:t>
            </a:r>
            <a:r>
              <a:rPr lang="uk-UA" sz="1600" b="1" i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)</a:t>
            </a:r>
            <a:endParaRPr lang="uk-UA" sz="1600" b="1" u="sng" dirty="0">
              <a:solidFill>
                <a:srgbClr val="001642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86023" name="Picture 18" descr="MEDA - Mennonite Economic Development Associat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20" y="1198316"/>
            <a:ext cx="1182131" cy="752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7" name="Picture 13" descr="D:\Калініна\Проекти\Чорне море\Семінари 2016\Наш семінар\cb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12" y="2489592"/>
            <a:ext cx="1254139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334566" y="549474"/>
            <a:ext cx="11521280" cy="0"/>
          </a:xfrm>
          <a:prstGeom prst="line">
            <a:avLst/>
          </a:prstGeom>
          <a:ln w="25400">
            <a:solidFill>
              <a:srgbClr val="001642"/>
            </a:solidFill>
          </a:ln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" name="AutoShape 2" descr="https://mail.ukr.net/attach/resize/15415899270611034317/1?size=preview_deskt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3" tIns="45711" rIns="91423" bIns="45711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" name="AutoShape 4" descr="https://mail.ukr.net/attach/resize/15415899270611034317/1?size=preview_desktop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3" tIns="45711" rIns="91423" bIns="45711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" name="AutoShape 6" descr="logo.png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3" tIns="45711" rIns="91423" bIns="45711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248" name="Picture 8" descr="ÐÐ°ÑÑÐ¸Ð½ÐºÐ¸ Ð¿Ð¾ Ð·Ð°Ð¿ÑÐ¾ÑÑ ulead Ð· ÑÐ²ÑÐ¾Ð¿Ð¾Ñ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214" y="1413570"/>
            <a:ext cx="936104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11"/>
          <p:cNvSpPr txBox="1">
            <a:spLocks noChangeArrowheads="1"/>
          </p:cNvSpPr>
          <p:nvPr/>
        </p:nvSpPr>
        <p:spPr bwMode="auto">
          <a:xfrm>
            <a:off x="6252674" y="771340"/>
            <a:ext cx="5832648" cy="354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884" tIns="51942" rIns="103884" bIns="51942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altLang="uk-UA" sz="1800" b="1" dirty="0" smtClean="0">
                <a:solidFill>
                  <a:srgbClr val="9A0606"/>
                </a:solidFill>
                <a:latin typeface="Arial Black" panose="020B0A04020102020204" pitchFamily="34" charset="0"/>
                <a:cs typeface="Times New Roman" pitchFamily="18" charset="0"/>
              </a:rPr>
              <a:t>Інші </a:t>
            </a:r>
            <a:r>
              <a:rPr lang="uk-UA" altLang="uk-UA" sz="1800" b="1" dirty="0" err="1" smtClean="0">
                <a:solidFill>
                  <a:srgbClr val="9A0606"/>
                </a:solidFill>
                <a:latin typeface="Arial Black" panose="020B0A04020102020204" pitchFamily="34" charset="0"/>
                <a:cs typeface="Times New Roman" pitchFamily="18" charset="0"/>
              </a:rPr>
              <a:t>проєкти</a:t>
            </a:r>
            <a:r>
              <a:rPr lang="uk-UA" altLang="uk-UA" sz="1800" b="1" dirty="0" smtClean="0">
                <a:solidFill>
                  <a:srgbClr val="9A0606"/>
                </a:solidFill>
                <a:latin typeface="Arial Black" panose="020B0A04020102020204" pitchFamily="34" charset="0"/>
                <a:cs typeface="Times New Roman" pitchFamily="18" charset="0"/>
              </a:rPr>
              <a:t>:</a:t>
            </a:r>
            <a:endParaRPr lang="uk-UA" altLang="uk-UA" sz="18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41328" y="1413570"/>
            <a:ext cx="49685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Програма </a:t>
            </a:r>
            <a:r>
              <a:rPr lang="uk-UA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для України </a:t>
            </a:r>
            <a:r>
              <a:rPr lang="uk-UA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з розширення </a:t>
            </a:r>
            <a:r>
              <a:rPr lang="uk-UA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прав і </a:t>
            </a:r>
            <a:r>
              <a:rPr lang="uk-UA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можливостей </a:t>
            </a:r>
            <a:r>
              <a:rPr lang="uk-UA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на </a:t>
            </a:r>
            <a:r>
              <a:rPr lang="uk-UA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місцевому </a:t>
            </a:r>
            <a:r>
              <a:rPr lang="uk-UA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рівні, </a:t>
            </a:r>
            <a:r>
              <a:rPr lang="uk-UA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підзвітності </a:t>
            </a:r>
            <a:r>
              <a:rPr lang="uk-UA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та </a:t>
            </a:r>
            <a:r>
              <a:rPr lang="uk-UA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розвитку </a:t>
            </a:r>
            <a:r>
              <a:rPr lang="uk-UA" sz="1600" b="1" i="1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«U-LEAD з Європою»</a:t>
            </a:r>
          </a:p>
          <a:p>
            <a:endParaRPr lang="uk-UA" sz="1000" dirty="0" smtClean="0">
              <a:solidFill>
                <a:srgbClr val="001642"/>
              </a:solidFill>
              <a:latin typeface="Book Antiqua" pitchFamily="18" charset="0"/>
              <a:cs typeface="Times New Roman" pitchFamily="18" charset="0"/>
            </a:endParaRPr>
          </a:p>
          <a:p>
            <a:r>
              <a:rPr lang="ru-RU" sz="1600" b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Розробка</a:t>
            </a:r>
            <a:r>
              <a:rPr lang="ru-RU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курсу на </a:t>
            </a:r>
            <a:r>
              <a:rPr lang="ru-RU" sz="1600" b="1" u="sng" dirty="0" err="1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зміцнення</a:t>
            </a:r>
            <a:r>
              <a:rPr lang="ru-RU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 </a:t>
            </a:r>
            <a:r>
              <a:rPr lang="ru-RU" sz="1600" b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місцевого</a:t>
            </a:r>
            <a:r>
              <a:rPr lang="ru-RU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sz="1600" b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самоврядування</a:t>
            </a:r>
            <a:r>
              <a:rPr lang="ru-RU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в </a:t>
            </a:r>
            <a:r>
              <a:rPr lang="ru-RU" sz="1600" b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Україні</a:t>
            </a:r>
            <a:r>
              <a:rPr lang="ru-RU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sz="1600" b="1" i="1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(ПУЛЬС)</a:t>
            </a:r>
            <a:endParaRPr lang="uk-UA" sz="1600" b="1" i="1" dirty="0">
              <a:solidFill>
                <a:srgbClr val="001642"/>
              </a:solidFill>
              <a:latin typeface="Book Antiqua" pitchFamily="18" charset="0"/>
              <a:cs typeface="Times New Roman" pitchFamily="18" charset="0"/>
            </a:endParaRPr>
          </a:p>
          <a:p>
            <a:endParaRPr lang="uk-UA" sz="1600" b="1" u="sng" dirty="0" smtClean="0">
              <a:solidFill>
                <a:srgbClr val="001642"/>
              </a:solidFill>
              <a:latin typeface="Book Antiqua" pitchFamily="18" charset="0"/>
              <a:cs typeface="Times New Roman" pitchFamily="18" charset="0"/>
            </a:endParaRPr>
          </a:p>
          <a:p>
            <a:r>
              <a:rPr lang="uk-UA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Децентралізація приносить  кращі  результати </a:t>
            </a:r>
            <a:r>
              <a:rPr lang="uk-UA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та </a:t>
            </a:r>
            <a:r>
              <a:rPr lang="uk-UA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ефективність </a:t>
            </a:r>
            <a:r>
              <a:rPr lang="uk-UA" sz="1600" b="1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sz="1600" b="1" i="1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(DOBRE)</a:t>
            </a:r>
          </a:p>
        </p:txBody>
      </p:sp>
      <p:sp>
        <p:nvSpPr>
          <p:cNvPr id="11" name="AutoShape 4" descr="ÐÐ°ÑÑÐ¸Ð½ÐºÐ¸ Ð¿Ð¾ Ð·Ð°Ð¿ÑÐ¾ÑÑ Ð³ÑÑÑÐ²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H="1">
            <a:off x="5951190" y="549898"/>
            <a:ext cx="794" cy="6336280"/>
          </a:xfrm>
          <a:prstGeom prst="line">
            <a:avLst/>
          </a:prstGeom>
          <a:ln w="317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11230" y="2061642"/>
            <a:ext cx="701912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TextBox 39"/>
          <p:cNvSpPr txBox="1"/>
          <p:nvPr/>
        </p:nvSpPr>
        <p:spPr>
          <a:xfrm>
            <a:off x="7241328" y="3811032"/>
            <a:ext cx="4222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«Об’єднання співвласників багатоквартирних будинків для впровадження сталих </a:t>
            </a:r>
            <a:r>
              <a:rPr lang="uk-UA" sz="1600" b="1" u="sng" dirty="0" err="1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енергоефективних</a:t>
            </a:r>
            <a:r>
              <a:rPr lang="uk-UA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рішень» </a:t>
            </a:r>
            <a:r>
              <a:rPr lang="uk-UA" sz="1600" b="1" i="1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(</a:t>
            </a:r>
            <a:r>
              <a:rPr lang="en-US" sz="1600" b="1" i="1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HOUSES)</a:t>
            </a:r>
            <a:endParaRPr lang="uk-UA" sz="1600" b="1" i="1" dirty="0">
              <a:solidFill>
                <a:srgbClr val="001642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/>
          <a:srcRect l="30182" r="28138" b="34481"/>
          <a:stretch>
            <a:fillRect/>
          </a:stretch>
        </p:blipFill>
        <p:spPr bwMode="auto">
          <a:xfrm>
            <a:off x="6233683" y="3629561"/>
            <a:ext cx="80316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Картинки по запросу &quot;світовий банк логотип&quot;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270" y="5518026"/>
            <a:ext cx="1133343" cy="72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269224" y="5270834"/>
            <a:ext cx="48026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«</a:t>
            </a:r>
            <a:r>
              <a:rPr lang="ru-RU" sz="1600" b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Подолання</a:t>
            </a:r>
            <a:r>
              <a:rPr lang="ru-RU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sz="1600" b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наслідків</a:t>
            </a:r>
            <a:r>
              <a:rPr lang="ru-RU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sz="1600" b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конфлікту</a:t>
            </a:r>
            <a:r>
              <a:rPr lang="ru-RU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, </a:t>
            </a:r>
            <a:r>
              <a:rPr lang="ru-RU" sz="1600" b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пілотний</a:t>
            </a:r>
            <a:r>
              <a:rPr lang="ru-RU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проект з </a:t>
            </a:r>
            <a:r>
              <a:rPr lang="ru-RU" sz="1600" b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відновлення</a:t>
            </a:r>
            <a:r>
              <a:rPr lang="ru-RU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та </a:t>
            </a:r>
            <a:r>
              <a:rPr lang="ru-RU" sz="1600" b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розбудови</a:t>
            </a:r>
            <a:r>
              <a:rPr lang="ru-RU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спроможностей</a:t>
            </a:r>
            <a:r>
              <a:rPr lang="uk-UA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» </a:t>
            </a:r>
            <a:r>
              <a:rPr lang="uk-UA" sz="1600" b="1" i="1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(2 </a:t>
            </a:r>
            <a:r>
              <a:rPr lang="uk-UA" sz="1600" b="1" i="1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субпроєкти</a:t>
            </a:r>
            <a:r>
              <a:rPr lang="uk-UA" sz="1600" b="1" i="1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у </a:t>
            </a:r>
          </a:p>
          <a:p>
            <a:r>
              <a:rPr lang="uk-UA" sz="1600" b="1" i="1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м. Миколаїв та </a:t>
            </a:r>
            <a:r>
              <a:rPr lang="uk-UA" sz="1600" b="1" i="1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м.Первомайськ</a:t>
            </a:r>
            <a:r>
              <a:rPr lang="en-US" sz="1600" b="1" i="1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)</a:t>
            </a:r>
            <a:endParaRPr lang="uk-UA" sz="1600" b="1" i="1" dirty="0">
              <a:solidFill>
                <a:srgbClr val="001642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677169" y="6428869"/>
            <a:ext cx="513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13</a:t>
            </a:r>
            <a:endParaRPr lang="uk-UA" sz="1600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7417" y="3663460"/>
            <a:ext cx="5944567" cy="0"/>
          </a:xfrm>
          <a:prstGeom prst="line">
            <a:avLst/>
          </a:prstGeom>
          <a:ln w="317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13" descr="D:\Калініна\Проекти\Чорне море\Семінари 2016\Наш семінар\cb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812" y="4086236"/>
            <a:ext cx="1254139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Прямоугольник 5"/>
          <p:cNvSpPr>
            <a:spLocks noChangeArrowheads="1"/>
          </p:cNvSpPr>
          <p:nvPr/>
        </p:nvSpPr>
        <p:spPr bwMode="auto">
          <a:xfrm>
            <a:off x="1567912" y="4123935"/>
            <a:ext cx="4384072" cy="8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884" tIns="51942" rIns="103884" bIns="51942">
            <a:spAutoFit/>
          </a:bodyPr>
          <a:lstStyle/>
          <a:p>
            <a:r>
              <a:rPr lang="uk-UA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Туризм, спадщина і </a:t>
            </a:r>
            <a:r>
              <a:rPr lang="uk-UA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творчість </a:t>
            </a:r>
          </a:p>
          <a:p>
            <a:r>
              <a:rPr lang="uk-UA" sz="1600" b="1" i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(</a:t>
            </a:r>
            <a:r>
              <a:rPr lang="uk-UA" sz="1600" b="1" i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208, 4 тис євро) </a:t>
            </a:r>
          </a:p>
          <a:p>
            <a:endParaRPr lang="uk-UA" sz="1600" b="1" u="sng" dirty="0" smtClean="0">
              <a:solidFill>
                <a:srgbClr val="001642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33" name="TextBox 11"/>
          <p:cNvSpPr txBox="1">
            <a:spLocks noChangeArrowheads="1"/>
          </p:cNvSpPr>
          <p:nvPr/>
        </p:nvSpPr>
        <p:spPr bwMode="auto">
          <a:xfrm>
            <a:off x="648221" y="3768972"/>
            <a:ext cx="4980196" cy="354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884" tIns="51942" rIns="103884" bIns="51942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altLang="uk-UA" sz="1800" b="1" dirty="0" smtClean="0">
                <a:solidFill>
                  <a:srgbClr val="9A0606"/>
                </a:solidFill>
                <a:latin typeface="Arial Black" panose="020B0A04020102020204" pitchFamily="34" charset="0"/>
                <a:cs typeface="Times New Roman" pitchFamily="18" charset="0"/>
              </a:rPr>
              <a:t>Переможці у 2020 році</a:t>
            </a:r>
            <a:endParaRPr lang="uk-UA" altLang="uk-UA" sz="18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2" y="5332843"/>
            <a:ext cx="1006458" cy="672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Прямоугольник 5"/>
          <p:cNvSpPr>
            <a:spLocks noChangeArrowheads="1"/>
          </p:cNvSpPr>
          <p:nvPr/>
        </p:nvSpPr>
        <p:spPr bwMode="auto">
          <a:xfrm>
            <a:off x="1474950" y="4816482"/>
            <a:ext cx="4477033" cy="1828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884" tIns="51942" rIns="103884" bIns="51942">
            <a:spAutoFit/>
          </a:bodyPr>
          <a:lstStyle/>
          <a:p>
            <a:r>
              <a:rPr lang="ru-RU" sz="1600" b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Економіко-соціальний</a:t>
            </a:r>
            <a:r>
              <a:rPr lang="ru-RU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sz="1600" b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бізнес</a:t>
            </a:r>
            <a:r>
              <a:rPr lang="ru-RU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- </a:t>
            </a:r>
            <a:r>
              <a:rPr lang="ru-RU" sz="1600" b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інкубатор</a:t>
            </a:r>
            <a:r>
              <a:rPr lang="ru-RU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для </a:t>
            </a:r>
            <a:r>
              <a:rPr lang="ru-RU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ОТГ </a:t>
            </a:r>
            <a:r>
              <a:rPr lang="uk-UA" sz="1600" b="1" i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(5,9 </a:t>
            </a:r>
            <a:r>
              <a:rPr lang="uk-UA" sz="1600" b="1" i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млн</a:t>
            </a:r>
            <a:r>
              <a:rPr lang="uk-UA" sz="1600" b="1" i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sz="1600" b="1" i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грн</a:t>
            </a:r>
            <a:r>
              <a:rPr lang="uk-UA" sz="1600" b="1" i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) </a:t>
            </a:r>
            <a:endParaRPr lang="uk-UA" sz="1600" b="1" i="1" u="sng" dirty="0" smtClean="0">
              <a:solidFill>
                <a:srgbClr val="001642"/>
              </a:solidFill>
              <a:latin typeface="Book Antiqua" pitchFamily="18" charset="0"/>
              <a:cs typeface="Times New Roman" pitchFamily="18" charset="0"/>
            </a:endParaRPr>
          </a:p>
          <a:p>
            <a:endParaRPr lang="uk-UA" sz="800" b="1" i="1" u="sng" dirty="0">
              <a:solidFill>
                <a:srgbClr val="001642"/>
              </a:solidFill>
              <a:latin typeface="Book Antiqua" pitchFamily="18" charset="0"/>
              <a:cs typeface="Times New Roman" pitchFamily="18" charset="0"/>
            </a:endParaRPr>
          </a:p>
          <a:p>
            <a:r>
              <a:rPr lang="uk-UA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Розвиток Інноваційного Кластеру «</a:t>
            </a:r>
            <a:r>
              <a:rPr lang="en-US" sz="1600" b="1" u="sng" dirty="0" err="1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RInnoHUB</a:t>
            </a:r>
            <a:r>
              <a:rPr lang="uk-UA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sz="1600" b="1" i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( 5,9 </a:t>
            </a:r>
            <a:r>
              <a:rPr lang="uk-UA" sz="1600" b="1" i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млн</a:t>
            </a:r>
            <a:r>
              <a:rPr lang="uk-UA" sz="1600" b="1" i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sz="1600" b="1" i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грн</a:t>
            </a:r>
            <a:r>
              <a:rPr lang="uk-UA" sz="1600" b="1" i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)</a:t>
            </a:r>
          </a:p>
          <a:p>
            <a:endParaRPr lang="uk-UA" sz="800" b="1" i="1" u="sng" dirty="0">
              <a:solidFill>
                <a:srgbClr val="001642"/>
              </a:solidFill>
              <a:latin typeface="Book Antiqua" pitchFamily="18" charset="0"/>
              <a:cs typeface="Times New Roman" pitchFamily="18" charset="0"/>
            </a:endParaRPr>
          </a:p>
          <a:p>
            <a:r>
              <a:rPr lang="ru-RU" sz="1600" b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Інкубатор</a:t>
            </a:r>
            <a:r>
              <a:rPr lang="ru-RU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з запуску </a:t>
            </a:r>
            <a:r>
              <a:rPr lang="ru-RU" sz="1600" b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бізнесу</a:t>
            </a:r>
            <a:r>
              <a:rPr lang="ru-RU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у </a:t>
            </a:r>
            <a:r>
              <a:rPr lang="ru-RU" sz="1600" b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сфері</a:t>
            </a:r>
            <a:r>
              <a:rPr lang="ru-RU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sz="1600" b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аквакультури</a:t>
            </a:r>
            <a:r>
              <a:rPr lang="ru-RU" sz="1600" b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(AQUABATOR)</a:t>
            </a:r>
            <a:r>
              <a:rPr lang="ru-RU" sz="1600" b="1" u="sng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sz="1600" b="1" i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(8,9 млн </a:t>
            </a:r>
            <a:r>
              <a:rPr lang="ru-RU" sz="1600" b="1" i="1" u="sng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грн</a:t>
            </a:r>
            <a:r>
              <a:rPr lang="ru-RU" sz="1600" b="1" i="1" u="sng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)</a:t>
            </a:r>
            <a:endParaRPr lang="uk-UA" sz="1600" b="1" i="1" u="sng" dirty="0">
              <a:solidFill>
                <a:srgbClr val="001642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12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3588481"/>
              </p:ext>
            </p:extLst>
          </p:nvPr>
        </p:nvGraphicFramePr>
        <p:xfrm>
          <a:off x="4511030" y="4411462"/>
          <a:ext cx="3601095" cy="191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42" name="Диаграмма" r:id="rId4" imgW="3876484" imgH="2076260" progId="Excel.Chart.8">
                  <p:embed/>
                </p:oleObj>
              </mc:Choice>
              <mc:Fallback>
                <p:oleObj name="Диаграмма" r:id="rId4" imgW="3876484" imgH="2076260" progId="Excel.Chart.8">
                  <p:embed/>
                  <p:pic>
                    <p:nvPicPr>
                      <p:cNvPr id="0" name="Диаграмма 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1030" y="4411462"/>
                        <a:ext cx="3601095" cy="1919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09" name="Диаграмма 4"/>
          <p:cNvGraphicFramePr>
            <a:graphicFrameLocks/>
          </p:cNvGraphicFramePr>
          <p:nvPr/>
        </p:nvGraphicFramePr>
        <p:xfrm>
          <a:off x="114300" y="4127500"/>
          <a:ext cx="4203700" cy="2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43" name="Диаграмма" r:id="rId6" imgW="4503420" imgH="2667000" progId="Excel.Chart.8">
                  <p:embed/>
                </p:oleObj>
              </mc:Choice>
              <mc:Fallback>
                <p:oleObj name="Диаграмма" r:id="rId6" imgW="4503420" imgH="266700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" y="4127500"/>
                        <a:ext cx="4203700" cy="248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3" name="TextBox 28"/>
          <p:cNvSpPr txBox="1">
            <a:spLocks noChangeArrowheads="1"/>
          </p:cNvSpPr>
          <p:nvPr/>
        </p:nvSpPr>
        <p:spPr bwMode="auto">
          <a:xfrm rot="-666651">
            <a:off x="1585913" y="4468813"/>
            <a:ext cx="10795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903" tIns="51952" rIns="103903" bIns="51952">
            <a:spAutoFit/>
          </a:bodyPr>
          <a:lstStyle/>
          <a:p>
            <a:pPr algn="ctr"/>
            <a:r>
              <a:rPr lang="uk-UA" sz="1400" b="1">
                <a:latin typeface="Book Antiqua" pitchFamily="18" charset="0"/>
                <a:cs typeface="Times New Roman" pitchFamily="18" charset="0"/>
              </a:rPr>
              <a:t>+872</a:t>
            </a:r>
          </a:p>
        </p:txBody>
      </p:sp>
      <p:sp>
        <p:nvSpPr>
          <p:cNvPr id="17424" name="Заголовок 3"/>
          <p:cNvSpPr txBox="1">
            <a:spLocks/>
          </p:cNvSpPr>
          <p:nvPr/>
        </p:nvSpPr>
        <p:spPr bwMode="auto">
          <a:xfrm>
            <a:off x="0" y="3573463"/>
            <a:ext cx="43180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0" tIns="60955" rIns="121910" bIns="60955" anchor="ctr"/>
          <a:lstStyle/>
          <a:p>
            <a:pPr algn="ctr"/>
            <a:r>
              <a:rPr lang="uk-UA" altLang="ru-RU" sz="1600" b="1">
                <a:solidFill>
                  <a:srgbClr val="001642"/>
                </a:solidFill>
                <a:latin typeface="Book Antiqua" pitchFamily="18" charset="0"/>
                <a:ea typeface="Aharoni"/>
                <a:cs typeface="Aharoni"/>
              </a:rPr>
              <a:t>Динаміка кількості зареєстрованих </a:t>
            </a:r>
          </a:p>
          <a:p>
            <a:pPr algn="ctr"/>
            <a:r>
              <a:rPr lang="uk-UA" altLang="ru-RU" sz="1600" b="1">
                <a:solidFill>
                  <a:srgbClr val="001642"/>
                </a:solidFill>
                <a:latin typeface="Book Antiqua" pitchFamily="18" charset="0"/>
                <a:ea typeface="Aharoni"/>
                <a:cs typeface="Aharoni"/>
              </a:rPr>
              <a:t>суб</a:t>
            </a:r>
            <a:r>
              <a:rPr lang="en-US" altLang="ru-RU" sz="1600" b="1">
                <a:solidFill>
                  <a:srgbClr val="001642"/>
                </a:solidFill>
                <a:latin typeface="Book Antiqua" pitchFamily="18" charset="0"/>
                <a:ea typeface="Aharoni"/>
                <a:cs typeface="Aharoni"/>
              </a:rPr>
              <a:t>’</a:t>
            </a:r>
            <a:r>
              <a:rPr lang="uk-UA" altLang="ru-RU" sz="1600" b="1">
                <a:solidFill>
                  <a:srgbClr val="001642"/>
                </a:solidFill>
                <a:latin typeface="Book Antiqua" pitchFamily="18" charset="0"/>
                <a:ea typeface="Aharoni"/>
                <a:cs typeface="Aharoni"/>
              </a:rPr>
              <a:t>єктів підприємницької діяльності, </a:t>
            </a:r>
            <a:r>
              <a:rPr lang="uk-UA" altLang="ru-RU" sz="1200" b="1">
                <a:solidFill>
                  <a:srgbClr val="001642"/>
                </a:solidFill>
                <a:latin typeface="Book Antiqua" pitchFamily="18" charset="0"/>
                <a:ea typeface="Aharoni"/>
                <a:cs typeface="Aharoni"/>
              </a:rPr>
              <a:t>(осіб)</a:t>
            </a:r>
            <a:endParaRPr lang="ru-RU" altLang="ru-RU" sz="1200" b="1">
              <a:solidFill>
                <a:srgbClr val="001642"/>
              </a:solidFill>
              <a:latin typeface="Book Antiqua" pitchFamily="18" charset="0"/>
              <a:ea typeface="Aharoni"/>
              <a:cs typeface="Aharoni"/>
            </a:endParaRPr>
          </a:p>
        </p:txBody>
      </p:sp>
      <p:sp>
        <p:nvSpPr>
          <p:cNvPr id="17425" name="Заголовок 3"/>
          <p:cNvSpPr txBox="1">
            <a:spLocks/>
          </p:cNvSpPr>
          <p:nvPr/>
        </p:nvSpPr>
        <p:spPr bwMode="auto">
          <a:xfrm>
            <a:off x="4349750" y="3352800"/>
            <a:ext cx="3762375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0" tIns="60955" rIns="121910" bIns="60955" anchor="ctr"/>
          <a:lstStyle/>
          <a:p>
            <a:pPr algn="ctr"/>
            <a:r>
              <a:rPr lang="uk-UA" altLang="ru-RU" sz="1400" b="1">
                <a:solidFill>
                  <a:srgbClr val="001642"/>
                </a:solidFill>
                <a:latin typeface="Book Antiqua" pitchFamily="18" charset="0"/>
                <a:ea typeface="Aharoni"/>
                <a:cs typeface="Aharoni"/>
              </a:rPr>
              <a:t>Динаміка надходжень коштів до бюджету (єдиний податок, юридичні та фізичні особи), </a:t>
            </a:r>
            <a:r>
              <a:rPr lang="uk-UA" altLang="ru-RU" sz="1100" b="1">
                <a:solidFill>
                  <a:srgbClr val="001642"/>
                </a:solidFill>
                <a:latin typeface="Book Antiqua" pitchFamily="18" charset="0"/>
                <a:ea typeface="Aharoni"/>
                <a:cs typeface="Aharoni"/>
              </a:rPr>
              <a:t>млн грн</a:t>
            </a:r>
            <a:endParaRPr lang="ru-RU" altLang="ru-RU" sz="1400" b="1">
              <a:solidFill>
                <a:srgbClr val="001642"/>
              </a:solidFill>
              <a:latin typeface="Book Antiqua" pitchFamily="18" charset="0"/>
              <a:ea typeface="Aharoni"/>
              <a:cs typeface="Aharoni"/>
            </a:endParaRPr>
          </a:p>
        </p:txBody>
      </p:sp>
      <p:sp>
        <p:nvSpPr>
          <p:cNvPr id="17426" name="TextBox 31"/>
          <p:cNvSpPr txBox="1">
            <a:spLocks noChangeArrowheads="1"/>
          </p:cNvSpPr>
          <p:nvPr/>
        </p:nvSpPr>
        <p:spPr bwMode="auto">
          <a:xfrm rot="-1932042">
            <a:off x="5294313" y="4610100"/>
            <a:ext cx="1506537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903" tIns="51952" rIns="103903" bIns="51952">
            <a:spAutoFit/>
          </a:bodyPr>
          <a:lstStyle/>
          <a:p>
            <a:pPr algn="ctr"/>
            <a:r>
              <a:rPr lang="uk-UA" altLang="ru-RU" sz="1400" b="1">
                <a:solidFill>
                  <a:srgbClr val="C00000"/>
                </a:solidFill>
                <a:latin typeface="Book Antiqua" pitchFamily="18" charset="0"/>
              </a:rPr>
              <a:t>+6,</a:t>
            </a:r>
            <a:r>
              <a:rPr lang="ru-RU" altLang="ru-RU" sz="1400" b="1">
                <a:solidFill>
                  <a:srgbClr val="C00000"/>
                </a:solidFill>
                <a:latin typeface="Book Antiqua" pitchFamily="18" charset="0"/>
              </a:rPr>
              <a:t>6</a:t>
            </a:r>
            <a:r>
              <a:rPr lang="uk-UA" altLang="ru-RU" sz="1400" b="1">
                <a:solidFill>
                  <a:srgbClr val="C00000"/>
                </a:solidFill>
                <a:latin typeface="Book Antiqua" pitchFamily="18" charset="0"/>
              </a:rPr>
              <a:t> %</a:t>
            </a:r>
            <a:endParaRPr lang="ru-RU" altLang="ru-RU" sz="1400" b="1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66750" y="4941888"/>
            <a:ext cx="3646488" cy="21605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anchor="ctr"/>
          <a:lstStyle/>
          <a:p>
            <a:pPr algn="ctr" defTabSz="1219098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22" name="Левая фигурная скобка 21"/>
          <p:cNvSpPr/>
          <p:nvPr/>
        </p:nvSpPr>
        <p:spPr>
          <a:xfrm>
            <a:off x="2135188" y="5157788"/>
            <a:ext cx="287337" cy="819150"/>
          </a:xfrm>
          <a:prstGeom prst="leftBrace">
            <a:avLst/>
          </a:prstGeom>
          <a:ln w="31750" cmpd="sng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3903" tIns="51952" rIns="103903" bIns="51952" anchor="ctr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098"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ln w="38100">
                <a:solidFill>
                  <a:sysClr val="windowText" lastClr="000000"/>
                </a:solidFill>
              </a:ln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V="1">
            <a:off x="1700213" y="4654550"/>
            <a:ext cx="1011237" cy="225425"/>
          </a:xfrm>
          <a:prstGeom prst="straightConnector1">
            <a:avLst/>
          </a:prstGeom>
          <a:ln w="2540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5846763" y="4770438"/>
            <a:ext cx="574675" cy="34290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Левая фигурная скобка 28"/>
          <p:cNvSpPr/>
          <p:nvPr/>
        </p:nvSpPr>
        <p:spPr>
          <a:xfrm>
            <a:off x="533400" y="5157788"/>
            <a:ext cx="212725" cy="819150"/>
          </a:xfrm>
          <a:prstGeom prst="leftBrace">
            <a:avLst/>
          </a:prstGeom>
          <a:ln w="31750" cmpd="sng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3903" tIns="51952" rIns="103903" bIns="51952" anchor="ctr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098"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ln w="38100">
                <a:solidFill>
                  <a:sysClr val="windowText" lastClr="000000"/>
                </a:solidFill>
              </a:ln>
            </a:endParaRPr>
          </a:p>
        </p:txBody>
      </p:sp>
      <p:graphicFrame>
        <p:nvGraphicFramePr>
          <p:cNvPr id="17422" name="Диаграмма 41"/>
          <p:cNvGraphicFramePr>
            <a:graphicFrameLocks/>
          </p:cNvGraphicFramePr>
          <p:nvPr/>
        </p:nvGraphicFramePr>
        <p:xfrm>
          <a:off x="966788" y="873125"/>
          <a:ext cx="3943350" cy="210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44" r:id="rId8" imgW="3938357" imgH="2103302" progId="Excel.Chart.8">
                  <p:embed/>
                </p:oleObj>
              </mc:Choice>
              <mc:Fallback>
                <p:oleObj r:id="rId8" imgW="3938357" imgH="2103302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6788" y="873125"/>
                        <a:ext cx="3943350" cy="2101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2" name="TextBox 1"/>
          <p:cNvSpPr txBox="1">
            <a:spLocks noChangeArrowheads="1"/>
          </p:cNvSpPr>
          <p:nvPr/>
        </p:nvSpPr>
        <p:spPr bwMode="auto">
          <a:xfrm>
            <a:off x="3663950" y="2071688"/>
            <a:ext cx="3287713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903" tIns="51952" rIns="103903" bIns="51952"/>
          <a:lstStyle/>
          <a:p>
            <a:pPr algn="ctr"/>
            <a:r>
              <a:rPr lang="uk-UA" sz="1400" b="1">
                <a:latin typeface="Book Antiqua" pitchFamily="18" charset="0"/>
              </a:rPr>
              <a:t>м. Южноукраїнськ – 2 242</a:t>
            </a:r>
          </a:p>
          <a:p>
            <a:pPr algn="ctr"/>
            <a:r>
              <a:rPr lang="uk-UA" sz="1400" b="1">
                <a:solidFill>
                  <a:srgbClr val="C00000"/>
                </a:solidFill>
                <a:latin typeface="Book Antiqua" pitchFamily="18" charset="0"/>
              </a:rPr>
              <a:t>2,2 %</a:t>
            </a:r>
          </a:p>
          <a:p>
            <a:pPr algn="ctr"/>
            <a:endParaRPr lang="ru-RU" sz="1400" b="1">
              <a:latin typeface="Book Antiqua" pitchFamily="18" charset="0"/>
            </a:endParaRPr>
          </a:p>
        </p:txBody>
      </p:sp>
      <p:sp>
        <p:nvSpPr>
          <p:cNvPr id="17433" name="TextBox 1"/>
          <p:cNvSpPr txBox="1">
            <a:spLocks noChangeArrowheads="1"/>
          </p:cNvSpPr>
          <p:nvPr/>
        </p:nvSpPr>
        <p:spPr bwMode="auto">
          <a:xfrm>
            <a:off x="3341688" y="1036638"/>
            <a:ext cx="3408362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903" tIns="51952" rIns="103903" bIns="51952"/>
          <a:lstStyle/>
          <a:p>
            <a:pPr algn="ctr"/>
            <a:r>
              <a:rPr lang="uk-UA" sz="1400" b="1">
                <a:latin typeface="Book Antiqua" pitchFamily="18" charset="0"/>
              </a:rPr>
              <a:t>м. Первомайськ – 4 685</a:t>
            </a:r>
          </a:p>
          <a:p>
            <a:pPr algn="ctr"/>
            <a:r>
              <a:rPr lang="uk-UA" sz="1400" b="1">
                <a:solidFill>
                  <a:srgbClr val="C00000"/>
                </a:solidFill>
                <a:latin typeface="Book Antiqua" pitchFamily="18" charset="0"/>
              </a:rPr>
              <a:t>4,8%</a:t>
            </a:r>
          </a:p>
          <a:p>
            <a:pPr algn="ctr"/>
            <a:endParaRPr lang="ru-RU" sz="1400" b="1">
              <a:latin typeface="Book Antiqua" pitchFamily="18" charset="0"/>
            </a:endParaRPr>
          </a:p>
        </p:txBody>
      </p:sp>
      <p:sp>
        <p:nvSpPr>
          <p:cNvPr id="17434" name="TextBox 1"/>
          <p:cNvSpPr txBox="1">
            <a:spLocks noChangeArrowheads="1"/>
          </p:cNvSpPr>
          <p:nvPr/>
        </p:nvSpPr>
        <p:spPr bwMode="auto">
          <a:xfrm>
            <a:off x="3865563" y="1628775"/>
            <a:ext cx="2884487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903" tIns="51952" rIns="103903" bIns="51952"/>
          <a:lstStyle/>
          <a:p>
            <a:pPr algn="ctr"/>
            <a:r>
              <a:rPr lang="uk-UA" sz="1400" b="1">
                <a:latin typeface="Book Antiqua" pitchFamily="18" charset="0"/>
              </a:rPr>
              <a:t>м. Вознесенськ – 3 220</a:t>
            </a:r>
          </a:p>
          <a:p>
            <a:pPr algn="ctr"/>
            <a:r>
              <a:rPr lang="uk-UA" sz="1400" b="1">
                <a:solidFill>
                  <a:srgbClr val="C00000"/>
                </a:solidFill>
                <a:latin typeface="Book Antiqua" pitchFamily="18" charset="0"/>
              </a:rPr>
              <a:t>3,2 %</a:t>
            </a:r>
          </a:p>
          <a:p>
            <a:pPr algn="ctr"/>
            <a:endParaRPr lang="ru-RU" sz="1400" b="1">
              <a:latin typeface="Book Antiqua" pitchFamily="18" charset="0"/>
            </a:endParaRPr>
          </a:p>
        </p:txBody>
      </p:sp>
      <p:sp>
        <p:nvSpPr>
          <p:cNvPr id="17435" name="TextBox 1"/>
          <p:cNvSpPr txBox="1">
            <a:spLocks noChangeArrowheads="1"/>
          </p:cNvSpPr>
          <p:nvPr/>
        </p:nvSpPr>
        <p:spPr bwMode="auto">
          <a:xfrm>
            <a:off x="119063" y="1004888"/>
            <a:ext cx="2149475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903" tIns="51952" rIns="103903" bIns="51952"/>
          <a:lstStyle/>
          <a:p>
            <a:pPr algn="ctr"/>
            <a:r>
              <a:rPr lang="uk-UA" sz="1400" b="1">
                <a:latin typeface="Book Antiqua" pitchFamily="18" charset="0"/>
              </a:rPr>
              <a:t>м. Миколаїв – 62 365</a:t>
            </a:r>
          </a:p>
          <a:p>
            <a:pPr algn="ctr"/>
            <a:r>
              <a:rPr lang="uk-UA" sz="1400" b="1">
                <a:solidFill>
                  <a:srgbClr val="C00000"/>
                </a:solidFill>
                <a:latin typeface="Book Antiqua" pitchFamily="18" charset="0"/>
              </a:rPr>
              <a:t>63,0%</a:t>
            </a:r>
          </a:p>
          <a:p>
            <a:pPr algn="ctr"/>
            <a:endParaRPr lang="ru-RU" sz="1400" b="1">
              <a:latin typeface="Book Antiqua" pitchFamily="18" charset="0"/>
            </a:endParaRPr>
          </a:p>
        </p:txBody>
      </p:sp>
      <p:sp>
        <p:nvSpPr>
          <p:cNvPr id="17436" name="TextBox 1"/>
          <p:cNvSpPr txBox="1">
            <a:spLocks noChangeArrowheads="1"/>
          </p:cNvSpPr>
          <p:nvPr/>
        </p:nvSpPr>
        <p:spPr bwMode="auto">
          <a:xfrm>
            <a:off x="747713" y="2701925"/>
            <a:ext cx="2574925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903" tIns="51952" rIns="103903" bIns="51952"/>
          <a:lstStyle/>
          <a:p>
            <a:pPr algn="ctr"/>
            <a:r>
              <a:rPr lang="uk-UA" sz="1400" b="1">
                <a:latin typeface="Book Antiqua" pitchFamily="18" charset="0"/>
              </a:rPr>
              <a:t>Райони – 25 238</a:t>
            </a:r>
          </a:p>
          <a:p>
            <a:pPr algn="ctr"/>
            <a:r>
              <a:rPr lang="uk-UA" sz="1400" b="1">
                <a:solidFill>
                  <a:srgbClr val="C00000"/>
                </a:solidFill>
                <a:latin typeface="Book Antiqua" pitchFamily="18" charset="0"/>
              </a:rPr>
              <a:t>25,6%</a:t>
            </a:r>
          </a:p>
          <a:p>
            <a:pPr algn="ctr"/>
            <a:endParaRPr lang="ru-RU" sz="1400" b="1">
              <a:latin typeface="Book Antiqua" pitchFamily="18" charset="0"/>
            </a:endParaRPr>
          </a:p>
        </p:txBody>
      </p:sp>
      <p:sp>
        <p:nvSpPr>
          <p:cNvPr id="17437" name="TextBox 1"/>
          <p:cNvSpPr txBox="1">
            <a:spLocks noChangeArrowheads="1"/>
          </p:cNvSpPr>
          <p:nvPr/>
        </p:nvSpPr>
        <p:spPr bwMode="auto">
          <a:xfrm>
            <a:off x="3481388" y="2520950"/>
            <a:ext cx="2303462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903" tIns="51952" rIns="103903" bIns="51952"/>
          <a:lstStyle/>
          <a:p>
            <a:pPr algn="ctr"/>
            <a:r>
              <a:rPr lang="uk-UA" sz="1400" b="1">
                <a:latin typeface="Book Antiqua" pitchFamily="18" charset="0"/>
              </a:rPr>
              <a:t>м. Очаків – 1 227</a:t>
            </a:r>
          </a:p>
          <a:p>
            <a:pPr algn="ctr"/>
            <a:r>
              <a:rPr lang="uk-UA" sz="1400" b="1">
                <a:solidFill>
                  <a:srgbClr val="C00000"/>
                </a:solidFill>
                <a:latin typeface="Book Antiqua" pitchFamily="18" charset="0"/>
              </a:rPr>
              <a:t>1,2 %</a:t>
            </a:r>
          </a:p>
          <a:p>
            <a:pPr algn="ctr"/>
            <a:endParaRPr lang="ru-RU" sz="1400" b="1">
              <a:latin typeface="Book Antiqua" pitchFamily="18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7261225" y="5211763"/>
            <a:ext cx="14288" cy="0"/>
          </a:xfrm>
          <a:prstGeom prst="line">
            <a:avLst/>
          </a:prstGeom>
          <a:ln w="95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39" name="Заголовок 3"/>
          <p:cNvSpPr txBox="1">
            <a:spLocks/>
          </p:cNvSpPr>
          <p:nvPr/>
        </p:nvSpPr>
        <p:spPr bwMode="auto">
          <a:xfrm>
            <a:off x="439738" y="180975"/>
            <a:ext cx="57038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0" tIns="60955" rIns="121910" bIns="60955" anchor="ctr"/>
          <a:lstStyle/>
          <a:p>
            <a:pPr algn="ctr"/>
            <a:r>
              <a:rPr lang="uk-UA" altLang="ru-RU" sz="1600" b="1">
                <a:solidFill>
                  <a:srgbClr val="001642"/>
                </a:solidFill>
                <a:latin typeface="Book Antiqua" pitchFamily="18" charset="0"/>
                <a:ea typeface="Aharoni"/>
                <a:cs typeface="Aharoni"/>
              </a:rPr>
              <a:t>Структура суб’єктів підприємницької діяльності </a:t>
            </a:r>
            <a:br>
              <a:rPr lang="uk-UA" altLang="ru-RU" sz="1600" b="1">
                <a:solidFill>
                  <a:srgbClr val="001642"/>
                </a:solidFill>
                <a:latin typeface="Book Antiqua" pitchFamily="18" charset="0"/>
                <a:ea typeface="Aharoni"/>
                <a:cs typeface="Aharoni"/>
              </a:rPr>
            </a:br>
            <a:r>
              <a:rPr lang="uk-UA" altLang="ru-RU" sz="1600" b="1">
                <a:solidFill>
                  <a:srgbClr val="001642"/>
                </a:solidFill>
                <a:latin typeface="Book Antiqua" pitchFamily="18" charset="0"/>
                <a:ea typeface="Aharoni"/>
                <a:cs typeface="Aharoni"/>
              </a:rPr>
              <a:t>у </a:t>
            </a:r>
            <a:r>
              <a:rPr lang="ru-RU" altLang="ru-RU" sz="1600" b="1">
                <a:solidFill>
                  <a:srgbClr val="001642"/>
                </a:solidFill>
                <a:latin typeface="Book Antiqua" pitchFamily="18" charset="0"/>
                <a:ea typeface="Aharoni"/>
                <a:cs typeface="Aharoni"/>
              </a:rPr>
              <a:t>грудні</a:t>
            </a:r>
            <a:r>
              <a:rPr lang="uk-UA" altLang="ru-RU" sz="1600" b="1">
                <a:solidFill>
                  <a:srgbClr val="001642"/>
                </a:solidFill>
                <a:latin typeface="Book Antiqua" pitchFamily="18" charset="0"/>
                <a:ea typeface="Aharoni"/>
                <a:cs typeface="Aharoni"/>
              </a:rPr>
              <a:t> 2020 року по містах та районах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9063" y="180975"/>
            <a:ext cx="6396037" cy="3067050"/>
          </a:xfrm>
          <a:prstGeom prst="rect">
            <a:avLst/>
          </a:prstGeom>
          <a:noFill/>
          <a:ln>
            <a:solidFill>
              <a:srgbClr val="001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7617">
              <a:defRPr/>
            </a:pPr>
            <a:endParaRPr lang="ru-RU"/>
          </a:p>
        </p:txBody>
      </p:sp>
      <p:sp>
        <p:nvSpPr>
          <p:cNvPr id="17441" name="Прямоугольник 7"/>
          <p:cNvSpPr>
            <a:spLocks noChangeArrowheads="1"/>
          </p:cNvSpPr>
          <p:nvPr/>
        </p:nvSpPr>
        <p:spPr bwMode="auto">
          <a:xfrm>
            <a:off x="6594475" y="206375"/>
            <a:ext cx="1517650" cy="3041650"/>
          </a:xfrm>
          <a:prstGeom prst="rect">
            <a:avLst/>
          </a:prstGeom>
          <a:noFill/>
          <a:ln w="25400">
            <a:solidFill>
              <a:srgbClr val="00164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071563">
              <a:spcBef>
                <a:spcPct val="20000"/>
              </a:spcBef>
            </a:pPr>
            <a:r>
              <a:rPr lang="uk-UA" altLang="ru-RU" sz="1400">
                <a:latin typeface="Book Antiqua" pitchFamily="18" charset="0"/>
                <a:cs typeface="Times New Roman" pitchFamily="18" charset="0"/>
              </a:rPr>
              <a:t>Кількість зайнятих працівників на малих та середніх підприємствах </a:t>
            </a:r>
          </a:p>
          <a:p>
            <a:pPr algn="ctr" defTabSz="1071563">
              <a:spcBef>
                <a:spcPct val="20000"/>
              </a:spcBef>
            </a:pPr>
            <a:r>
              <a:rPr lang="uk-UA" altLang="ru-RU" sz="1400">
                <a:latin typeface="Book Antiqua" pitchFamily="18" charset="0"/>
                <a:cs typeface="Times New Roman" pitchFamily="18" charset="0"/>
              </a:rPr>
              <a:t>за 2019 рік – </a:t>
            </a:r>
          </a:p>
          <a:p>
            <a:pPr algn="ctr" defTabSz="1071563">
              <a:spcBef>
                <a:spcPct val="20000"/>
              </a:spcBef>
            </a:pPr>
            <a:r>
              <a:rPr lang="uk-UA" altLang="ru-RU" sz="1400" b="1">
                <a:latin typeface="Book Antiqua" pitchFamily="18" charset="0"/>
                <a:cs typeface="Times New Roman" pitchFamily="18" charset="0"/>
              </a:rPr>
              <a:t>1</a:t>
            </a:r>
            <a:r>
              <a:rPr lang="ru-RU" altLang="ru-RU" sz="1400" b="1">
                <a:latin typeface="Book Antiqua" pitchFamily="18" charset="0"/>
                <a:cs typeface="Times New Roman" pitchFamily="18" charset="0"/>
              </a:rPr>
              <a:t>11</a:t>
            </a:r>
            <a:r>
              <a:rPr lang="uk-UA" altLang="ru-RU" sz="1400" b="1"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altLang="ru-RU" sz="1400" b="1">
                <a:latin typeface="Book Antiqua" pitchFamily="18" charset="0"/>
                <a:cs typeface="Times New Roman" pitchFamily="18" charset="0"/>
              </a:rPr>
              <a:t>708</a:t>
            </a:r>
            <a:r>
              <a:rPr lang="uk-UA" altLang="ru-RU" sz="1400" b="1">
                <a:latin typeface="Book Antiqua" pitchFamily="18" charset="0"/>
                <a:cs typeface="Times New Roman" pitchFamily="18" charset="0"/>
              </a:rPr>
              <a:t> осіб</a:t>
            </a:r>
          </a:p>
          <a:p>
            <a:pPr algn="ctr" defTabSz="1071563">
              <a:spcBef>
                <a:spcPct val="20000"/>
              </a:spcBef>
            </a:pPr>
            <a:r>
              <a:rPr lang="uk-UA" altLang="ru-RU" sz="1400">
                <a:latin typeface="Book Antiqua" pitchFamily="18" charset="0"/>
                <a:cs typeface="Times New Roman" pitchFamily="18" charset="0"/>
              </a:rPr>
              <a:t>(8</a:t>
            </a:r>
            <a:r>
              <a:rPr lang="ru-RU" altLang="ru-RU" sz="1400">
                <a:latin typeface="Book Antiqua" pitchFamily="18" charset="0"/>
                <a:cs typeface="Times New Roman" pitchFamily="18" charset="0"/>
              </a:rPr>
              <a:t>3,2</a:t>
            </a:r>
            <a:r>
              <a:rPr lang="uk-UA" altLang="ru-RU" sz="1400">
                <a:latin typeface="Book Antiqua" pitchFamily="18" charset="0"/>
                <a:cs typeface="Times New Roman" pitchFamily="18" charset="0"/>
              </a:rPr>
              <a:t>% до загальної кількості зайнятих працівників)</a:t>
            </a:r>
          </a:p>
          <a:p>
            <a:pPr algn="ctr" defTabSz="1071563"/>
            <a:endParaRPr lang="uk-UA" altLang="ru-RU" sz="200"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7000" y="3394075"/>
            <a:ext cx="4222750" cy="3348038"/>
          </a:xfrm>
          <a:prstGeom prst="rect">
            <a:avLst/>
          </a:prstGeom>
          <a:noFill/>
          <a:ln>
            <a:solidFill>
              <a:srgbClr val="001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7617">
              <a:defRPr/>
            </a:pPr>
            <a:endParaRPr lang="ru-RU"/>
          </a:p>
        </p:txBody>
      </p:sp>
      <p:graphicFrame>
        <p:nvGraphicFramePr>
          <p:cNvPr id="17586" name="Group 178"/>
          <p:cNvGraphicFramePr>
            <a:graphicFrameLocks noGrp="1"/>
          </p:cNvGraphicFramePr>
          <p:nvPr>
            <p:ph idx="4294967295"/>
          </p:nvPr>
        </p:nvGraphicFramePr>
        <p:xfrm>
          <a:off x="8183563" y="206375"/>
          <a:ext cx="3671887" cy="6378146"/>
        </p:xfrm>
        <a:graphic>
          <a:graphicData uri="http://schemas.openxmlformats.org/drawingml/2006/table">
            <a:tbl>
              <a:tblPr/>
              <a:tblGrid>
                <a:gridCol w="1579562"/>
                <a:gridCol w="698500"/>
                <a:gridCol w="730250"/>
                <a:gridCol w="663575"/>
              </a:tblGrid>
              <a:tr h="48101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Кількість зареєстрованих суб'єктів підприємницької діяльності , один. 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На 01.</a:t>
                      </a: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01</a:t>
                      </a:r>
                      <a:r>
                        <a:rPr kumimoji="0" lang="uk-UA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uk-UA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На 01.</a:t>
                      </a: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01</a:t>
                      </a: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20</a:t>
                      </a:r>
                      <a:endParaRPr kumimoji="0" lang="uk-UA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Times New Roman" pitchFamily="18" charset="0"/>
                      </a:endParaRP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Приріст, % 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Область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8977</a:t>
                      </a:r>
                      <a:endParaRPr kumimoji="0" lang="uk-UA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98</a:t>
                      </a: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105</a:t>
                      </a:r>
                      <a:endParaRPr kumimoji="0" lang="uk-UA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0</a:t>
                      </a: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,</a:t>
                      </a: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9</a:t>
                      </a:r>
                      <a:endParaRPr kumimoji="0" lang="uk-UA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E084B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м. Миколаїв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62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365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61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506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1,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4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E084B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м. Первомайськ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4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685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47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03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-0,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4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E084B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м. Вознесенськ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32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20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32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22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-0,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E084B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м. Южноукраїнськ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2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242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21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85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2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,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6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E084B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м. Очаків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12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27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12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41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-1,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Арбузинський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97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7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97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3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0,4%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Баштанський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1984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1982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0,1%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Березанський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16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08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15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75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2,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1587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Березнегуватський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999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95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0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,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4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Братський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24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44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-2,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Веселинівський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11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89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192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-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0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,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3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Вітовський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2990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301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4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-0,8%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Вознесенський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127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9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12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62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,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3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Врадіївський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77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5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76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6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1,2%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Доманівський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11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05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11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18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-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,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2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Єланецький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901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8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72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3,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3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Казанківський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45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95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2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-0,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7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1666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Кривоозерський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098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10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88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0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,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9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Миколаївський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15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50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156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9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-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,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2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4923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Новобузький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152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2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15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56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-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2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,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2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Новоодеський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1908</a:t>
                      </a: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19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04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0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,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2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Очаківський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7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34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74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6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-1,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6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Первомайський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119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9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11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69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2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,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6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Снігурівський</a:t>
                      </a:r>
                    </a:p>
                  </a:txBody>
                  <a:tcPr marL="5612" marR="5612" marT="51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551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15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71</a:t>
                      </a:r>
                      <a:endParaRPr kumimoji="0" lang="uk-UA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cs typeface="Arial" charset="0"/>
                      </a:endParaRPr>
                    </a:p>
                  </a:txBody>
                  <a:tcPr marL="9526" marR="9526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-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,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3</a:t>
                      </a:r>
                      <a:r>
                        <a:rPr kumimoji="0" lang="uk-UA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  <a:cs typeface="Arial" charset="0"/>
                        </a:rPr>
                        <a:t>%</a:t>
                      </a:r>
                    </a:p>
                  </a:txBody>
                  <a:tcPr marL="9526" marR="9526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</a:tbl>
          </a:graphicData>
        </a:graphic>
      </p:graphicFrame>
      <p:sp>
        <p:nvSpPr>
          <p:cNvPr id="17582" name="TextBox 33"/>
          <p:cNvSpPr txBox="1">
            <a:spLocks noChangeArrowheads="1"/>
          </p:cNvSpPr>
          <p:nvPr/>
        </p:nvSpPr>
        <p:spPr bwMode="auto">
          <a:xfrm>
            <a:off x="11774488" y="6475413"/>
            <a:ext cx="5127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600" dirty="0" smtClean="0">
                <a:solidFill>
                  <a:srgbClr val="001642"/>
                </a:solidFill>
                <a:latin typeface="Book Antiqua" pitchFamily="18" charset="0"/>
              </a:rPr>
              <a:t>14</a:t>
            </a:r>
            <a:endParaRPr lang="uk-UA" sz="1600" dirty="0">
              <a:solidFill>
                <a:srgbClr val="001642"/>
              </a:solidFill>
              <a:latin typeface="Book Antiqua" pitchFamily="18" charset="0"/>
            </a:endParaRPr>
          </a:p>
        </p:txBody>
      </p:sp>
      <p:sp>
        <p:nvSpPr>
          <p:cNvPr id="17583" name="TextBox 28"/>
          <p:cNvSpPr txBox="1">
            <a:spLocks noChangeArrowheads="1"/>
          </p:cNvSpPr>
          <p:nvPr/>
        </p:nvSpPr>
        <p:spPr bwMode="auto">
          <a:xfrm rot="-5400000">
            <a:off x="-134937" y="5410200"/>
            <a:ext cx="108108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903" tIns="51952" rIns="103903" bIns="51952">
            <a:spAutoFit/>
          </a:bodyPr>
          <a:lstStyle/>
          <a:p>
            <a:pPr algn="ctr"/>
            <a:r>
              <a:rPr lang="uk-UA" sz="1200" b="1">
                <a:latin typeface="Book Antiqua" pitchFamily="18" charset="0"/>
                <a:cs typeface="Times New Roman" pitchFamily="18" charset="0"/>
              </a:rPr>
              <a:t>98 105</a:t>
            </a:r>
          </a:p>
        </p:txBody>
      </p:sp>
      <p:sp>
        <p:nvSpPr>
          <p:cNvPr id="17584" name="TextBox 28"/>
          <p:cNvSpPr txBox="1">
            <a:spLocks noChangeArrowheads="1"/>
          </p:cNvSpPr>
          <p:nvPr/>
        </p:nvSpPr>
        <p:spPr bwMode="auto">
          <a:xfrm rot="-5400000">
            <a:off x="1449388" y="5410200"/>
            <a:ext cx="108108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903" tIns="51952" rIns="103903" bIns="51952">
            <a:spAutoFit/>
          </a:bodyPr>
          <a:lstStyle/>
          <a:p>
            <a:pPr algn="ctr"/>
            <a:r>
              <a:rPr lang="uk-UA" sz="1200" b="1">
                <a:latin typeface="Book Antiqua" pitchFamily="18" charset="0"/>
                <a:cs typeface="Times New Roman" pitchFamily="18" charset="0"/>
              </a:rPr>
              <a:t>98 977</a:t>
            </a:r>
          </a:p>
        </p:txBody>
      </p:sp>
    </p:spTree>
    <p:extLst>
      <p:ext uri="{BB962C8B-B14F-4D97-AF65-F5344CB8AC3E}">
        <p14:creationId xmlns:p14="http://schemas.microsoft.com/office/powerpoint/2010/main" val="208306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>
            <a:stCxn id="22579" idx="3"/>
            <a:endCxn id="22590" idx="1"/>
          </p:cNvCxnSpPr>
          <p:nvPr/>
        </p:nvCxnSpPr>
        <p:spPr>
          <a:xfrm>
            <a:off x="6550025" y="1397985"/>
            <a:ext cx="120650" cy="53263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endCxn id="22602" idx="1"/>
          </p:cNvCxnSpPr>
          <p:nvPr/>
        </p:nvCxnSpPr>
        <p:spPr>
          <a:xfrm flipV="1">
            <a:off x="6545263" y="2555050"/>
            <a:ext cx="114300" cy="10881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2581" idx="3"/>
          </p:cNvCxnSpPr>
          <p:nvPr/>
        </p:nvCxnSpPr>
        <p:spPr>
          <a:xfrm flipV="1">
            <a:off x="6550025" y="3645200"/>
            <a:ext cx="109538" cy="10814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570" name="Object 4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3441047"/>
              </p:ext>
            </p:extLst>
          </p:nvPr>
        </p:nvGraphicFramePr>
        <p:xfrm>
          <a:off x="4883167" y="5133972"/>
          <a:ext cx="6902847" cy="1569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09" name="Лист" r:id="rId3" imgW="6714973" imgH="1342949" progId="Excel.Sheet.8">
                  <p:embed/>
                </p:oleObj>
              </mc:Choice>
              <mc:Fallback>
                <p:oleObj name="Лист" r:id="rId3" imgW="6714973" imgH="1342949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3167" y="5133972"/>
                        <a:ext cx="6902847" cy="15699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78" name="Заголовок 3"/>
          <p:cNvSpPr txBox="1">
            <a:spLocks/>
          </p:cNvSpPr>
          <p:nvPr/>
        </p:nvSpPr>
        <p:spPr bwMode="auto">
          <a:xfrm>
            <a:off x="-26988" y="-6350"/>
            <a:ext cx="12217401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0" tIns="60955" rIns="121910" bIns="60955" anchor="ctr"/>
          <a:lstStyle/>
          <a:p>
            <a:pPr algn="ctr"/>
            <a:r>
              <a:rPr lang="uk-UA" altLang="ru-RU" sz="2300">
                <a:solidFill>
                  <a:srgbClr val="001642"/>
                </a:solidFill>
                <a:latin typeface="Book Antiqua" pitchFamily="18" charset="0"/>
                <a:ea typeface="Aharoni"/>
                <a:cs typeface="Aharoni"/>
              </a:rPr>
              <a:t>Реалізація Програми розвитку малого та середнього підприємництва в області</a:t>
            </a:r>
            <a:endParaRPr lang="ru-RU" altLang="ru-RU" sz="2300">
              <a:solidFill>
                <a:srgbClr val="001642"/>
              </a:solidFill>
              <a:latin typeface="Book Antiqua" pitchFamily="18" charset="0"/>
              <a:ea typeface="Aharoni"/>
              <a:cs typeface="Aharoni"/>
            </a:endParaRPr>
          </a:p>
        </p:txBody>
      </p:sp>
      <p:sp>
        <p:nvSpPr>
          <p:cNvPr id="22579" name="Прямоугольник 8"/>
          <p:cNvSpPr>
            <a:spLocks noChangeArrowheads="1"/>
          </p:cNvSpPr>
          <p:nvPr/>
        </p:nvSpPr>
        <p:spPr bwMode="auto">
          <a:xfrm>
            <a:off x="2855913" y="976194"/>
            <a:ext cx="3694112" cy="843582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</p:spPr>
        <p:txBody>
          <a:bodyPr lIns="103903" tIns="51952" rIns="103903" bIns="51952">
            <a:spAutoFit/>
          </a:bodyPr>
          <a:lstStyle/>
          <a:p>
            <a:r>
              <a:rPr lang="uk-UA" sz="1600" b="1" dirty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  <a:t>4400,0 тис. </a:t>
            </a:r>
            <a:r>
              <a:rPr lang="uk-UA" sz="1600" b="1" dirty="0" err="1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  <a:t>грн</a:t>
            </a:r>
            <a:r>
              <a:rPr lang="uk-UA" sz="1600" b="1" dirty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sz="1600" dirty="0">
                <a:latin typeface="Book Antiqua" pitchFamily="18" charset="0"/>
                <a:cs typeface="Times New Roman" pitchFamily="18" charset="0"/>
              </a:rPr>
              <a:t>- </a:t>
            </a:r>
            <a:r>
              <a:rPr lang="uk-UA" sz="1600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часткове відшкодування відсоткових ставок за кредитами</a:t>
            </a:r>
            <a:endParaRPr lang="ru-RU" sz="1600" dirty="0">
              <a:solidFill>
                <a:srgbClr val="001642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2580" name="Прямоугольник 9"/>
          <p:cNvSpPr>
            <a:spLocks noChangeArrowheads="1"/>
          </p:cNvSpPr>
          <p:nvPr/>
        </p:nvSpPr>
        <p:spPr bwMode="auto">
          <a:xfrm>
            <a:off x="2854325" y="2128322"/>
            <a:ext cx="3703638" cy="843582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</p:spPr>
        <p:txBody>
          <a:bodyPr lIns="103903" tIns="51952" rIns="103903" bIns="51952">
            <a:spAutoFit/>
          </a:bodyPr>
          <a:lstStyle/>
          <a:p>
            <a:r>
              <a:rPr lang="uk-UA" sz="1600" b="1" dirty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  <a:t>145,0 тис. </a:t>
            </a:r>
            <a:r>
              <a:rPr lang="uk-UA" sz="1600" b="1" dirty="0" err="1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  <a:t>грн</a:t>
            </a:r>
            <a:r>
              <a:rPr lang="uk-UA" sz="1600" b="1" dirty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sz="1600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на проведення </a:t>
            </a:r>
            <a:r>
              <a:rPr lang="uk-UA" sz="1600" dirty="0" err="1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світніх</a:t>
            </a:r>
            <a:r>
              <a:rPr lang="uk-UA" sz="1600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семінарів,тренінгів,</a:t>
            </a:r>
            <a:r>
              <a:rPr lang="uk-UA" sz="1600" dirty="0" err="1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вебінарів</a:t>
            </a:r>
            <a:r>
              <a:rPr lang="uk-UA" sz="1600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sz="1600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для суб'єктів господарювання </a:t>
            </a:r>
          </a:p>
        </p:txBody>
      </p:sp>
      <p:sp>
        <p:nvSpPr>
          <p:cNvPr id="22581" name="Прямоугольник 13"/>
          <p:cNvSpPr>
            <a:spLocks noChangeArrowheads="1"/>
          </p:cNvSpPr>
          <p:nvPr/>
        </p:nvSpPr>
        <p:spPr bwMode="auto">
          <a:xfrm>
            <a:off x="2855913" y="3208442"/>
            <a:ext cx="3694112" cy="1089804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</p:spPr>
        <p:txBody>
          <a:bodyPr lIns="103903" tIns="51952" rIns="103903" bIns="51952">
            <a:spAutoFit/>
          </a:bodyPr>
          <a:lstStyle/>
          <a:p>
            <a:r>
              <a:rPr lang="uk-UA" sz="1600" b="1" dirty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  <a:t>355 тис. </a:t>
            </a:r>
            <a:r>
              <a:rPr lang="uk-UA" sz="1600" b="1" dirty="0" err="1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  <a:t>грн</a:t>
            </a:r>
            <a:r>
              <a:rPr lang="uk-UA" sz="1600" b="1" dirty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sz="1600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на підтримку мережі дистанційно-консультаційних центрів для малого та середнього бізнесу</a:t>
            </a:r>
          </a:p>
        </p:txBody>
      </p:sp>
      <p:sp>
        <p:nvSpPr>
          <p:cNvPr id="22583" name="Прямоугольник 18"/>
          <p:cNvSpPr>
            <a:spLocks noChangeArrowheads="1"/>
          </p:cNvSpPr>
          <p:nvPr/>
        </p:nvSpPr>
        <p:spPr bwMode="auto">
          <a:xfrm>
            <a:off x="4837507" y="4533118"/>
            <a:ext cx="7116763" cy="597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903" tIns="51952" rIns="103903" bIns="51952">
            <a:spAutoFit/>
          </a:bodyPr>
          <a:lstStyle/>
          <a:p>
            <a:pPr algn="ctr"/>
            <a:r>
              <a:rPr lang="uk-UA" sz="1600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Динаміка</a:t>
            </a:r>
            <a:r>
              <a:rPr lang="ru-RU" sz="1600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sz="1600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фінансування</a:t>
            </a:r>
            <a:r>
              <a:rPr lang="ru-RU" sz="1600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sz="1600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програми</a:t>
            </a:r>
            <a:r>
              <a:rPr lang="ru-RU" sz="1600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sz="1600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розвитку</a:t>
            </a:r>
            <a:r>
              <a:rPr lang="ru-RU" sz="1600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малого</a:t>
            </a:r>
            <a:endParaRPr lang="uk-UA" sz="1600" dirty="0">
              <a:solidFill>
                <a:srgbClr val="001642"/>
              </a:solidFill>
              <a:latin typeface="Book Antiqua" pitchFamily="18" charset="0"/>
              <a:cs typeface="Times New Roman" pitchFamily="18" charset="0"/>
            </a:endParaRPr>
          </a:p>
          <a:p>
            <a:pPr algn="ctr"/>
            <a:r>
              <a:rPr lang="ru-RU" sz="1600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та </a:t>
            </a:r>
            <a:r>
              <a:rPr lang="uk-UA" sz="1600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середнього</a:t>
            </a:r>
            <a:r>
              <a:rPr lang="ru-RU" sz="1600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sz="1600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підприємництва</a:t>
            </a:r>
            <a:r>
              <a:rPr lang="en-US" sz="1600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(тис. </a:t>
            </a:r>
            <a:r>
              <a:rPr lang="uk-UA" sz="1600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грн</a:t>
            </a:r>
            <a:r>
              <a:rPr lang="en-US" sz="1600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.</a:t>
            </a:r>
            <a:r>
              <a:rPr lang="ru-RU" sz="1600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2584" name="Прямоугольник 19"/>
          <p:cNvSpPr>
            <a:spLocks noChangeArrowheads="1"/>
          </p:cNvSpPr>
          <p:nvPr/>
        </p:nvSpPr>
        <p:spPr bwMode="auto">
          <a:xfrm>
            <a:off x="158750" y="1752253"/>
            <a:ext cx="2624138" cy="1533525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</p:spPr>
        <p:txBody>
          <a:bodyPr lIns="103903" tIns="51952" rIns="103903" bIns="51952">
            <a:spAutoFit/>
          </a:bodyPr>
          <a:lstStyle/>
          <a:p>
            <a:pPr algn="ctr"/>
            <a:r>
              <a:rPr lang="uk-UA" sz="1800" dirty="0">
                <a:solidFill>
                  <a:srgbClr val="001642"/>
                </a:solidFill>
                <a:latin typeface="Book Antiqua" pitchFamily="18" charset="0"/>
              </a:rPr>
              <a:t>На реалізацію заходів Програми  з обласного бюджету виділено </a:t>
            </a:r>
          </a:p>
          <a:p>
            <a:pPr algn="ctr"/>
            <a:r>
              <a:rPr lang="uk-UA" sz="1800" b="1" dirty="0">
                <a:solidFill>
                  <a:srgbClr val="C00000"/>
                </a:solidFill>
                <a:latin typeface="Book Antiqua" pitchFamily="18" charset="0"/>
              </a:rPr>
              <a:t>4  900,0  </a:t>
            </a:r>
            <a:r>
              <a:rPr lang="uk-UA" sz="2000" b="1" dirty="0" err="1">
                <a:solidFill>
                  <a:srgbClr val="C00000"/>
                </a:solidFill>
                <a:latin typeface="Book Antiqua" pitchFamily="18" charset="0"/>
              </a:rPr>
              <a:t>тис.грн</a:t>
            </a:r>
            <a:endParaRPr lang="ru-RU" sz="20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58750" y="477838"/>
            <a:ext cx="11785600" cy="0"/>
          </a:xfrm>
          <a:prstGeom prst="line">
            <a:avLst/>
          </a:prstGeom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2589" name="Прямоугольник 7"/>
          <p:cNvSpPr>
            <a:spLocks noChangeArrowheads="1"/>
          </p:cNvSpPr>
          <p:nvPr/>
        </p:nvSpPr>
        <p:spPr bwMode="auto">
          <a:xfrm>
            <a:off x="6668802" y="405458"/>
            <a:ext cx="53311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D00000"/>
                </a:solidFill>
                <a:latin typeface="Book Antiqua" pitchFamily="18" charset="0"/>
              </a:rPr>
              <a:t>Підсумки роботи програми </a:t>
            </a:r>
            <a:endParaRPr lang="ru-RU" sz="2000" dirty="0"/>
          </a:p>
        </p:txBody>
      </p:sp>
      <p:sp>
        <p:nvSpPr>
          <p:cNvPr id="22590" name="Заголовок 1"/>
          <p:cNvSpPr txBox="1">
            <a:spLocks/>
          </p:cNvSpPr>
          <p:nvPr/>
        </p:nvSpPr>
        <p:spPr bwMode="auto">
          <a:xfrm>
            <a:off x="6670675" y="840854"/>
            <a:ext cx="5329238" cy="1220788"/>
          </a:xfrm>
          <a:prstGeom prst="rect">
            <a:avLst/>
          </a:prstGeom>
          <a:noFill/>
          <a:ln w="25400">
            <a:solidFill>
              <a:srgbClr val="001642"/>
            </a:solidFill>
            <a:miter lim="800000"/>
            <a:headEnd/>
            <a:tailEnd/>
          </a:ln>
        </p:spPr>
        <p:txBody>
          <a:bodyPr lIns="121910" tIns="60955" rIns="121910" bIns="60955" anchor="ctr"/>
          <a:lstStyle/>
          <a:p>
            <a:r>
              <a:rPr lang="uk-UA" sz="1600" b="1" u="sng" dirty="0">
                <a:solidFill>
                  <a:srgbClr val="001642"/>
                </a:solidFill>
                <a:latin typeface="Book Antiqua" pitchFamily="18" charset="0"/>
              </a:rPr>
              <a:t>За підсумками 3 конкурсів 2020 року</a:t>
            </a:r>
          </a:p>
          <a:p>
            <a:r>
              <a:rPr lang="uk-UA" sz="1600" b="1" dirty="0">
                <a:solidFill>
                  <a:srgbClr val="001642"/>
                </a:solidFill>
                <a:latin typeface="Book Antiqua" pitchFamily="18" charset="0"/>
              </a:rPr>
              <a:t>допомогу отримають 14 підприємств: </a:t>
            </a:r>
          </a:p>
          <a:p>
            <a:r>
              <a:rPr lang="uk-UA" sz="1600" b="1" dirty="0">
                <a:solidFill>
                  <a:srgbClr val="001642"/>
                </a:solidFill>
                <a:latin typeface="Book Antiqua" pitchFamily="18" charset="0"/>
              </a:rPr>
              <a:t>  </a:t>
            </a:r>
            <a:r>
              <a:rPr lang="uk-UA" sz="1600" dirty="0">
                <a:solidFill>
                  <a:srgbClr val="001642"/>
                </a:solidFill>
                <a:latin typeface="Book Antiqua" pitchFamily="18" charset="0"/>
              </a:rPr>
              <a:t>сільське господарство – 10 ,     торгівля – 4</a:t>
            </a:r>
          </a:p>
          <a:p>
            <a:r>
              <a:rPr lang="uk-UA" sz="1600" b="1" u="sng" dirty="0">
                <a:solidFill>
                  <a:srgbClr val="001642"/>
                </a:solidFill>
                <a:latin typeface="Book Antiqua" pitchFamily="18" charset="0"/>
              </a:rPr>
              <a:t>Створено </a:t>
            </a:r>
            <a:r>
              <a:rPr lang="uk-UA" sz="1600" b="1" u="sng" dirty="0">
                <a:solidFill>
                  <a:srgbClr val="C00000"/>
                </a:solidFill>
                <a:latin typeface="Book Antiqua" pitchFamily="18" charset="0"/>
              </a:rPr>
              <a:t>42</a:t>
            </a:r>
            <a:r>
              <a:rPr lang="uk-UA" sz="1600" b="1" u="sng" dirty="0">
                <a:solidFill>
                  <a:srgbClr val="001642"/>
                </a:solidFill>
                <a:latin typeface="Book Antiqua" pitchFamily="18" charset="0"/>
              </a:rPr>
              <a:t> робочих місць</a:t>
            </a:r>
            <a:r>
              <a:rPr lang="uk-UA" sz="1600" b="1" dirty="0">
                <a:solidFill>
                  <a:srgbClr val="001642"/>
                </a:solidFill>
                <a:latin typeface="Book Antiqua" pitchFamily="18" charset="0"/>
              </a:rPr>
              <a:t>, з них: </a:t>
            </a:r>
          </a:p>
          <a:p>
            <a:r>
              <a:rPr lang="uk-UA" sz="1600" b="1" dirty="0">
                <a:solidFill>
                  <a:srgbClr val="001642"/>
                </a:solidFill>
                <a:latin typeface="Book Antiqua" pitchFamily="18" charset="0"/>
              </a:rPr>
              <a:t>  </a:t>
            </a:r>
            <a:r>
              <a:rPr lang="uk-UA" sz="1600" dirty="0">
                <a:solidFill>
                  <a:srgbClr val="001642"/>
                </a:solidFill>
                <a:latin typeface="Book Antiqua" pitchFamily="18" charset="0"/>
              </a:rPr>
              <a:t>сільське господарство – 30,    торгівля – 12</a:t>
            </a:r>
            <a:endParaRPr lang="ru-RU" sz="1600" dirty="0">
              <a:solidFill>
                <a:srgbClr val="001642"/>
              </a:solidFill>
              <a:latin typeface="Book Antiqua" pitchFamily="18" charset="0"/>
            </a:endParaRPr>
          </a:p>
        </p:txBody>
      </p:sp>
      <p:sp>
        <p:nvSpPr>
          <p:cNvPr id="22591" name="TextBox 29"/>
          <p:cNvSpPr txBox="1">
            <a:spLocks noChangeArrowheads="1"/>
          </p:cNvSpPr>
          <p:nvPr/>
        </p:nvSpPr>
        <p:spPr bwMode="auto">
          <a:xfrm>
            <a:off x="250934" y="4447820"/>
            <a:ext cx="70278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800" b="1" dirty="0">
                <a:latin typeface="Book Antiqua" pitchFamily="18" charset="0"/>
              </a:rPr>
              <a:t>Розподіл робочих місць по галузям:</a:t>
            </a:r>
            <a:endParaRPr lang="ru-RU" sz="1800" b="1" dirty="0">
              <a:latin typeface="Book Antiqua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70451" y="4533118"/>
            <a:ext cx="6975474" cy="2177188"/>
          </a:xfrm>
          <a:prstGeom prst="rect">
            <a:avLst/>
          </a:prstGeom>
          <a:noFill/>
          <a:ln>
            <a:solidFill>
              <a:srgbClr val="001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7617">
              <a:defRPr/>
            </a:pPr>
            <a:endParaRPr lang="ru-RU" dirty="0"/>
          </a:p>
        </p:txBody>
      </p:sp>
      <p:sp>
        <p:nvSpPr>
          <p:cNvPr id="22595" name="Rectangle 19"/>
          <p:cNvSpPr>
            <a:spLocks noChangeArrowheads="1"/>
          </p:cNvSpPr>
          <p:nvPr/>
        </p:nvSpPr>
        <p:spPr bwMode="auto">
          <a:xfrm rot="19832514">
            <a:off x="9504213" y="5203108"/>
            <a:ext cx="1584325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903" tIns="51952" rIns="103903" bIns="51952">
            <a:spAutoFit/>
          </a:bodyPr>
          <a:lstStyle/>
          <a:p>
            <a:pPr algn="ctr" defTabSz="1038225">
              <a:lnSpc>
                <a:spcPts val="1400"/>
              </a:lnSpc>
            </a:pPr>
            <a:r>
              <a:rPr lang="ru-RU" sz="1200" dirty="0">
                <a:latin typeface="Book Antiqua" pitchFamily="18" charset="0"/>
              </a:rPr>
              <a:t>н</a:t>
            </a:r>
            <a:r>
              <a:rPr lang="uk-UA" sz="1200" dirty="0">
                <a:latin typeface="Book Antiqua" pitchFamily="18" charset="0"/>
              </a:rPr>
              <a:t>а </a:t>
            </a:r>
            <a:r>
              <a:rPr lang="uk-UA" sz="1200" dirty="0">
                <a:solidFill>
                  <a:srgbClr val="C00000"/>
                </a:solidFill>
                <a:latin typeface="Book Antiqua" pitchFamily="18" charset="0"/>
              </a:rPr>
              <a:t>10,1%</a:t>
            </a:r>
            <a:endParaRPr lang="en-US" sz="12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cxnSp>
        <p:nvCxnSpPr>
          <p:cNvPr id="2" name="Прямая со стрелкой 21"/>
          <p:cNvCxnSpPr/>
          <p:nvPr/>
        </p:nvCxnSpPr>
        <p:spPr>
          <a:xfrm flipV="1">
            <a:off x="9983638" y="5344395"/>
            <a:ext cx="625475" cy="3444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97" name="TextBox 23"/>
          <p:cNvSpPr txBox="1">
            <a:spLocks noChangeArrowheads="1"/>
          </p:cNvSpPr>
          <p:nvPr/>
        </p:nvSpPr>
        <p:spPr bwMode="auto">
          <a:xfrm>
            <a:off x="11845925" y="6429375"/>
            <a:ext cx="5143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600" dirty="0" smtClean="0">
                <a:solidFill>
                  <a:srgbClr val="001642"/>
                </a:solidFill>
                <a:latin typeface="Book Antiqua" pitchFamily="18" charset="0"/>
              </a:rPr>
              <a:t>15</a:t>
            </a:r>
            <a:endParaRPr lang="uk-UA" sz="1600" dirty="0">
              <a:solidFill>
                <a:srgbClr val="001642"/>
              </a:solidFill>
              <a:latin typeface="Book Antiqua" pitchFamily="18" charset="0"/>
            </a:endParaRPr>
          </a:p>
        </p:txBody>
      </p:sp>
      <p:sp>
        <p:nvSpPr>
          <p:cNvPr id="28" name="5-конечная звезда 27"/>
          <p:cNvSpPr/>
          <p:nvPr/>
        </p:nvSpPr>
        <p:spPr>
          <a:xfrm>
            <a:off x="9499773" y="1881684"/>
            <a:ext cx="123825" cy="107950"/>
          </a:xfrm>
          <a:prstGeom prst="star5">
            <a:avLst/>
          </a:prstGeom>
          <a:solidFill>
            <a:srgbClr val="001642"/>
          </a:solidFill>
          <a:ln w="127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7617">
              <a:defRPr/>
            </a:pPr>
            <a:endParaRPr lang="uk-UA"/>
          </a:p>
        </p:txBody>
      </p:sp>
      <p:sp>
        <p:nvSpPr>
          <p:cNvPr id="29" name="5-конечная звезда 28"/>
          <p:cNvSpPr/>
          <p:nvPr/>
        </p:nvSpPr>
        <p:spPr>
          <a:xfrm>
            <a:off x="9571781" y="1379216"/>
            <a:ext cx="123825" cy="106362"/>
          </a:xfrm>
          <a:prstGeom prst="star5">
            <a:avLst/>
          </a:prstGeom>
          <a:solidFill>
            <a:srgbClr val="001642"/>
          </a:solidFill>
          <a:ln w="127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7617">
              <a:defRPr/>
            </a:pPr>
            <a:endParaRPr lang="uk-UA"/>
          </a:p>
        </p:txBody>
      </p:sp>
      <p:sp>
        <p:nvSpPr>
          <p:cNvPr id="30" name="5-конечная звезда 29"/>
          <p:cNvSpPr/>
          <p:nvPr/>
        </p:nvSpPr>
        <p:spPr>
          <a:xfrm>
            <a:off x="6735763" y="1379216"/>
            <a:ext cx="123825" cy="106362"/>
          </a:xfrm>
          <a:prstGeom prst="star5">
            <a:avLst/>
          </a:prstGeom>
          <a:solidFill>
            <a:srgbClr val="001642"/>
          </a:solidFill>
          <a:ln w="127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7617">
              <a:defRPr/>
            </a:pPr>
            <a:endParaRPr lang="uk-UA"/>
          </a:p>
        </p:txBody>
      </p:sp>
      <p:sp>
        <p:nvSpPr>
          <p:cNvPr id="31" name="5-конечная звезда 30"/>
          <p:cNvSpPr/>
          <p:nvPr/>
        </p:nvSpPr>
        <p:spPr>
          <a:xfrm>
            <a:off x="6735763" y="1881684"/>
            <a:ext cx="123825" cy="107950"/>
          </a:xfrm>
          <a:prstGeom prst="star5">
            <a:avLst/>
          </a:prstGeom>
          <a:solidFill>
            <a:srgbClr val="001642"/>
          </a:solidFill>
          <a:ln w="127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7617">
              <a:defRPr/>
            </a:pPr>
            <a:endParaRPr lang="uk-UA"/>
          </a:p>
        </p:txBody>
      </p:sp>
      <p:sp>
        <p:nvSpPr>
          <p:cNvPr id="22602" name="Прямоугольник 9"/>
          <p:cNvSpPr>
            <a:spLocks noChangeArrowheads="1"/>
          </p:cNvSpPr>
          <p:nvPr/>
        </p:nvSpPr>
        <p:spPr bwMode="auto">
          <a:xfrm>
            <a:off x="6659563" y="2256369"/>
            <a:ext cx="5340350" cy="597361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</p:spPr>
        <p:txBody>
          <a:bodyPr lIns="103903" tIns="51952" rIns="103903" bIns="51952">
            <a:spAutoFit/>
          </a:bodyPr>
          <a:lstStyle/>
          <a:p>
            <a:r>
              <a:rPr lang="uk-UA" sz="1600" b="1" dirty="0">
                <a:solidFill>
                  <a:srgbClr val="001642"/>
                </a:solidFill>
                <a:latin typeface="Book Antiqua" pitchFamily="18" charset="0"/>
              </a:rPr>
              <a:t>проведено </a:t>
            </a:r>
            <a:r>
              <a:rPr lang="uk-UA" sz="1600" b="1" dirty="0">
                <a:solidFill>
                  <a:srgbClr val="C00000"/>
                </a:solidFill>
                <a:latin typeface="Book Antiqua" pitchFamily="18" charset="0"/>
              </a:rPr>
              <a:t>23</a:t>
            </a:r>
            <a:r>
              <a:rPr lang="uk-UA" sz="1600" b="1" dirty="0">
                <a:solidFill>
                  <a:srgbClr val="001642"/>
                </a:solidFill>
                <a:latin typeface="Book Antiqua" pitchFamily="18" charset="0"/>
              </a:rPr>
              <a:t> </a:t>
            </a:r>
            <a:r>
              <a:rPr lang="uk-UA" sz="1600" dirty="0" err="1">
                <a:solidFill>
                  <a:srgbClr val="001642"/>
                </a:solidFill>
                <a:latin typeface="Book Antiqua" pitchFamily="18" charset="0"/>
              </a:rPr>
              <a:t>вебінарів</a:t>
            </a:r>
            <a:r>
              <a:rPr lang="uk-UA" sz="1600" b="1" dirty="0">
                <a:solidFill>
                  <a:srgbClr val="001642"/>
                </a:solidFill>
                <a:latin typeface="Book Antiqua" pitchFamily="18" charset="0"/>
              </a:rPr>
              <a:t> / </a:t>
            </a:r>
            <a:r>
              <a:rPr lang="uk-UA" sz="1600" b="1" dirty="0">
                <a:solidFill>
                  <a:srgbClr val="C00000"/>
                </a:solidFill>
                <a:latin typeface="Book Antiqua" pitchFamily="18" charset="0"/>
              </a:rPr>
              <a:t>23</a:t>
            </a:r>
            <a:r>
              <a:rPr lang="uk-UA" sz="1600" b="1" dirty="0">
                <a:solidFill>
                  <a:srgbClr val="001642"/>
                </a:solidFill>
                <a:latin typeface="Book Antiqua" pitchFamily="18" charset="0"/>
              </a:rPr>
              <a:t> </a:t>
            </a:r>
            <a:r>
              <a:rPr lang="uk-UA" sz="1600" dirty="0">
                <a:solidFill>
                  <a:srgbClr val="001642"/>
                </a:solidFill>
                <a:latin typeface="Book Antiqua" pitchFamily="18" charset="0"/>
              </a:rPr>
              <a:t>воркшопів</a:t>
            </a:r>
            <a:r>
              <a:rPr lang="uk-UA" sz="1600" b="1" dirty="0">
                <a:solidFill>
                  <a:srgbClr val="001642"/>
                </a:solidFill>
                <a:latin typeface="Book Antiqua" pitchFamily="18" charset="0"/>
              </a:rPr>
              <a:t> / </a:t>
            </a:r>
            <a:r>
              <a:rPr lang="uk-UA" sz="1600" b="1" dirty="0">
                <a:solidFill>
                  <a:srgbClr val="C00000"/>
                </a:solidFill>
                <a:latin typeface="Book Antiqua" pitchFamily="18" charset="0"/>
              </a:rPr>
              <a:t>19</a:t>
            </a:r>
            <a:r>
              <a:rPr lang="uk-UA" sz="1600" b="1" dirty="0">
                <a:solidFill>
                  <a:srgbClr val="001642"/>
                </a:solidFill>
                <a:latin typeface="Book Antiqua" pitchFamily="18" charset="0"/>
              </a:rPr>
              <a:t> </a:t>
            </a:r>
            <a:r>
              <a:rPr lang="uk-UA" sz="1600" dirty="0">
                <a:solidFill>
                  <a:srgbClr val="001642"/>
                </a:solidFill>
                <a:latin typeface="Book Antiqua" pitchFamily="18" charset="0"/>
              </a:rPr>
              <a:t>семінарів</a:t>
            </a:r>
            <a:r>
              <a:rPr lang="uk-UA" sz="1600" b="1" dirty="0">
                <a:solidFill>
                  <a:srgbClr val="001642"/>
                </a:solidFill>
                <a:latin typeface="Book Antiqua" pitchFamily="18" charset="0"/>
              </a:rPr>
              <a:t> взяли участь майже </a:t>
            </a:r>
            <a:r>
              <a:rPr lang="uk-UA" sz="1600" b="1" dirty="0">
                <a:solidFill>
                  <a:srgbClr val="C00000"/>
                </a:solidFill>
                <a:latin typeface="Book Antiqua" pitchFamily="18" charset="0"/>
              </a:rPr>
              <a:t>1460 осіб</a:t>
            </a:r>
            <a:endParaRPr lang="uk-UA" sz="1600" b="1" dirty="0">
              <a:solidFill>
                <a:srgbClr val="C00000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2603" name="Прямоугольник 9"/>
          <p:cNvSpPr>
            <a:spLocks noChangeArrowheads="1"/>
          </p:cNvSpPr>
          <p:nvPr/>
        </p:nvSpPr>
        <p:spPr bwMode="auto">
          <a:xfrm>
            <a:off x="6659563" y="3127078"/>
            <a:ext cx="5340350" cy="1274470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</p:spPr>
        <p:txBody>
          <a:bodyPr lIns="103903" tIns="51952" rIns="103903" bIns="51952">
            <a:spAutoFit/>
          </a:bodyPr>
          <a:lstStyle/>
          <a:p>
            <a:r>
              <a:rPr lang="uk-UA" sz="1600" b="1" dirty="0">
                <a:solidFill>
                  <a:srgbClr val="001642"/>
                </a:solidFill>
                <a:latin typeface="Book Antiqua" pitchFamily="18" charset="0"/>
              </a:rPr>
              <a:t>прийнято 115 звернення від підприємців області:</a:t>
            </a:r>
            <a:endParaRPr lang="ru-RU" sz="1600" b="1" dirty="0">
              <a:solidFill>
                <a:srgbClr val="001642"/>
              </a:solidFill>
              <a:latin typeface="Book Antiqua" pitchFamily="18" charset="0"/>
            </a:endParaRPr>
          </a:p>
          <a:p>
            <a:r>
              <a:rPr lang="uk-UA" sz="1800" b="1" dirty="0">
                <a:solidFill>
                  <a:srgbClr val="001642"/>
                </a:solidFill>
                <a:latin typeface="Book Antiqua" pitchFamily="18" charset="0"/>
              </a:rPr>
              <a:t>-</a:t>
            </a:r>
            <a:r>
              <a:rPr lang="uk-UA" sz="1400" b="1" dirty="0">
                <a:solidFill>
                  <a:srgbClr val="001642"/>
                </a:solidFill>
                <a:latin typeface="Book Antiqua" pitchFamily="18" charset="0"/>
              </a:rPr>
              <a:t> </a:t>
            </a:r>
            <a:r>
              <a:rPr lang="uk-UA" sz="1400" dirty="0">
                <a:solidFill>
                  <a:srgbClr val="001642"/>
                </a:solidFill>
                <a:latin typeface="Book Antiqua" pitchFamily="18" charset="0"/>
              </a:rPr>
              <a:t>розширення власної справи – </a:t>
            </a:r>
            <a:r>
              <a:rPr lang="uk-UA" sz="1400" b="1" dirty="0">
                <a:solidFill>
                  <a:srgbClr val="C00000"/>
                </a:solidFill>
                <a:latin typeface="Book Antiqua" pitchFamily="18" charset="0"/>
              </a:rPr>
              <a:t>55</a:t>
            </a:r>
            <a:endParaRPr lang="ru-RU" sz="1400" b="1" dirty="0">
              <a:solidFill>
                <a:srgbClr val="001642"/>
              </a:solidFill>
              <a:latin typeface="Book Antiqua" pitchFamily="18" charset="0"/>
            </a:endParaRPr>
          </a:p>
          <a:p>
            <a:r>
              <a:rPr lang="uk-UA" sz="1400" dirty="0">
                <a:solidFill>
                  <a:srgbClr val="001642"/>
                </a:solidFill>
                <a:latin typeface="Book Antiqua" pitchFamily="18" charset="0"/>
              </a:rPr>
              <a:t>- стажування для МСП за кордоном – </a:t>
            </a:r>
            <a:r>
              <a:rPr lang="uk-UA" sz="1400" b="1" dirty="0">
                <a:solidFill>
                  <a:srgbClr val="C00000"/>
                </a:solidFill>
                <a:latin typeface="Book Antiqua" pitchFamily="18" charset="0"/>
              </a:rPr>
              <a:t>12</a:t>
            </a:r>
            <a:endParaRPr lang="ru-RU" sz="1400" b="1" dirty="0">
              <a:solidFill>
                <a:srgbClr val="001642"/>
              </a:solidFill>
              <a:latin typeface="Book Antiqua" pitchFamily="18" charset="0"/>
            </a:endParaRPr>
          </a:p>
          <a:p>
            <a:r>
              <a:rPr lang="uk-UA" sz="1400" dirty="0">
                <a:solidFill>
                  <a:srgbClr val="001642"/>
                </a:solidFill>
                <a:latin typeface="Book Antiqua" pitchFamily="18" charset="0"/>
              </a:rPr>
              <a:t>- питання щодо бухгалтерського обліку тощо </a:t>
            </a:r>
            <a:r>
              <a:rPr lang="uk-UA" sz="1400" b="1" dirty="0">
                <a:solidFill>
                  <a:srgbClr val="001642"/>
                </a:solidFill>
                <a:latin typeface="Book Antiqua" pitchFamily="18" charset="0"/>
              </a:rPr>
              <a:t>– </a:t>
            </a:r>
            <a:r>
              <a:rPr lang="uk-UA" sz="1400" b="1" dirty="0">
                <a:solidFill>
                  <a:srgbClr val="C00000"/>
                </a:solidFill>
                <a:latin typeface="Book Antiqua" pitchFamily="18" charset="0"/>
              </a:rPr>
              <a:t>34 </a:t>
            </a:r>
          </a:p>
          <a:p>
            <a:r>
              <a:rPr lang="uk-UA" sz="1400" dirty="0">
                <a:solidFill>
                  <a:srgbClr val="001642"/>
                </a:solidFill>
                <a:latin typeface="Book Antiqua" pitchFamily="18" charset="0"/>
              </a:rPr>
              <a:t>-</a:t>
            </a:r>
            <a:r>
              <a:rPr lang="uk-UA" sz="1400" dirty="0">
                <a:latin typeface="Book Antiqua" pitchFamily="18" charset="0"/>
              </a:rPr>
              <a:t> </a:t>
            </a:r>
            <a:r>
              <a:rPr lang="uk-UA" sz="1400" dirty="0">
                <a:solidFill>
                  <a:srgbClr val="001642"/>
                </a:solidFill>
                <a:latin typeface="Book Antiqua" pitchFamily="18" charset="0"/>
              </a:rPr>
              <a:t>залучення фінансових ресурсів </a:t>
            </a:r>
            <a:r>
              <a:rPr lang="uk-UA" sz="1400" dirty="0">
                <a:latin typeface="Book Antiqua" pitchFamily="18" charset="0"/>
              </a:rPr>
              <a:t>-</a:t>
            </a:r>
            <a:r>
              <a:rPr lang="uk-UA" sz="1400" b="1" dirty="0">
                <a:solidFill>
                  <a:srgbClr val="C00000"/>
                </a:solidFill>
              </a:rPr>
              <a:t>14</a:t>
            </a:r>
            <a:endParaRPr lang="ru-RU" sz="1400" dirty="0">
              <a:solidFill>
                <a:srgbClr val="C14203"/>
              </a:solidFill>
              <a:latin typeface="Book Antiqua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699477356"/>
              </p:ext>
            </p:extLst>
          </p:nvPr>
        </p:nvGraphicFramePr>
        <p:xfrm>
          <a:off x="308239" y="4437906"/>
          <a:ext cx="5210903" cy="2329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5076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3591" y="714004"/>
            <a:ext cx="3131336" cy="1275630"/>
          </a:xfrm>
          <a:prstGeom prst="rect">
            <a:avLst/>
          </a:prstGeom>
          <a:noFill/>
          <a:ln w="25400">
            <a:solidFill>
              <a:srgbClr val="D21C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rtlCol="0" anchor="ctr"/>
          <a:lstStyle/>
          <a:p>
            <a:pPr algn="ctr"/>
            <a:endParaRPr lang="uk-UA" sz="1400" b="1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algn="ctr"/>
            <a:r>
              <a: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Оборот роздрібної торгівлі за січень-грудень 2020 року становив по області </a:t>
            </a:r>
          </a:p>
          <a:p>
            <a:pPr algn="ctr"/>
            <a:r>
              <a:rPr lang="uk-UA" sz="16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27,0 </a:t>
            </a:r>
            <a:r>
              <a:rPr lang="uk-UA" sz="1600" b="1" dirty="0" err="1" smtClean="0">
                <a:solidFill>
                  <a:srgbClr val="C00000"/>
                </a:solidFill>
                <a:latin typeface="Book Antiqua" panose="02040602050305030304" pitchFamily="18" charset="0"/>
              </a:rPr>
              <a:t>млрд</a:t>
            </a:r>
            <a:r>
              <a:rPr lang="uk-UA" sz="16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 </a:t>
            </a:r>
            <a:r>
              <a:rPr lang="uk-UA" sz="1600" b="1" dirty="0" err="1" smtClean="0">
                <a:solidFill>
                  <a:srgbClr val="C00000"/>
                </a:solidFill>
                <a:latin typeface="Book Antiqua" panose="02040602050305030304" pitchFamily="18" charset="0"/>
              </a:rPr>
              <a:t>грн</a:t>
            </a:r>
            <a:endParaRPr lang="uk-UA" sz="16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  <a:p>
            <a:pPr algn="ctr"/>
            <a:r>
              <a:rPr lang="uk-UA" sz="14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 </a:t>
            </a:r>
            <a:endParaRPr lang="ru-RU" sz="1400" b="1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43590" y="476782"/>
            <a:ext cx="11392670" cy="0"/>
          </a:xfrm>
          <a:prstGeom prst="line">
            <a:avLst/>
          </a:prstGeom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9" name="Заголовок 3"/>
          <p:cNvSpPr txBox="1">
            <a:spLocks/>
          </p:cNvSpPr>
          <p:nvPr/>
        </p:nvSpPr>
        <p:spPr>
          <a:xfrm>
            <a:off x="-5861" y="-890"/>
            <a:ext cx="12196274" cy="395380"/>
          </a:xfrm>
          <a:prstGeom prst="rect">
            <a:avLst/>
          </a:prstGeom>
          <a:effectLst/>
        </p:spPr>
        <p:txBody>
          <a:bodyPr lIns="103903" tIns="51952" rIns="103903" bIns="51952"/>
          <a:lstStyle/>
          <a:p>
            <a:pPr algn="ctr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700" b="1" dirty="0" smtClean="0">
                <a:solidFill>
                  <a:srgbClr val="001642"/>
                </a:solidFill>
                <a:latin typeface="Book Antiqua" panose="02040602050305030304" pitchFamily="18" charset="0"/>
                <a:ea typeface="Aharoni"/>
                <a:cs typeface="Aharoni"/>
              </a:rPr>
              <a:t>Внутрішня торгівля та продовольство</a:t>
            </a:r>
            <a:endParaRPr lang="ru-RU" sz="2700" b="1" dirty="0">
              <a:solidFill>
                <a:srgbClr val="001642"/>
              </a:solidFill>
              <a:latin typeface="Book Antiqua" panose="02040602050305030304" pitchFamily="18" charset="0"/>
              <a:ea typeface="Aharoni"/>
              <a:cs typeface="Aharoni"/>
            </a:endParaRPr>
          </a:p>
        </p:txBody>
      </p:sp>
      <p:sp>
        <p:nvSpPr>
          <p:cNvPr id="30" name="TextBox 33"/>
          <p:cNvSpPr txBox="1"/>
          <p:nvPr/>
        </p:nvSpPr>
        <p:spPr>
          <a:xfrm>
            <a:off x="244415" y="2452384"/>
            <a:ext cx="4608512" cy="3511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103903" tIns="51952" rIns="103903" bIns="51952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Оборот роздрібної торгівлі, </a:t>
            </a:r>
            <a:r>
              <a:rPr lang="uk-UA" sz="1600" b="1" dirty="0" err="1" smtClean="0">
                <a:solidFill>
                  <a:srgbClr val="001642"/>
                </a:solidFill>
                <a:latin typeface="Book Antiqua" panose="02040602050305030304" pitchFamily="18" charset="0"/>
              </a:rPr>
              <a:t>млн</a:t>
            </a:r>
            <a:r>
              <a: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 </a:t>
            </a:r>
            <a:r>
              <a:rPr lang="uk-UA" sz="1600" b="1" dirty="0" err="1" smtClean="0">
                <a:solidFill>
                  <a:srgbClr val="001642"/>
                </a:solidFill>
                <a:latin typeface="Book Antiqua" panose="02040602050305030304" pitchFamily="18" charset="0"/>
              </a:rPr>
              <a:t>грн</a:t>
            </a:r>
            <a:endParaRPr lang="uk-UA" sz="1600" b="1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907437123"/>
              </p:ext>
            </p:extLst>
          </p:nvPr>
        </p:nvGraphicFramePr>
        <p:xfrm>
          <a:off x="8528022" y="2776841"/>
          <a:ext cx="3351854" cy="1901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Диаграмма 27"/>
          <p:cNvGraphicFramePr/>
          <p:nvPr>
            <p:extLst>
              <p:ext uri="{D42A27DB-BD31-4B8C-83A1-F6EECF244321}">
                <p14:modId xmlns:p14="http://schemas.microsoft.com/office/powerpoint/2010/main" val="3384387914"/>
              </p:ext>
            </p:extLst>
          </p:nvPr>
        </p:nvGraphicFramePr>
        <p:xfrm>
          <a:off x="8554291" y="4678056"/>
          <a:ext cx="3281970" cy="2089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1" name="Диаграмма 30"/>
          <p:cNvGraphicFramePr/>
          <p:nvPr>
            <p:extLst>
              <p:ext uri="{D42A27DB-BD31-4B8C-83A1-F6EECF244321}">
                <p14:modId xmlns:p14="http://schemas.microsoft.com/office/powerpoint/2010/main" val="3696028005"/>
              </p:ext>
            </p:extLst>
          </p:nvPr>
        </p:nvGraphicFramePr>
        <p:xfrm>
          <a:off x="5015085" y="4678055"/>
          <a:ext cx="3293254" cy="218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Диаграмма 31"/>
          <p:cNvGraphicFramePr/>
          <p:nvPr>
            <p:extLst>
              <p:ext uri="{D42A27DB-BD31-4B8C-83A1-F6EECF244321}">
                <p14:modId xmlns:p14="http://schemas.microsoft.com/office/powerpoint/2010/main" val="1778632816"/>
              </p:ext>
            </p:extLst>
          </p:nvPr>
        </p:nvGraphicFramePr>
        <p:xfrm>
          <a:off x="5070009" y="879437"/>
          <a:ext cx="3299812" cy="2220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1788231949"/>
              </p:ext>
            </p:extLst>
          </p:nvPr>
        </p:nvGraphicFramePr>
        <p:xfrm>
          <a:off x="8529130" y="849310"/>
          <a:ext cx="3318249" cy="1778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5" name="Заголовок 1"/>
          <p:cNvSpPr txBox="1">
            <a:spLocks/>
          </p:cNvSpPr>
          <p:nvPr/>
        </p:nvSpPr>
        <p:spPr>
          <a:xfrm>
            <a:off x="5109548" y="2988054"/>
            <a:ext cx="3312643" cy="1171513"/>
          </a:xfrm>
          <a:prstGeom prst="rect">
            <a:avLst/>
          </a:prstGeom>
          <a:effectLst/>
        </p:spPr>
        <p:txBody>
          <a:bodyPr vert="horz" lIns="103903" tIns="51952" rIns="103903" bIns="5195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1800" b="1" dirty="0" smtClean="0">
                <a:solidFill>
                  <a:srgbClr val="001642"/>
                </a:solidFill>
                <a:latin typeface="Book Antiqua" pitchFamily="18" charset="0"/>
              </a:rPr>
              <a:t>Виробництво </a:t>
            </a:r>
          </a:p>
          <a:p>
            <a:r>
              <a:rPr lang="uk-UA" sz="1800" b="1" dirty="0" smtClean="0">
                <a:solidFill>
                  <a:srgbClr val="001642"/>
                </a:solidFill>
                <a:latin typeface="Book Antiqua" pitchFamily="18" charset="0"/>
              </a:rPr>
              <a:t>основних видів </a:t>
            </a:r>
          </a:p>
          <a:p>
            <a:r>
              <a:rPr lang="uk-UA" sz="1800" b="1" dirty="0" smtClean="0">
                <a:solidFill>
                  <a:srgbClr val="001642"/>
                </a:solidFill>
                <a:latin typeface="Book Antiqua" pitchFamily="18" charset="0"/>
              </a:rPr>
              <a:t>продовольчої</a:t>
            </a:r>
          </a:p>
          <a:p>
            <a:r>
              <a:rPr lang="uk-UA" sz="1800" b="1" dirty="0" smtClean="0">
                <a:solidFill>
                  <a:srgbClr val="001642"/>
                </a:solidFill>
                <a:latin typeface="Book Antiqua" pitchFamily="18" charset="0"/>
              </a:rPr>
              <a:t> продукції </a:t>
            </a:r>
            <a:endParaRPr lang="uk-UA" sz="1800" b="1" dirty="0">
              <a:solidFill>
                <a:srgbClr val="001642"/>
              </a:solidFill>
              <a:latin typeface="Book Antiqua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492867" y="4769012"/>
            <a:ext cx="3336870" cy="597361"/>
          </a:xfrm>
          <a:prstGeom prst="rect">
            <a:avLst/>
          </a:prstGeom>
        </p:spPr>
        <p:txBody>
          <a:bodyPr wrap="square" lIns="103903" tIns="51952" rIns="103903" bIns="51952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uk-UA" sz="1600" dirty="0">
                <a:solidFill>
                  <a:srgbClr val="001642"/>
                </a:solidFill>
              </a:rPr>
              <a:t>Олія </a:t>
            </a:r>
            <a:r>
              <a:rPr lang="uk-UA" sz="1600" b="1" dirty="0">
                <a:solidFill>
                  <a:srgbClr val="001642"/>
                </a:solidFill>
              </a:rPr>
              <a:t>соняшникова</a:t>
            </a:r>
            <a:r>
              <a:rPr lang="uk-UA" sz="1600" dirty="0">
                <a:solidFill>
                  <a:srgbClr val="001642"/>
                </a:solidFill>
              </a:rPr>
              <a:t> </a:t>
            </a:r>
            <a:endParaRPr lang="uk-UA" sz="1600" dirty="0" smtClean="0">
              <a:solidFill>
                <a:srgbClr val="001642"/>
              </a:solidFill>
            </a:endParaRPr>
          </a:p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uk-UA" sz="1600" dirty="0" smtClean="0">
                <a:solidFill>
                  <a:srgbClr val="001642"/>
                </a:solidFill>
              </a:rPr>
              <a:t>нерафінована</a:t>
            </a:r>
            <a:r>
              <a:rPr lang="uk-UA" sz="1600" dirty="0">
                <a:solidFill>
                  <a:srgbClr val="001642"/>
                </a:solidFill>
              </a:rPr>
              <a:t>, </a:t>
            </a:r>
            <a:r>
              <a:rPr lang="uk-UA" sz="1600" dirty="0" err="1">
                <a:solidFill>
                  <a:srgbClr val="001642"/>
                </a:solidFill>
              </a:rPr>
              <a:t>тис.т</a:t>
            </a:r>
            <a:endParaRPr lang="ru-RU" sz="1600" dirty="0">
              <a:solidFill>
                <a:srgbClr val="00164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15085" y="714004"/>
            <a:ext cx="6864791" cy="5956150"/>
          </a:xfrm>
          <a:prstGeom prst="rect">
            <a:avLst/>
          </a:prstGeom>
          <a:noFill/>
          <a:ln>
            <a:solidFill>
              <a:srgbClr val="001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435466" y="837506"/>
            <a:ext cx="12014" cy="5688632"/>
          </a:xfrm>
          <a:prstGeom prst="line">
            <a:avLst/>
          </a:prstGeom>
          <a:ln>
            <a:solidFill>
              <a:srgbClr val="0016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5223921" y="4678055"/>
            <a:ext cx="6550938" cy="0"/>
          </a:xfrm>
          <a:prstGeom prst="line">
            <a:avLst/>
          </a:prstGeom>
          <a:ln>
            <a:solidFill>
              <a:srgbClr val="0016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5159102" y="2639698"/>
            <a:ext cx="6552728" cy="0"/>
          </a:xfrm>
          <a:prstGeom prst="line">
            <a:avLst/>
          </a:prstGeom>
          <a:ln>
            <a:solidFill>
              <a:srgbClr val="0016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8" name="Диаграмма 37"/>
          <p:cNvGraphicFramePr/>
          <p:nvPr>
            <p:extLst>
              <p:ext uri="{D42A27DB-BD31-4B8C-83A1-F6EECF244321}">
                <p14:modId xmlns:p14="http://schemas.microsoft.com/office/powerpoint/2010/main" val="2798231845"/>
              </p:ext>
            </p:extLst>
          </p:nvPr>
        </p:nvGraphicFramePr>
        <p:xfrm>
          <a:off x="406574" y="2724146"/>
          <a:ext cx="4392488" cy="1953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9" name="Rectangle 19"/>
          <p:cNvSpPr>
            <a:spLocks noChangeArrowheads="1"/>
          </p:cNvSpPr>
          <p:nvPr/>
        </p:nvSpPr>
        <p:spPr bwMode="auto">
          <a:xfrm rot="20154177">
            <a:off x="1712852" y="2956635"/>
            <a:ext cx="1671638" cy="288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903" tIns="51952" rIns="103903" bIns="51952">
            <a:spAutoFit/>
          </a:bodyPr>
          <a:lstStyle/>
          <a:p>
            <a:pPr algn="ctr" defTabSz="1038225">
              <a:lnSpc>
                <a:spcPts val="1400"/>
              </a:lnSpc>
            </a:pPr>
            <a:r>
              <a:rPr lang="uk-UA" sz="1400" dirty="0" smtClean="0">
                <a:solidFill>
                  <a:srgbClr val="C00000"/>
                </a:solidFill>
                <a:latin typeface="Book Antiqua" pitchFamily="18" charset="0"/>
              </a:rPr>
              <a:t>+1466,7</a:t>
            </a:r>
            <a:endParaRPr lang="en-US" sz="14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flipV="1">
            <a:off x="2184935" y="3197340"/>
            <a:ext cx="763758" cy="3444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ьная выноска 40"/>
          <p:cNvSpPr/>
          <p:nvPr/>
        </p:nvSpPr>
        <p:spPr>
          <a:xfrm>
            <a:off x="3666645" y="714004"/>
            <a:ext cx="1189782" cy="641795"/>
          </a:xfrm>
          <a:prstGeom prst="wedgeEllipseCallout">
            <a:avLst>
              <a:gd name="adj1" fmla="val -121654"/>
              <a:gd name="adj2" fmla="val 93887"/>
            </a:avLst>
          </a:prstGeom>
          <a:solidFill>
            <a:srgbClr val="FFCD2F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anchor="ctr"/>
          <a:lstStyle/>
          <a:p>
            <a:pPr algn="ctr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4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+4,5 %</a:t>
            </a:r>
            <a:endParaRPr lang="ru-RU" sz="1400" b="1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sp>
        <p:nvSpPr>
          <p:cNvPr id="42" name="TextBox 33"/>
          <p:cNvSpPr txBox="1"/>
          <p:nvPr/>
        </p:nvSpPr>
        <p:spPr>
          <a:xfrm>
            <a:off x="262558" y="4678055"/>
            <a:ext cx="4608512" cy="56658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103903" tIns="51952" rIns="103903" bIns="51952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Оборот роздрібної торгівлі, </a:t>
            </a:r>
          </a:p>
          <a:p>
            <a:pPr algn="ctr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4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у %  до попереднього року</a:t>
            </a:r>
            <a:endParaRPr lang="uk-UA" sz="1400" b="1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43" name="Диаграмма 42"/>
          <p:cNvGraphicFramePr/>
          <p:nvPr>
            <p:extLst>
              <p:ext uri="{D42A27DB-BD31-4B8C-83A1-F6EECF244321}">
                <p14:modId xmlns:p14="http://schemas.microsoft.com/office/powerpoint/2010/main" val="3505902324"/>
              </p:ext>
            </p:extLst>
          </p:nvPr>
        </p:nvGraphicFramePr>
        <p:xfrm>
          <a:off x="539212" y="4961347"/>
          <a:ext cx="4055203" cy="1654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11846658" y="6475616"/>
            <a:ext cx="513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16</a:t>
            </a:r>
            <a:endParaRPr lang="uk-UA" sz="1600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98283" y="4678054"/>
            <a:ext cx="4500779" cy="1992099"/>
          </a:xfrm>
          <a:prstGeom prst="rect">
            <a:avLst/>
          </a:prstGeom>
          <a:noFill/>
          <a:ln>
            <a:solidFill>
              <a:srgbClr val="001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04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62958" y="518213"/>
            <a:ext cx="8327455" cy="935915"/>
          </a:xfrm>
          <a:prstGeom prst="rect">
            <a:avLst/>
          </a:prstGeom>
        </p:spPr>
        <p:txBody>
          <a:bodyPr wrap="square" lIns="103903" tIns="51952" rIns="103903" bIns="51952">
            <a:spAutoFit/>
          </a:bodyPr>
          <a:lstStyle/>
          <a:p>
            <a:pPr algn="ctr"/>
            <a:r>
              <a:rPr lang="uk-UA" altLang="ru-RU" sz="1900" b="1" dirty="0">
                <a:solidFill>
                  <a:srgbClr val="001642"/>
                </a:solidFill>
                <a:latin typeface="Book Antiqua" panose="02040602050305030304" pitchFamily="18" charset="0"/>
              </a:rPr>
              <a:t>Індекс споживчих цін по області та його </a:t>
            </a:r>
            <a:r>
              <a:rPr lang="uk-UA" altLang="ru-RU" sz="19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складові  </a:t>
            </a:r>
          </a:p>
          <a:p>
            <a:pPr algn="ctr"/>
            <a:r>
              <a:rPr lang="uk-UA" altLang="ru-RU" sz="19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за грудень 2020 року по галузям, </a:t>
            </a:r>
          </a:p>
          <a:p>
            <a:pPr algn="ctr"/>
            <a:r>
              <a:rPr lang="uk-UA" altLang="ru-RU" sz="1600" b="1" i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у % до грудня попереднього періоду</a:t>
            </a:r>
            <a:endParaRPr lang="ru-RU" sz="1600" b="1" i="1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9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7807427"/>
              </p:ext>
            </p:extLst>
          </p:nvPr>
        </p:nvGraphicFramePr>
        <p:xfrm>
          <a:off x="4115818" y="1514409"/>
          <a:ext cx="8044707" cy="5156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Прямая соединительная линия 7"/>
          <p:cNvCxnSpPr/>
          <p:nvPr/>
        </p:nvCxnSpPr>
        <p:spPr>
          <a:xfrm>
            <a:off x="398873" y="405458"/>
            <a:ext cx="11392670" cy="0"/>
          </a:xfrm>
          <a:prstGeom prst="line">
            <a:avLst/>
          </a:prstGeom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62558" y="2709714"/>
            <a:ext cx="3278708" cy="2320910"/>
          </a:xfrm>
          <a:prstGeom prst="rect">
            <a:avLst/>
          </a:prstGeom>
          <a:noFill/>
          <a:ln w="38100">
            <a:noFill/>
          </a:ln>
        </p:spPr>
        <p:txBody>
          <a:bodyPr wrap="square" lIns="103903" tIns="51952" rIns="103903" bIns="51952" rtlCol="0">
            <a:spAutoFit/>
          </a:bodyPr>
          <a:lstStyle>
            <a:defPPr>
              <a:defRPr lang="ru-RU"/>
            </a:defPPr>
            <a:lvl1pPr algn="ctr">
              <a:defRPr sz="2200" b="1">
                <a:solidFill>
                  <a:srgbClr val="001642"/>
                </a:solidFill>
                <a:latin typeface="Book Antiqua" panose="02040602050305030304" pitchFamily="18" charset="0"/>
              </a:defRPr>
            </a:lvl1pPr>
          </a:lstStyle>
          <a:p>
            <a:pPr algn="l">
              <a:defRPr/>
            </a:pPr>
            <a:r>
              <a:rPr lang="uk-UA" altLang="ru-RU" sz="1800" b="0" dirty="0" smtClean="0"/>
              <a:t>- цукор;</a:t>
            </a:r>
          </a:p>
          <a:p>
            <a:pPr algn="l">
              <a:defRPr/>
            </a:pPr>
            <a:r>
              <a:rPr lang="uk-UA" altLang="ru-RU" sz="1800" b="0" dirty="0" smtClean="0"/>
              <a:t>- яйця;</a:t>
            </a:r>
          </a:p>
          <a:p>
            <a:pPr algn="l">
              <a:defRPr/>
            </a:pPr>
            <a:r>
              <a:rPr lang="uk-UA" altLang="ru-RU" sz="1800" b="0" dirty="0" smtClean="0"/>
              <a:t>- олія соняшникова; </a:t>
            </a:r>
          </a:p>
          <a:p>
            <a:pPr algn="l">
              <a:defRPr/>
            </a:pPr>
            <a:r>
              <a:rPr lang="uk-UA" altLang="ru-RU" sz="1800" b="0" dirty="0" smtClean="0"/>
              <a:t>- макаронні вироби; </a:t>
            </a:r>
          </a:p>
          <a:p>
            <a:pPr algn="l">
              <a:defRPr/>
            </a:pPr>
            <a:r>
              <a:rPr lang="uk-UA" altLang="ru-RU" sz="1800" b="0" dirty="0" smtClean="0"/>
              <a:t>- послуги освіти; </a:t>
            </a:r>
          </a:p>
          <a:p>
            <a:pPr algn="l">
              <a:defRPr/>
            </a:pPr>
            <a:r>
              <a:rPr lang="uk-UA" altLang="ru-RU" sz="1800" b="0" dirty="0" smtClean="0"/>
              <a:t>- послуги охорони здоров'я;  </a:t>
            </a:r>
          </a:p>
          <a:p>
            <a:pPr algn="l">
              <a:defRPr/>
            </a:pPr>
            <a:r>
              <a:rPr lang="uk-UA" altLang="ru-RU" sz="1800" b="0" dirty="0" smtClean="0"/>
              <a:t>- житлово-комунальні послуги</a:t>
            </a:r>
            <a:endParaRPr lang="uk-UA" altLang="ru-RU" sz="1800" b="0" dirty="0"/>
          </a:p>
        </p:txBody>
      </p:sp>
      <p:sp>
        <p:nvSpPr>
          <p:cNvPr id="11" name="TextBox 10"/>
          <p:cNvSpPr txBox="1"/>
          <p:nvPr/>
        </p:nvSpPr>
        <p:spPr>
          <a:xfrm>
            <a:off x="4019488" y="1055621"/>
            <a:ext cx="1035861" cy="600164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2000" b="1">
                <a:solidFill>
                  <a:srgbClr val="C00000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uk-UA" sz="1650" dirty="0"/>
              <a:t>Область</a:t>
            </a:r>
          </a:p>
          <a:p>
            <a:r>
              <a:rPr lang="uk-UA" sz="1650" dirty="0" smtClean="0"/>
              <a:t>104,9 %</a:t>
            </a:r>
            <a:endParaRPr lang="uk-UA" sz="1650" dirty="0"/>
          </a:p>
        </p:txBody>
      </p:sp>
      <p:sp>
        <p:nvSpPr>
          <p:cNvPr id="12" name="Овальная выноска 11"/>
          <p:cNvSpPr/>
          <p:nvPr/>
        </p:nvSpPr>
        <p:spPr>
          <a:xfrm>
            <a:off x="3718942" y="981522"/>
            <a:ext cx="1636955" cy="748362"/>
          </a:xfrm>
          <a:prstGeom prst="wedgeEllipseCallout">
            <a:avLst>
              <a:gd name="adj1" fmla="val 37480"/>
              <a:gd name="adj2" fmla="val 50909"/>
            </a:avLst>
          </a:prstGeom>
          <a:noFill/>
          <a:ln>
            <a:solidFill>
              <a:srgbClr val="001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13" name="Заголовок 3"/>
          <p:cNvSpPr txBox="1">
            <a:spLocks/>
          </p:cNvSpPr>
          <p:nvPr/>
        </p:nvSpPr>
        <p:spPr>
          <a:xfrm>
            <a:off x="0" y="-63861"/>
            <a:ext cx="12190413" cy="520417"/>
          </a:xfrm>
          <a:prstGeom prst="rect">
            <a:avLst/>
          </a:prstGeom>
          <a:effectLst/>
        </p:spPr>
        <p:txBody>
          <a:bodyPr wrap="square" lIns="103903" tIns="51952" rIns="103903" bIns="51952">
            <a:spAutoFit/>
          </a:bodyPr>
          <a:lstStyle>
            <a:lvl1pPr algn="ctr" defTabSz="1071563" rtl="0" fontAlgn="base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1071563" rtl="0" fontAlgn="base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defTabSz="1071563" rtl="0" fontAlgn="base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defTabSz="1071563" rtl="0" fontAlgn="base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defTabSz="1071563" rtl="0" fontAlgn="base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1071563" rtl="0" fontAlgn="base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1071563" rtl="0" fontAlgn="base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1071563" rtl="0" fontAlgn="base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1071563" rtl="0" fontAlgn="base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uk-UA" altLang="ru-RU" sz="2700" b="1" dirty="0">
                <a:solidFill>
                  <a:srgbClr val="001642"/>
                </a:solidFill>
                <a:latin typeface="Book Antiqua" panose="02040602050305030304" pitchFamily="18" charset="0"/>
                <a:ea typeface="Aharoni"/>
                <a:cs typeface="Aharoni"/>
              </a:rPr>
              <a:t>Цінова ситуація</a:t>
            </a:r>
            <a:endParaRPr lang="ru-RU" sz="2300" b="1" i="1" dirty="0">
              <a:solidFill>
                <a:srgbClr val="001642"/>
              </a:solidFill>
              <a:latin typeface="Book Antiqua" panose="02040602050305030304" pitchFamily="18" charset="0"/>
              <a:ea typeface="Aharoni"/>
              <a:cs typeface="Aharon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323169" y="909514"/>
            <a:ext cx="184730" cy="346249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2000" b="1">
                <a:solidFill>
                  <a:srgbClr val="C00000"/>
                </a:solidFill>
                <a:latin typeface="Book Antiqua" panose="02040602050305030304" pitchFamily="18" charset="0"/>
              </a:defRPr>
            </a:lvl1pPr>
          </a:lstStyle>
          <a:p>
            <a:endParaRPr lang="uk-UA" sz="1650" dirty="0"/>
          </a:p>
        </p:txBody>
      </p:sp>
      <p:sp>
        <p:nvSpPr>
          <p:cNvPr id="14" name="TextBox 13"/>
          <p:cNvSpPr txBox="1"/>
          <p:nvPr/>
        </p:nvSpPr>
        <p:spPr>
          <a:xfrm>
            <a:off x="11677169" y="6428869"/>
            <a:ext cx="513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17</a:t>
            </a:r>
            <a:endParaRPr lang="uk-UA" sz="1600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0734" y="1745404"/>
            <a:ext cx="3280532" cy="935915"/>
          </a:xfrm>
          <a:prstGeom prst="rect">
            <a:avLst/>
          </a:prstGeom>
          <a:noFill/>
          <a:ln w="38100">
            <a:noFill/>
          </a:ln>
        </p:spPr>
        <p:txBody>
          <a:bodyPr wrap="square" lIns="103903" tIns="51952" rIns="103903" bIns="51952" rtlCol="0">
            <a:spAutoFit/>
          </a:bodyPr>
          <a:lstStyle/>
          <a:p>
            <a:pPr algn="ctr"/>
            <a:r>
              <a:rPr lang="uk-UA" altLang="ru-RU" sz="1800" u="sng" dirty="0">
                <a:solidFill>
                  <a:srgbClr val="001642"/>
                </a:solidFill>
                <a:latin typeface="Book Antiqua" panose="02040602050305030304" pitchFamily="18" charset="0"/>
              </a:rPr>
              <a:t>Протягом</a:t>
            </a:r>
          </a:p>
          <a:p>
            <a:pPr algn="ctr"/>
            <a:r>
              <a:rPr lang="uk-UA" altLang="ru-RU" sz="1800" u="sng" dirty="0">
                <a:solidFill>
                  <a:srgbClr val="001642"/>
                </a:solidFill>
                <a:latin typeface="Book Antiqua" panose="02040602050305030304" pitchFamily="18" charset="0"/>
              </a:rPr>
              <a:t>2020 року в області  найбільше подорожчали: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0550" y="1655785"/>
            <a:ext cx="3528392" cy="3574209"/>
          </a:xfrm>
          <a:prstGeom prst="rect">
            <a:avLst/>
          </a:prstGeom>
          <a:noFill/>
          <a:ln>
            <a:solidFill>
              <a:srgbClr val="001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639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Диаграмма 28"/>
          <p:cNvGraphicFramePr/>
          <p:nvPr>
            <p:extLst>
              <p:ext uri="{D42A27DB-BD31-4B8C-83A1-F6EECF244321}">
                <p14:modId xmlns:p14="http://schemas.microsoft.com/office/powerpoint/2010/main" val="129599491"/>
              </p:ext>
            </p:extLst>
          </p:nvPr>
        </p:nvGraphicFramePr>
        <p:xfrm>
          <a:off x="5970468" y="3024888"/>
          <a:ext cx="6103969" cy="1740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240359623"/>
              </p:ext>
            </p:extLst>
          </p:nvPr>
        </p:nvGraphicFramePr>
        <p:xfrm>
          <a:off x="212616" y="4647217"/>
          <a:ext cx="5693744" cy="2130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6500" name="AutoShape 4" descr="&amp;Pcy;&amp;ocy;&amp;khcy;&amp;ocy;&amp;zhcy;&amp;iecy;&amp;iecy; &amp;icy;&amp;zcy;&amp;ocy;&amp;bcy;&amp;rcy;&amp;acy;&amp;zhcy;&amp;iecy;&amp;ncy;&amp;icy;&amp;iecy;"/>
          <p:cNvSpPr>
            <a:spLocks noChangeAspect="1" noChangeArrowheads="1"/>
          </p:cNvSpPr>
          <p:nvPr/>
        </p:nvSpPr>
        <p:spPr bwMode="auto">
          <a:xfrm>
            <a:off x="378997" y="-2491365"/>
            <a:ext cx="7630730" cy="551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903" tIns="51952" rIns="103903" bIns="51952"/>
          <a:lstStyle/>
          <a:p>
            <a:endParaRPr lang="uk-UA">
              <a:latin typeface="Calibri" pitchFamily="34" charset="0"/>
            </a:endParaRPr>
          </a:p>
        </p:txBody>
      </p:sp>
      <p:sp>
        <p:nvSpPr>
          <p:cNvPr id="31" name="Заголовок 3"/>
          <p:cNvSpPr txBox="1">
            <a:spLocks/>
          </p:cNvSpPr>
          <p:nvPr/>
        </p:nvSpPr>
        <p:spPr>
          <a:xfrm>
            <a:off x="1" y="-26994"/>
            <a:ext cx="6116875" cy="438252"/>
          </a:xfrm>
          <a:prstGeom prst="rect">
            <a:avLst/>
          </a:prstGeom>
          <a:effectLst/>
        </p:spPr>
        <p:txBody>
          <a:bodyPr lIns="121910" tIns="60955" rIns="121910" bIns="60955" anchor="ctr"/>
          <a:lstStyle/>
          <a:p>
            <a:pPr algn="ctr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700" b="1" dirty="0">
                <a:solidFill>
                  <a:srgbClr val="001642"/>
                </a:solidFill>
                <a:latin typeface="Book Antiqua" panose="02040602050305030304" pitchFamily="18" charset="0"/>
                <a:ea typeface="Aharoni"/>
                <a:cs typeface="Aharoni"/>
              </a:rPr>
              <a:t>Демографія, зайнятість </a:t>
            </a:r>
            <a:endParaRPr lang="ru-RU" sz="2700" b="1" dirty="0">
              <a:solidFill>
                <a:srgbClr val="001642"/>
              </a:solidFill>
              <a:latin typeface="Book Antiqua" panose="02040602050305030304" pitchFamily="18" charset="0"/>
              <a:ea typeface="Aharoni"/>
              <a:cs typeface="Aharoni"/>
            </a:endParaRPr>
          </a:p>
        </p:txBody>
      </p:sp>
      <p:sp>
        <p:nvSpPr>
          <p:cNvPr id="53" name="Скругленный прямоугольник 52"/>
          <p:cNvSpPr>
            <a:spLocks noChangeArrowheads="1"/>
          </p:cNvSpPr>
          <p:nvPr/>
        </p:nvSpPr>
        <p:spPr bwMode="auto">
          <a:xfrm>
            <a:off x="133498" y="709717"/>
            <a:ext cx="5772862" cy="660910"/>
          </a:xfrm>
          <a:prstGeom prst="roundRect">
            <a:avLst>
              <a:gd name="adj" fmla="val 16667"/>
            </a:avLst>
          </a:prstGeom>
        </p:spPr>
        <p:txBody>
          <a:bodyPr wrap="square" lIns="103903" tIns="51952" rIns="103903" bIns="51952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1600" b="1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Чисельність економічно активного населення </a:t>
            </a:r>
          </a:p>
          <a:p>
            <a:pPr algn="ctr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1600" b="1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(у віці 15-70 років</a:t>
            </a:r>
            <a:r>
              <a:rPr lang="uk-UA" altLang="ru-RU" sz="1600" b="1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)</a:t>
            </a:r>
            <a:endParaRPr lang="uk-UA" altLang="ru-RU" sz="1600" b="1" dirty="0">
              <a:solidFill>
                <a:srgbClr val="001642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41" name="Блок-схема: процесс 40"/>
          <p:cNvSpPr>
            <a:spLocks noChangeArrowheads="1"/>
          </p:cNvSpPr>
          <p:nvPr/>
        </p:nvSpPr>
        <p:spPr bwMode="auto">
          <a:xfrm>
            <a:off x="538867" y="4086125"/>
            <a:ext cx="4962123" cy="351140"/>
          </a:xfrm>
          <a:prstGeom prst="flowChartProcess">
            <a:avLst/>
          </a:prstGeom>
        </p:spPr>
        <p:txBody>
          <a:bodyPr lIns="103903" tIns="51952" rIns="103903" bIns="51952">
            <a:spAutoFit/>
          </a:bodyPr>
          <a:lstStyle>
            <a:lvl1pPr indent="180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1600" b="1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Рівень занятості за методологією МОП, %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179731" y="404907"/>
            <a:ext cx="5365216" cy="0"/>
          </a:xfrm>
          <a:prstGeom prst="line">
            <a:avLst/>
          </a:prstGeom>
          <a:ln w="25400">
            <a:solidFill>
              <a:srgbClr val="001642"/>
            </a:solidFill>
          </a:ln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6239613" y="4750821"/>
            <a:ext cx="5112177" cy="1976119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anchor="ctr"/>
          <a:lstStyle/>
          <a:p>
            <a:pPr algn="ctr" defTabSz="1219098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1007" y="4582898"/>
            <a:ext cx="5397844" cy="2160240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anchor="ctr"/>
          <a:lstStyle/>
          <a:p>
            <a:pPr algn="ctr" defTabSz="1219098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926009751"/>
              </p:ext>
            </p:extLst>
          </p:nvPr>
        </p:nvGraphicFramePr>
        <p:xfrm>
          <a:off x="173057" y="1468003"/>
          <a:ext cx="5693744" cy="2102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Заголовок 3"/>
          <p:cNvSpPr txBox="1">
            <a:spLocks/>
          </p:cNvSpPr>
          <p:nvPr/>
        </p:nvSpPr>
        <p:spPr>
          <a:xfrm>
            <a:off x="6134217" y="-26590"/>
            <a:ext cx="6073537" cy="438251"/>
          </a:xfrm>
          <a:prstGeom prst="rect">
            <a:avLst/>
          </a:prstGeom>
          <a:effectLst/>
        </p:spPr>
        <p:txBody>
          <a:bodyPr rtlCol="0">
            <a:noAutofit/>
          </a:bodyPr>
          <a:lstStyle>
            <a:lvl1pPr algn="ctr" defTabSz="1217617" rtl="0" fontAlgn="base">
              <a:spcBef>
                <a:spcPct val="0"/>
              </a:spcBef>
              <a:spcAft>
                <a:spcPct val="0"/>
              </a:spcAft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2pPr>
            <a:lvl3pPr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3pPr>
            <a:lvl4pPr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4pPr>
            <a:lvl5pPr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5pPr>
            <a:lvl6pPr marL="519516"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6pPr>
            <a:lvl7pPr marL="1039033"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7pPr>
            <a:lvl8pPr marL="1558549"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8pPr>
            <a:lvl9pPr marL="2078065"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9098" fontAlgn="auto">
              <a:spcAft>
                <a:spcPts val="0"/>
              </a:spcAft>
              <a:defRPr/>
            </a:pPr>
            <a:r>
              <a:rPr lang="uk-UA" sz="2700" b="1" dirty="0" smtClean="0">
                <a:solidFill>
                  <a:srgbClr val="001642"/>
                </a:solidFill>
                <a:latin typeface="Book Antiqua" panose="02040602050305030304" pitchFamily="18" charset="0"/>
                <a:ea typeface="Aharoni"/>
                <a:cs typeface="Aharoni"/>
              </a:rPr>
              <a:t>Заробітна плата</a:t>
            </a:r>
            <a:endParaRPr lang="ru-RU" sz="2700" b="1" dirty="0">
              <a:solidFill>
                <a:srgbClr val="001642"/>
              </a:solidFill>
              <a:latin typeface="Book Antiqua" panose="02040602050305030304" pitchFamily="18" charset="0"/>
              <a:ea typeface="Aharoni"/>
              <a:cs typeface="Aharoni"/>
            </a:endParaRPr>
          </a:p>
        </p:txBody>
      </p:sp>
      <p:sp>
        <p:nvSpPr>
          <p:cNvPr id="14" name="Объект 9"/>
          <p:cNvSpPr txBox="1">
            <a:spLocks/>
          </p:cNvSpPr>
          <p:nvPr/>
        </p:nvSpPr>
        <p:spPr>
          <a:xfrm>
            <a:off x="7310227" y="405458"/>
            <a:ext cx="4655047" cy="708189"/>
          </a:xfrm>
          <a:prstGeom prst="rect">
            <a:avLst/>
          </a:prstGeom>
        </p:spPr>
        <p:txBody>
          <a:bodyPr/>
          <a:lstStyle>
            <a:lvl1pPr marL="456381" indent="-456381" algn="l" defTabSz="1217617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329" indent="-380618" algn="l" defTabSz="1217617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2472" indent="-303051" algn="l" defTabSz="1217617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2182" indent="-303051" algn="l" defTabSz="1217617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1892" indent="-303051" algn="l" defTabSz="1217617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17" indent="-304774" algn="l" defTabSz="12190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066" indent="-304774" algn="l" defTabSz="12190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14" indent="-304774" algn="l" defTabSz="12190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162" indent="-304774" algn="l" defTabSz="12190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uk-UA" sz="2000" b="1" u="sng" dirty="0" smtClean="0">
                <a:solidFill>
                  <a:srgbClr val="C00000"/>
                </a:solidFill>
                <a:latin typeface="Book Antiqua" pitchFamily="18" charset="0"/>
              </a:rPr>
              <a:t>11 414 </a:t>
            </a:r>
            <a:r>
              <a:rPr lang="uk-UA" sz="2000" b="1" u="sng" dirty="0" err="1" smtClean="0">
                <a:solidFill>
                  <a:srgbClr val="C00000"/>
                </a:solidFill>
                <a:latin typeface="Book Antiqua" pitchFamily="18" charset="0"/>
              </a:rPr>
              <a:t>грн</a:t>
            </a:r>
            <a:r>
              <a:rPr lang="uk-UA" sz="1600" u="sng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uk-UA" sz="1600" dirty="0" smtClean="0">
                <a:latin typeface="Book Antiqua" pitchFamily="18" charset="0"/>
              </a:rPr>
              <a:t>(</a:t>
            </a:r>
            <a:r>
              <a:rPr lang="uk-UA" altLang="ru-RU" sz="2000" dirty="0" smtClean="0">
                <a:solidFill>
                  <a:srgbClr val="001642"/>
                </a:solidFill>
                <a:latin typeface="Times New Roman" pitchFamily="18" charset="0"/>
                <a:cs typeface="Times New Roman" pitchFamily="18" charset="0"/>
              </a:rPr>
              <a:t>за січень-грудень 2020 р.)</a:t>
            </a:r>
          </a:p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uk-UA" sz="16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uk-UA" sz="2000" b="1" dirty="0" smtClean="0">
                <a:solidFill>
                  <a:srgbClr val="001642"/>
                </a:solidFill>
                <a:latin typeface="Book Antiqua" pitchFamily="18" charset="0"/>
              </a:rPr>
              <a:t>середньомісячна номінальна ЗП</a:t>
            </a:r>
            <a:endParaRPr lang="ru-RU" sz="2000" b="1" dirty="0">
              <a:solidFill>
                <a:srgbClr val="001642"/>
              </a:solidFill>
              <a:latin typeface="Book Antiqua" pitchFamily="18" charset="0"/>
            </a:endParaRPr>
          </a:p>
        </p:txBody>
      </p:sp>
      <p:sp>
        <p:nvSpPr>
          <p:cNvPr id="15" name="Овальная выноска 14"/>
          <p:cNvSpPr/>
          <p:nvPr/>
        </p:nvSpPr>
        <p:spPr>
          <a:xfrm>
            <a:off x="6116876" y="435145"/>
            <a:ext cx="1227812" cy="693955"/>
          </a:xfrm>
          <a:prstGeom prst="wedgeEllipseCallout">
            <a:avLst>
              <a:gd name="adj1" fmla="val 68610"/>
              <a:gd name="adj2" fmla="val -5733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anchor="ctr"/>
          <a:lstStyle/>
          <a:p>
            <a:pPr algn="ctr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6 </a:t>
            </a:r>
            <a:r>
              <a:rPr lang="uk-UA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місце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1058475718"/>
              </p:ext>
            </p:extLst>
          </p:nvPr>
        </p:nvGraphicFramePr>
        <p:xfrm>
          <a:off x="6231344" y="1775369"/>
          <a:ext cx="5543133" cy="1168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7" name="TextBox 23"/>
          <p:cNvSpPr txBox="1">
            <a:spLocks noChangeArrowheads="1"/>
          </p:cNvSpPr>
          <p:nvPr/>
        </p:nvSpPr>
        <p:spPr bwMode="auto">
          <a:xfrm>
            <a:off x="6102446" y="1394267"/>
            <a:ext cx="5814689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0" tIns="60955" rIns="121910" bIns="60955">
            <a:spAutoFit/>
          </a:bodyPr>
          <a:lstStyle/>
          <a:p>
            <a:pPr algn="ctr"/>
            <a:r>
              <a:rPr lang="uk-UA" sz="1600" b="1" u="sng" dirty="0">
                <a:solidFill>
                  <a:srgbClr val="001642"/>
                </a:solidFill>
                <a:latin typeface="Book Antiqua" pitchFamily="18" charset="0"/>
              </a:rPr>
              <a:t>Динаміка </a:t>
            </a:r>
            <a:r>
              <a:rPr lang="uk-UA" sz="1600" b="1" u="sng" dirty="0" smtClean="0">
                <a:solidFill>
                  <a:srgbClr val="001642"/>
                </a:solidFill>
                <a:latin typeface="Book Antiqua" pitchFamily="18" charset="0"/>
              </a:rPr>
              <a:t>середньомісячної номінальної </a:t>
            </a:r>
            <a:r>
              <a:rPr lang="uk-UA" sz="1600" b="1" u="sng" dirty="0">
                <a:solidFill>
                  <a:srgbClr val="001642"/>
                </a:solidFill>
                <a:latin typeface="Book Antiqua" pitchFamily="18" charset="0"/>
              </a:rPr>
              <a:t>ЗП</a:t>
            </a:r>
            <a:endParaRPr lang="ru-RU" sz="1600" b="1" u="sng" dirty="0">
              <a:solidFill>
                <a:srgbClr val="001642"/>
              </a:solidFill>
              <a:latin typeface="Book Antiqua" pitchFamily="18" charset="0"/>
            </a:endParaRPr>
          </a:p>
        </p:txBody>
      </p:sp>
      <p:pic>
        <p:nvPicPr>
          <p:cNvPr id="22" name="char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18224">
            <a:off x="8715621" y="1810730"/>
            <a:ext cx="804740" cy="457244"/>
          </a:xfrm>
          <a:prstGeom prst="rect">
            <a:avLst/>
          </a:prstGeom>
        </p:spPr>
      </p:pic>
      <p:sp>
        <p:nvSpPr>
          <p:cNvPr id="23" name="TextBox 1"/>
          <p:cNvSpPr txBox="1"/>
          <p:nvPr/>
        </p:nvSpPr>
        <p:spPr>
          <a:xfrm rot="20644660">
            <a:off x="8099349" y="1790953"/>
            <a:ext cx="1807124" cy="29032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 smtClean="0">
                <a:latin typeface="Book Antiqua" panose="02040602050305030304" pitchFamily="18" charset="0"/>
              </a:rPr>
              <a:t>+14,4%</a:t>
            </a:r>
            <a:endParaRPr lang="uk-UA" sz="1200" b="1" dirty="0">
              <a:latin typeface="Book Antiqua" panose="02040602050305030304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5906360" y="497645"/>
            <a:ext cx="0" cy="6361943"/>
          </a:xfrm>
          <a:prstGeom prst="line">
            <a:avLst/>
          </a:prstGeom>
          <a:ln w="19050">
            <a:solidFill>
              <a:schemeClr val="tx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177544" y="411661"/>
            <a:ext cx="5365216" cy="0"/>
          </a:xfrm>
          <a:prstGeom prst="line">
            <a:avLst/>
          </a:prstGeom>
          <a:ln w="25400">
            <a:solidFill>
              <a:srgbClr val="001642"/>
            </a:solidFill>
          </a:ln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337322" y="1394267"/>
            <a:ext cx="5397844" cy="2284349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anchor="ctr"/>
          <a:lstStyle/>
          <a:p>
            <a:pPr algn="ctr" defTabSz="1219098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1677169" y="6428869"/>
            <a:ext cx="513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18</a:t>
            </a:r>
            <a:endParaRPr lang="uk-UA" sz="1600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sp>
        <p:nvSpPr>
          <p:cNvPr id="27" name="TextBox 12"/>
          <p:cNvSpPr txBox="1">
            <a:spLocks noChangeArrowheads="1"/>
          </p:cNvSpPr>
          <p:nvPr/>
        </p:nvSpPr>
        <p:spPr bwMode="auto">
          <a:xfrm>
            <a:off x="5941691" y="2975868"/>
            <a:ext cx="6098565" cy="381918"/>
          </a:xfrm>
          <a:prstGeom prst="rect">
            <a:avLst/>
          </a:prstGeom>
          <a:noFill/>
          <a:ln w="25400">
            <a:noFill/>
          </a:ln>
        </p:spPr>
        <p:txBody>
          <a:bodyPr wrap="square" lIns="103903" tIns="51952" rIns="103903" bIns="51952">
            <a:spAutoFit/>
          </a:bodyPr>
          <a:lstStyle>
            <a:defPPr>
              <a:defRPr lang="ru-RU"/>
            </a:defPPr>
            <a:lvl1pPr algn="ctr" defTabSz="1072866" fontAlgn="auto">
              <a:spcBef>
                <a:spcPts val="0"/>
              </a:spcBef>
              <a:spcAft>
                <a:spcPts val="0"/>
              </a:spcAft>
              <a:defRPr sz="1800" b="1">
                <a:latin typeface="Calibri"/>
              </a:defRPr>
            </a:lvl1pPr>
          </a:lstStyle>
          <a:p>
            <a:r>
              <a:rPr lang="uk-UA" u="sng" dirty="0">
                <a:solidFill>
                  <a:srgbClr val="001642"/>
                </a:solidFill>
                <a:latin typeface="Book Antiqua" panose="02040602050305030304" pitchFamily="18" charset="0"/>
              </a:rPr>
              <a:t>Структура  заборгованості за формою власності</a:t>
            </a:r>
            <a:endParaRPr lang="ru-RU" u="sng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32" name="Диаграмма 31"/>
          <p:cNvGraphicFramePr/>
          <p:nvPr>
            <p:extLst>
              <p:ext uri="{D42A27DB-BD31-4B8C-83A1-F6EECF244321}">
                <p14:modId xmlns:p14="http://schemas.microsoft.com/office/powerpoint/2010/main" val="4278093355"/>
              </p:ext>
            </p:extLst>
          </p:nvPr>
        </p:nvGraphicFramePr>
        <p:xfrm>
          <a:off x="6519892" y="4437906"/>
          <a:ext cx="4680520" cy="1559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6239613" y="4725938"/>
            <a:ext cx="5303147" cy="381918"/>
          </a:xfrm>
          <a:prstGeom prst="rect">
            <a:avLst/>
          </a:prstGeom>
          <a:noFill/>
          <a:ln w="25400">
            <a:noFill/>
          </a:ln>
        </p:spPr>
        <p:txBody>
          <a:bodyPr wrap="square" lIns="103903" tIns="51952" rIns="103903" bIns="51952">
            <a:spAutoFit/>
          </a:bodyPr>
          <a:lstStyle>
            <a:defPPr>
              <a:defRPr lang="ru-RU"/>
            </a:defPPr>
            <a:lvl1pPr algn="ctr" defTabSz="1072866" fontAlgn="auto">
              <a:spcBef>
                <a:spcPts val="0"/>
              </a:spcBef>
              <a:spcAft>
                <a:spcPts val="0"/>
              </a:spcAft>
              <a:defRPr sz="1800" b="1">
                <a:latin typeface="Calibri"/>
              </a:defRPr>
            </a:lvl1pPr>
          </a:lstStyle>
          <a:p>
            <a:r>
              <a:rPr lang="uk-UA" u="sng" dirty="0">
                <a:solidFill>
                  <a:srgbClr val="001642"/>
                </a:solidFill>
                <a:latin typeface="Book Antiqua" panose="02040602050305030304" pitchFamily="18" charset="0"/>
              </a:rPr>
              <a:t>Динаміка заборгованості із ЗП</a:t>
            </a:r>
            <a:endParaRPr lang="ru-RU" u="sng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rot="16200000">
            <a:off x="7083496" y="5533415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Book Antiqua" panose="02040602050305030304" pitchFamily="18" charset="0"/>
              </a:rPr>
              <a:t>01</a:t>
            </a:r>
            <a:r>
              <a:rPr lang="ru-RU" sz="1400" b="1" dirty="0" smtClean="0">
                <a:latin typeface="Book Antiqua" panose="02040602050305030304" pitchFamily="18" charset="0"/>
              </a:rPr>
              <a:t>.07.2020</a:t>
            </a:r>
            <a:endParaRPr lang="ru-RU" sz="1400" b="1" dirty="0">
              <a:latin typeface="Book Antiqua" panose="0204060205030503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 rot="16200000">
            <a:off x="5776572" y="5492931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Book Antiqua" panose="02040602050305030304" pitchFamily="18" charset="0"/>
              </a:rPr>
              <a:t>01</a:t>
            </a:r>
            <a:r>
              <a:rPr lang="ru-RU" sz="1400" b="1" dirty="0" smtClean="0">
                <a:latin typeface="Book Antiqua" panose="02040602050305030304" pitchFamily="18" charset="0"/>
              </a:rPr>
              <a:t>.04.2020</a:t>
            </a:r>
            <a:endParaRPr lang="ru-RU" sz="1400" b="1" dirty="0">
              <a:latin typeface="Book Antiqua" panose="0204060205030503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 rot="16200000">
            <a:off x="8481343" y="5508153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Book Antiqua" panose="02040602050305030304" pitchFamily="18" charset="0"/>
              </a:rPr>
              <a:t>01</a:t>
            </a:r>
            <a:r>
              <a:rPr lang="ru-RU" sz="1400" b="1" dirty="0" smtClean="0">
                <a:latin typeface="Book Antiqua" panose="02040602050305030304" pitchFamily="18" charset="0"/>
              </a:rPr>
              <a:t>.10.2020</a:t>
            </a:r>
            <a:endParaRPr lang="ru-RU" sz="1400" b="1" dirty="0">
              <a:latin typeface="Book Antiqua" panose="0204060205030503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 rot="16200000">
            <a:off x="9757741" y="5436146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Book Antiqua" panose="02040602050305030304" pitchFamily="18" charset="0"/>
              </a:rPr>
              <a:t>01</a:t>
            </a:r>
            <a:r>
              <a:rPr lang="ru-RU" sz="1400" b="1" dirty="0" smtClean="0">
                <a:latin typeface="Book Antiqua" panose="02040602050305030304" pitchFamily="18" charset="0"/>
              </a:rPr>
              <a:t>.01.2021</a:t>
            </a:r>
            <a:endParaRPr lang="ru-RU" sz="14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0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 flipV="1">
            <a:off x="463510" y="5658203"/>
            <a:ext cx="5631696" cy="383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63251"/>
              </p:ext>
            </p:extLst>
          </p:nvPr>
        </p:nvGraphicFramePr>
        <p:xfrm>
          <a:off x="622598" y="981522"/>
          <a:ext cx="11161240" cy="50474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65096"/>
                <a:gridCol w="1296144"/>
              </a:tblGrid>
              <a:tr h="32339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1642"/>
                          </a:solidFill>
                          <a:effectLst/>
                          <a:latin typeface="Book Antiqua" pitchFamily="18" charset="0"/>
                          <a:ea typeface="+mn-ea"/>
                          <a:cs typeface="Times New Roman" pitchFamily="18" charset="0"/>
                        </a:rPr>
                        <a:t>Виконання основних показників Програми</a:t>
                      </a:r>
                      <a:endParaRPr kumimoji="0" 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1642"/>
                        </a:solidFill>
                        <a:effectLst/>
                        <a:latin typeface="Book Antiqua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ase"/>
                      <a:r>
                        <a:rPr lang="ru-RU" sz="2400" b="0" kern="120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3</a:t>
                      </a:r>
                      <a:endParaRPr lang="ru-RU" sz="2400" b="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39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1642"/>
                          </a:solidFill>
                          <a:effectLst/>
                          <a:latin typeface="Book Antiqua" pitchFamily="18" charset="0"/>
                          <a:ea typeface="+mn-ea"/>
                          <a:cs typeface="Times New Roman" pitchFamily="18" charset="0"/>
                        </a:rPr>
                        <a:t>Загальна характеристика області</a:t>
                      </a:r>
                      <a:endParaRPr kumimoji="0" 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1642"/>
                        </a:solidFill>
                        <a:effectLst/>
                        <a:latin typeface="Book Antiqua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ase"/>
                      <a:r>
                        <a:rPr lang="ru-RU" sz="2400" b="0" kern="1200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4</a:t>
                      </a:r>
                      <a:endParaRPr lang="ru-RU" sz="2400" b="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39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1642"/>
                          </a:solidFill>
                          <a:effectLst/>
                          <a:latin typeface="Book Antiqua" pitchFamily="18" charset="0"/>
                          <a:ea typeface="+mn-ea"/>
                          <a:cs typeface="Times New Roman" pitchFamily="18" charset="0"/>
                        </a:rPr>
                        <a:t>Структура економіки</a:t>
                      </a:r>
                      <a:endParaRPr kumimoji="0" 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1642"/>
                        </a:solidFill>
                        <a:effectLst/>
                        <a:latin typeface="Book Antiqua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ase"/>
                      <a:r>
                        <a:rPr lang="ru-RU" sz="2400" b="0" kern="1200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5</a:t>
                      </a:r>
                      <a:endParaRPr lang="ru-RU" sz="2400" b="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39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1642"/>
                          </a:solidFill>
                          <a:effectLst/>
                          <a:latin typeface="Book Antiqua" pitchFamily="18" charset="0"/>
                          <a:ea typeface="+mn-ea"/>
                          <a:cs typeface="Times New Roman" pitchFamily="18" charset="0"/>
                        </a:rPr>
                        <a:t>Промисловість, індекси промислової продукції</a:t>
                      </a:r>
                      <a:endParaRPr kumimoji="0" 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1642"/>
                        </a:solidFill>
                        <a:effectLst/>
                        <a:latin typeface="Book Antiqua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ase"/>
                      <a:r>
                        <a:rPr lang="ru-RU" sz="2400" b="0" kern="120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6</a:t>
                      </a:r>
                      <a:endParaRPr lang="ru-RU" sz="2400" b="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998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1642"/>
                          </a:solidFill>
                          <a:effectLst/>
                          <a:latin typeface="Book Antiqua" pitchFamily="18" charset="0"/>
                          <a:ea typeface="+mn-ea"/>
                          <a:cs typeface="Times New Roman" pitchFamily="18" charset="0"/>
                        </a:rPr>
                        <a:t>Сільське господарство, індекси виробництва харчових продуктів</a:t>
                      </a:r>
                      <a:endParaRPr kumimoji="0" 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1642"/>
                        </a:solidFill>
                        <a:effectLst/>
                        <a:latin typeface="Book Antiqua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ase"/>
                      <a:r>
                        <a:rPr lang="uk-UA" sz="2400" b="0" kern="1200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r>
                        <a:rPr lang="uk-UA" sz="2400" b="0" kern="120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7-8</a:t>
                      </a:r>
                      <a:endParaRPr lang="ru-RU" sz="2400" b="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39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1642"/>
                          </a:solidFill>
                          <a:effectLst/>
                          <a:latin typeface="Book Antiqua" pitchFamily="18" charset="0"/>
                          <a:ea typeface="+mn-ea"/>
                          <a:cs typeface="Times New Roman" pitchFamily="18" charset="0"/>
                        </a:rPr>
                        <a:t>Інвестиційна діяльність</a:t>
                      </a:r>
                      <a:endParaRPr kumimoji="0" 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1642"/>
                        </a:solidFill>
                        <a:effectLst/>
                        <a:latin typeface="Book Antiqua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ase"/>
                      <a:r>
                        <a:rPr lang="uk-UA" sz="2400" b="0" kern="120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  <a:ea typeface="+mn-ea"/>
                        </a:rPr>
                        <a:t>9</a:t>
                      </a:r>
                      <a:endParaRPr lang="ru-RU" sz="2400" b="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39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1642"/>
                          </a:solidFill>
                          <a:effectLst/>
                          <a:latin typeface="Book Antiqua" pitchFamily="18" charset="0"/>
                          <a:ea typeface="+mn-ea"/>
                          <a:cs typeface="Times New Roman" pitchFamily="18" charset="0"/>
                        </a:rPr>
                        <a:t>Зовнішньоекономічна діяльність</a:t>
                      </a:r>
                      <a:endParaRPr kumimoji="0" 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1642"/>
                        </a:solidFill>
                        <a:effectLst/>
                        <a:latin typeface="Book Antiqua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ase"/>
                      <a:r>
                        <a:rPr lang="ru-RU" sz="2400" b="0" kern="1200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 </a:t>
                      </a:r>
                      <a:r>
                        <a:rPr lang="uk-UA" sz="2400" b="0" kern="120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10-11</a:t>
                      </a:r>
                      <a:endParaRPr lang="ru-RU" sz="2400" b="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39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1642"/>
                          </a:solidFill>
                          <a:effectLst/>
                          <a:latin typeface="Book Antiqua" pitchFamily="18" charset="0"/>
                          <a:ea typeface="+mn-ea"/>
                          <a:cs typeface="Times New Roman" pitchFamily="18" charset="0"/>
                        </a:rPr>
                        <a:t>Прямі іноземні інвестиції</a:t>
                      </a:r>
                      <a:endParaRPr kumimoji="0" 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1642"/>
                        </a:solidFill>
                        <a:effectLst/>
                        <a:latin typeface="Book Antiqua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ase"/>
                      <a:r>
                        <a:rPr lang="uk-UA" sz="2400" b="0" kern="120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12</a:t>
                      </a:r>
                      <a:endParaRPr lang="ru-RU" sz="2400" b="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39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1642"/>
                          </a:solidFill>
                          <a:effectLst/>
                          <a:latin typeface="Book Antiqua" pitchFamily="18" charset="0"/>
                          <a:ea typeface="+mn-ea"/>
                          <a:cs typeface="Times New Roman" pitchFamily="18" charset="0"/>
                        </a:rPr>
                        <a:t>Проєкти</a:t>
                      </a:r>
                      <a:r>
                        <a:rPr kumimoji="0" lang="uk-UA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1642"/>
                          </a:solidFill>
                          <a:effectLst/>
                          <a:latin typeface="Book Antiqua" pitchFamily="18" charset="0"/>
                          <a:ea typeface="+mn-ea"/>
                          <a:cs typeface="Times New Roman" pitchFamily="18" charset="0"/>
                        </a:rPr>
                        <a:t> міжнародної технічної допомоги </a:t>
                      </a:r>
                      <a:endParaRPr kumimoji="0" 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1642"/>
                        </a:solidFill>
                        <a:effectLst/>
                        <a:latin typeface="Book Antiqua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ase"/>
                      <a:r>
                        <a:rPr lang="uk-UA" sz="2400" b="0" kern="120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13</a:t>
                      </a:r>
                      <a:endParaRPr lang="ru-RU" sz="2400" b="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39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1642"/>
                          </a:solidFill>
                          <a:effectLst/>
                          <a:latin typeface="Book Antiqua" pitchFamily="18" charset="0"/>
                          <a:ea typeface="+mn-ea"/>
                          <a:cs typeface="Times New Roman" pitchFamily="18" charset="0"/>
                        </a:rPr>
                        <a:t>Підприємництво</a:t>
                      </a:r>
                      <a:endParaRPr kumimoji="0" 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1642"/>
                        </a:solidFill>
                        <a:effectLst/>
                        <a:latin typeface="Book Antiqua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ase"/>
                      <a:r>
                        <a:rPr lang="uk-UA" sz="2400" b="0" kern="120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14-15</a:t>
                      </a:r>
                      <a:endParaRPr lang="ru-RU" sz="2400" b="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39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1642"/>
                          </a:solidFill>
                          <a:effectLst/>
                          <a:latin typeface="Book Antiqua" pitchFamily="18" charset="0"/>
                          <a:ea typeface="+mn-ea"/>
                          <a:cs typeface="Times New Roman" pitchFamily="18" charset="0"/>
                        </a:rPr>
                        <a:t>Продовольча безпека та цінова ситуація</a:t>
                      </a:r>
                      <a:endParaRPr kumimoji="0" 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1642"/>
                        </a:solidFill>
                        <a:effectLst/>
                        <a:latin typeface="Book Antiqua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ase"/>
                      <a:r>
                        <a:rPr lang="uk-UA" sz="2400" b="0" kern="120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16-17</a:t>
                      </a:r>
                      <a:endParaRPr lang="ru-RU" sz="2400" b="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39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1642"/>
                          </a:solidFill>
                          <a:effectLst/>
                          <a:latin typeface="Book Antiqua" pitchFamily="18" charset="0"/>
                          <a:ea typeface="+mn-ea"/>
                          <a:cs typeface="Times New Roman" pitchFamily="18" charset="0"/>
                        </a:rPr>
                        <a:t>Демографія, </a:t>
                      </a:r>
                      <a:r>
                        <a:rPr kumimoji="0" lang="uk-UA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1642"/>
                          </a:solidFill>
                          <a:effectLst/>
                          <a:latin typeface="Book Antiqua" pitchFamily="18" charset="0"/>
                          <a:ea typeface="+mn-ea"/>
                          <a:cs typeface="Times New Roman" pitchFamily="18" charset="0"/>
                        </a:rPr>
                        <a:t>зайнятість, </a:t>
                      </a:r>
                      <a:r>
                        <a:rPr kumimoji="0" lang="uk-UA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1642"/>
                          </a:solidFill>
                          <a:effectLst/>
                          <a:latin typeface="Book Antiqua" pitchFamily="18" charset="0"/>
                          <a:ea typeface="+mn-ea"/>
                          <a:cs typeface="Times New Roman" pitchFamily="18" charset="0"/>
                        </a:rPr>
                        <a:t>заробітна </a:t>
                      </a:r>
                      <a:r>
                        <a:rPr kumimoji="0" lang="uk-UA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1642"/>
                          </a:solidFill>
                          <a:effectLst/>
                          <a:latin typeface="Book Antiqua" pitchFamily="18" charset="0"/>
                          <a:ea typeface="+mn-ea"/>
                          <a:cs typeface="Times New Roman" pitchFamily="18" charset="0"/>
                        </a:rPr>
                        <a:t>плата та заборгованості з неї</a:t>
                      </a:r>
                      <a:endParaRPr kumimoji="0" 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1642"/>
                        </a:solidFill>
                        <a:effectLst/>
                        <a:latin typeface="Book Antiqua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ase"/>
                      <a:r>
                        <a:rPr lang="uk-UA" sz="2400" b="0" kern="120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  <a:ea typeface="+mn-ea"/>
                        </a:rPr>
                        <a:t>18</a:t>
                      </a:r>
                      <a:endParaRPr lang="ru-RU" sz="2400" b="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</a:endParaRPr>
                    </a:p>
                  </a:txBody>
                  <a:tcPr marL="52728" marR="527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-27350" y="115915"/>
            <a:ext cx="12217763" cy="360445"/>
          </a:xfrm>
          <a:effectLst/>
        </p:spPr>
        <p:txBody>
          <a:bodyPr>
            <a:noAutofit/>
          </a:bodyPr>
          <a:lstStyle/>
          <a:p>
            <a:r>
              <a:rPr lang="uk-UA" sz="2300" b="1" dirty="0">
                <a:solidFill>
                  <a:srgbClr val="002060"/>
                </a:solidFill>
                <a:latin typeface="Book Antiqua" pitchFamily="18" charset="0"/>
                <a:ea typeface="Aharoni"/>
                <a:cs typeface="Aharoni"/>
              </a:rPr>
              <a:t>ЗМІСТ</a:t>
            </a:r>
            <a:endParaRPr lang="ru-RU" sz="2700" b="1" dirty="0">
              <a:solidFill>
                <a:srgbClr val="002060"/>
              </a:solidFill>
              <a:latin typeface="Book Antiqua" pitchFamily="18" charset="0"/>
              <a:ea typeface="Aharoni"/>
              <a:cs typeface="Aharoni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27837" y="549402"/>
            <a:ext cx="11393348" cy="0"/>
          </a:xfrm>
          <a:prstGeom prst="line">
            <a:avLst/>
          </a:prstGeom>
          <a:ln w="25400">
            <a:solidFill>
              <a:schemeClr val="tx2"/>
            </a:solidFill>
          </a:ln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1677169" y="6428869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2</a:t>
            </a:r>
            <a:endParaRPr lang="uk-UA" sz="1600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59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68279"/>
            <a:ext cx="12159156" cy="476360"/>
          </a:xfrm>
          <a:effectLst/>
        </p:spPr>
        <p:txBody>
          <a:bodyPr>
            <a:noAutofit/>
          </a:bodyPr>
          <a:lstStyle/>
          <a:p>
            <a:r>
              <a:rPr lang="uk-UA" sz="2300" b="1" dirty="0">
                <a:solidFill>
                  <a:srgbClr val="002060"/>
                </a:solidFill>
                <a:latin typeface="Book Antiqua" pitchFamily="18" charset="0"/>
                <a:ea typeface="Aharoni"/>
                <a:cs typeface="Aharoni"/>
              </a:rPr>
              <a:t>Виконання основних показників Програми «Миколаївщина - 2017»</a:t>
            </a:r>
            <a:br>
              <a:rPr lang="uk-UA" sz="2300" b="1" dirty="0">
                <a:solidFill>
                  <a:srgbClr val="002060"/>
                </a:solidFill>
                <a:latin typeface="Book Antiqua" pitchFamily="18" charset="0"/>
                <a:ea typeface="Aharoni"/>
                <a:cs typeface="Aharoni"/>
              </a:rPr>
            </a:br>
            <a:r>
              <a:rPr lang="uk-UA" sz="1800" dirty="0">
                <a:solidFill>
                  <a:srgbClr val="002060"/>
                </a:solidFill>
                <a:latin typeface="Book Antiqua" pitchFamily="18" charset="0"/>
              </a:rPr>
              <a:t>дію Програми продовжено рішенням Миколаївської обласної ради №6 від 21.12.2017</a:t>
            </a:r>
            <a:endParaRPr lang="ru-RU" sz="1800" b="1" dirty="0">
              <a:solidFill>
                <a:srgbClr val="002060"/>
              </a:solidFill>
              <a:latin typeface="Book Antiqua" pitchFamily="18" charset="0"/>
              <a:ea typeface="Aharoni"/>
              <a:cs typeface="Aharoni"/>
            </a:endParaRPr>
          </a:p>
        </p:txBody>
      </p:sp>
      <p:sp>
        <p:nvSpPr>
          <p:cNvPr id="54274" name="TextBox 1"/>
          <p:cNvSpPr txBox="1">
            <a:spLocks noChangeArrowheads="1"/>
          </p:cNvSpPr>
          <p:nvPr/>
        </p:nvSpPr>
        <p:spPr bwMode="auto">
          <a:xfrm>
            <a:off x="341880" y="6454683"/>
            <a:ext cx="11081918" cy="258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903" tIns="51952" rIns="103903" bIns="51952">
            <a:spAutoFit/>
          </a:bodyPr>
          <a:lstStyle/>
          <a:p>
            <a:r>
              <a:rPr lang="uk-UA" altLang="ru-RU" sz="1000" dirty="0">
                <a:solidFill>
                  <a:srgbClr val="002060"/>
                </a:solidFill>
                <a:latin typeface="Book Antiqua" pitchFamily="18" charset="0"/>
              </a:rPr>
              <a:t>1 – дані </a:t>
            </a:r>
            <a:r>
              <a:rPr lang="uk-UA" altLang="ru-RU" sz="1000" dirty="0" smtClean="0">
                <a:solidFill>
                  <a:srgbClr val="002060"/>
                </a:solidFill>
                <a:latin typeface="Book Antiqua" pitchFamily="18" charset="0"/>
              </a:rPr>
              <a:t>за 2018 </a:t>
            </a:r>
            <a:r>
              <a:rPr lang="uk-UA" altLang="ru-RU" sz="1000" dirty="0" smtClean="0">
                <a:solidFill>
                  <a:srgbClr val="001642"/>
                </a:solidFill>
                <a:latin typeface="Book Antiqua" pitchFamily="18" charset="0"/>
              </a:rPr>
              <a:t>рік; 2- дані за січень-вересень 2020 року</a:t>
            </a:r>
            <a:endParaRPr lang="ru-RU" altLang="ru-RU" sz="1000" dirty="0">
              <a:solidFill>
                <a:srgbClr val="001642"/>
              </a:solidFill>
              <a:latin typeface="Book Antiqua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324501"/>
              </p:ext>
            </p:extLst>
          </p:nvPr>
        </p:nvGraphicFramePr>
        <p:xfrm>
          <a:off x="480584" y="765498"/>
          <a:ext cx="11303254" cy="570382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566950"/>
                <a:gridCol w="1368152"/>
                <a:gridCol w="1368152"/>
              </a:tblGrid>
              <a:tr h="494315">
                <a:tc>
                  <a:txBody>
                    <a:bodyPr/>
                    <a:lstStyle/>
                    <a:p>
                      <a:pPr algn="ctr" fontAlgn="ctr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baseline="0" dirty="0" err="1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Показники</a:t>
                      </a:r>
                      <a:endParaRPr lang="ru-RU" sz="1600" b="1" baseline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baseline="0" dirty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Прогноз на </a:t>
                      </a:r>
                      <a:r>
                        <a:rPr lang="ru-RU" sz="1600" b="1" kern="1200" baseline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2020 </a:t>
                      </a:r>
                      <a:r>
                        <a:rPr lang="ru-RU" sz="1600" b="1" kern="1200" baseline="0" dirty="0" err="1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рік</a:t>
                      </a:r>
                      <a:endParaRPr lang="ru-RU" sz="1600" b="1" baseline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baseline="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Факт 2020 </a:t>
                      </a:r>
                      <a:r>
                        <a:rPr lang="ru-RU" sz="1600" b="1" kern="1200" baseline="0" dirty="0" err="1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рік</a:t>
                      </a:r>
                      <a:endParaRPr lang="ru-RU" sz="1600" b="1" baseline="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</a:tr>
              <a:tr h="299026">
                <a:tc>
                  <a:txBody>
                    <a:bodyPr/>
                    <a:lstStyle/>
                    <a:p>
                      <a:pPr fontAlgn="ctr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baseline="0" noProof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Валовий регіональний продукт, у % до попереднього року</a:t>
                      </a:r>
                      <a:endParaRPr lang="uk-UA" sz="1600" b="1" baseline="0" noProof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94,2</a:t>
                      </a:r>
                      <a:endParaRPr lang="ru-RU" sz="1600" b="1" baseline="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marL="0" marR="0" indent="0" algn="ctr" defTabSz="1072866" rtl="0" eaLnBrk="1" fontAlgn="ctr" latinLnBrk="0" hangingPunct="1">
                        <a:lnSpc>
                          <a:spcPts val="15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kern="1200" baseline="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103,0</a:t>
                      </a:r>
                      <a:r>
                        <a:rPr lang="uk-UA" sz="1600" b="1" kern="1200" baseline="3000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 kern="1200" baseline="30000" dirty="0" smtClean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</a:tr>
              <a:tr h="207710">
                <a:tc>
                  <a:txBody>
                    <a:bodyPr/>
                    <a:lstStyle/>
                    <a:p>
                      <a:pPr fontAlgn="ctr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baseline="0" noProof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Індекс промислової продукції, % до попереднього року</a:t>
                      </a:r>
                      <a:endParaRPr lang="uk-UA" sz="1600" b="1" baseline="0" noProof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96,0</a:t>
                      </a:r>
                      <a:endParaRPr lang="ru-RU" sz="1600" b="1" baseline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marL="0" algn="ctr" defTabSz="1219098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baseline="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102,6</a:t>
                      </a:r>
                      <a:endParaRPr lang="ru-RU" sz="1600" b="1" kern="1200" baseline="0" dirty="0" smtClean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</a:tr>
              <a:tr h="327581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baseline="0" noProof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Валова продукція сільського господарства, % до попереднього року</a:t>
                      </a:r>
                      <a:endParaRPr lang="uk-UA" sz="1600" b="1" baseline="0" noProof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86,3</a:t>
                      </a:r>
                      <a:endParaRPr lang="ru-RU" sz="1600" b="1" baseline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baseline="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74,9</a:t>
                      </a:r>
                    </a:p>
                  </a:txBody>
                  <a:tcPr marL="7499" marR="7499" marT="6095" marB="0" anchor="ctr"/>
                </a:tc>
              </a:tr>
              <a:tr h="309487">
                <a:tc>
                  <a:txBody>
                    <a:bodyPr/>
                    <a:lstStyle/>
                    <a:p>
                      <a:pPr fontAlgn="ctr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baseline="0" noProof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Обсяг капітальних інвестицій, у % до попереднього року</a:t>
                      </a:r>
                      <a:endParaRPr lang="uk-UA" sz="1600" b="1" baseline="0" noProof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90,1</a:t>
                      </a:r>
                      <a:endParaRPr lang="ru-RU" sz="1600" b="1" baseline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baseline="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52,0</a:t>
                      </a:r>
                      <a:endParaRPr lang="ru-RU" sz="1600" b="1" kern="1200" baseline="3000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</a:tr>
              <a:tr h="515328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baseline="0" noProof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Оборот роздрібної торгівлі (з урахуванням товарообороту як юридичних, так і фізичних осіб), у % до попереднього року</a:t>
                      </a:r>
                      <a:endParaRPr lang="uk-UA" sz="1600" b="1" baseline="0" noProof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101,2</a:t>
                      </a: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marL="0" algn="ctr" defTabSz="1219098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baseline="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104,5</a:t>
                      </a:r>
                      <a:endParaRPr lang="ru-RU" sz="1600" b="1" kern="1200" baseline="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</a:tr>
              <a:tr h="308441">
                <a:tc>
                  <a:txBody>
                    <a:bodyPr/>
                    <a:lstStyle/>
                    <a:p>
                      <a:pPr fontAlgn="ctr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baseline="0" noProof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Обсяг експорту товарів  та послуг у </a:t>
                      </a:r>
                      <a:r>
                        <a:rPr lang="uk-UA" sz="1600" b="1" kern="1200" baseline="0" noProof="0" dirty="0" err="1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млн</a:t>
                      </a:r>
                      <a:r>
                        <a:rPr lang="uk-UA" sz="1600" b="1" kern="1200" baseline="0" noProof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 дол. США</a:t>
                      </a:r>
                      <a:endParaRPr lang="uk-UA" sz="1600" b="1" baseline="0" noProof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2266,6</a:t>
                      </a:r>
                      <a:endParaRPr lang="ru-RU" sz="1600" b="1" baseline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baseline="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2419,5</a:t>
                      </a:r>
                      <a:endParaRPr lang="ru-RU" sz="1600" b="1" kern="1200" baseline="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</a:tr>
              <a:tr h="231255">
                <a:tc>
                  <a:txBody>
                    <a:bodyPr/>
                    <a:lstStyle/>
                    <a:p>
                      <a:pPr fontAlgn="ctr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baseline="0" noProof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Обсяг експорту товарів та послуг у відсотках до попереднього року</a:t>
                      </a:r>
                      <a:endParaRPr lang="uk-UA" sz="1600" b="1" baseline="0" noProof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97,4</a:t>
                      </a:r>
                      <a:endParaRPr lang="ru-RU" sz="1600" b="1" baseline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marL="0" marR="0" indent="0" algn="ctr" defTabSz="1072866" rtl="0" eaLnBrk="1" fontAlgn="ctr" latinLnBrk="0" hangingPunct="1">
                        <a:lnSpc>
                          <a:spcPts val="15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kern="1200" baseline="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103,8</a:t>
                      </a:r>
                      <a:endParaRPr lang="ru-RU" sz="1600" b="1" kern="1200" baseline="0" dirty="0" smtClean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</a:tr>
              <a:tr h="237349">
                <a:tc>
                  <a:txBody>
                    <a:bodyPr/>
                    <a:lstStyle/>
                    <a:p>
                      <a:pPr fontAlgn="ctr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baseline="0" noProof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Обсяг імпорту товарів та послуг у </a:t>
                      </a:r>
                      <a:r>
                        <a:rPr lang="uk-UA" sz="1600" b="1" kern="1200" baseline="0" noProof="0" dirty="0" err="1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млн</a:t>
                      </a:r>
                      <a:r>
                        <a:rPr lang="uk-UA" sz="1600" b="1" kern="1200" baseline="0" noProof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 дол. США</a:t>
                      </a:r>
                      <a:endParaRPr lang="uk-UA" sz="1600" b="1" baseline="0" noProof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774,4</a:t>
                      </a:r>
                      <a:endParaRPr lang="ru-RU" sz="1600" b="1" baseline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marL="0" marR="0" indent="0" algn="ctr" defTabSz="1072866" rtl="0" eaLnBrk="1" fontAlgn="ctr" latinLnBrk="0" hangingPunct="1">
                        <a:lnSpc>
                          <a:spcPts val="15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baseline="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810,8</a:t>
                      </a:r>
                    </a:p>
                  </a:txBody>
                  <a:tcPr marL="7499" marR="7499" marT="6095" marB="0" anchor="ctr"/>
                </a:tc>
              </a:tr>
              <a:tr h="243443">
                <a:tc>
                  <a:txBody>
                    <a:bodyPr/>
                    <a:lstStyle/>
                    <a:p>
                      <a:pPr fontAlgn="ctr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baseline="0" noProof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Обсяг імпорту товарів та послуг у відсотках до попереднього року</a:t>
                      </a:r>
                      <a:endParaRPr lang="uk-UA" sz="1600" b="1" baseline="0" noProof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76,1</a:t>
                      </a:r>
                      <a:endParaRPr lang="ru-RU" sz="1600" b="1" baseline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marL="0" marR="0" indent="0" algn="ctr" defTabSz="1072866" rtl="0" eaLnBrk="1" fontAlgn="ctr" latinLnBrk="0" hangingPunct="1">
                        <a:lnSpc>
                          <a:spcPts val="15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kern="1200" baseline="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79,5</a:t>
                      </a:r>
                      <a:endParaRPr lang="ru-RU" sz="1600" b="1" kern="1200" baseline="0" dirty="0" smtClean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</a:tr>
              <a:tr h="309948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baseline="0" noProof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Кількість зайнятих економічною діяльністю у віці 15-70 років, </a:t>
                      </a:r>
                      <a:r>
                        <a:rPr lang="uk-UA" sz="1600" b="1" kern="1200" baseline="0" noProof="0" dirty="0" err="1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тис.осіб</a:t>
                      </a:r>
                      <a:endParaRPr lang="uk-UA" sz="1600" b="1" baseline="0" noProof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496,6</a:t>
                      </a:r>
                      <a:endParaRPr lang="ru-RU" sz="1600" b="1" baseline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1" kern="1200" baseline="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482,6</a:t>
                      </a:r>
                      <a:r>
                        <a:rPr lang="ru-RU" altLang="ru-RU" sz="1600" b="1" kern="1200" baseline="3000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2</a:t>
                      </a:r>
                      <a:endParaRPr lang="uk-UA" altLang="ru-RU" sz="1600" b="1" kern="1200" baseline="30000" dirty="0" smtClean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18000" marR="18000" marT="17999" marB="17999" horzOverflow="overflow"/>
                </a:tc>
              </a:tr>
              <a:tr h="450845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baseline="0" noProof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Рівень безробіття (за методологією МОП), у % до економічно-активного населення у віці 15-70 років</a:t>
                      </a:r>
                      <a:endParaRPr lang="uk-UA" sz="1600" b="1" baseline="0" noProof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9,6</a:t>
                      </a:r>
                      <a:endParaRPr lang="ru-RU" sz="1600" b="1" baseline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1" kern="1200" baseline="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10,4</a:t>
                      </a:r>
                      <a:r>
                        <a:rPr lang="ru-RU" altLang="ru-RU" sz="1600" b="1" kern="1200" baseline="3000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2</a:t>
                      </a:r>
                      <a:endParaRPr lang="uk-UA" altLang="ru-RU" sz="1600" b="1" kern="1200" baseline="30000" dirty="0" smtClean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18000" marR="18000" marT="17999" marB="17999" horzOverflow="overflow"/>
                </a:tc>
              </a:tr>
              <a:tr h="322152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baseline="0" noProof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Середньомісячна заробітна плата штатного працівника, гривень</a:t>
                      </a:r>
                      <a:endParaRPr lang="uk-UA" sz="1600" b="1" baseline="0" noProof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10 197,4</a:t>
                      </a:r>
                      <a:endParaRPr lang="ru-RU" sz="1600" b="1" baseline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altLang="ru-RU" sz="1600" b="1" kern="1200" baseline="0" dirty="0" smtClean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11 414</a:t>
                      </a:r>
                      <a:endParaRPr lang="en-US" altLang="ru-RU" sz="1600" b="1" kern="1200" baseline="0" dirty="0" smtClean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18000" marR="18000" marT="17999" marB="17999" horzOverflow="overflow"/>
                </a:tc>
              </a:tr>
              <a:tr h="633535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baseline="0" noProof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Кількість суб’єктів МСП  (з урахуванням </a:t>
                      </a:r>
                      <a:r>
                        <a:rPr lang="uk-UA" sz="1600" b="1" kern="1200" baseline="0" noProof="0" dirty="0" err="1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мікро-підприємництва</a:t>
                      </a:r>
                      <a:r>
                        <a:rPr lang="uk-UA" sz="1600" b="1" kern="1200" baseline="0" noProof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) у розрахунку на 10 тис. осіб наявного населення, одиниць</a:t>
                      </a:r>
                      <a:endParaRPr lang="uk-UA" sz="1600" b="1" baseline="0" noProof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110</a:t>
                      </a:r>
                      <a:endParaRPr lang="ru-RU" sz="1600" b="1" baseline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217613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1642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109</a:t>
                      </a:r>
                    </a:p>
                  </a:txBody>
                  <a:tcPr marL="7499" marR="7499" marT="6095" marB="0" anchor="ctr" horzOverflow="overflow"/>
                </a:tc>
              </a:tr>
              <a:tr h="450845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baseline="0" noProof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Кількість найманих працівників МСП у загальній кількості найманих працівників суб’єктів господарювання, %</a:t>
                      </a:r>
                      <a:endParaRPr lang="uk-UA" sz="1600" b="1" baseline="0" noProof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Calibri"/>
                          <a:cs typeface="Times New Roman"/>
                        </a:rPr>
                        <a:t>83</a:t>
                      </a:r>
                      <a:endParaRPr lang="ru-RU" sz="1600" b="1" baseline="0" dirty="0"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7499" marR="7499" marT="609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1642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82,3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642"/>
                        </a:solidFill>
                        <a:effectLst/>
                        <a:latin typeface="Book Antiqua" pitchFamily="18" charset="0"/>
                        <a:cs typeface="Times New Roman" pitchFamily="18" charset="0"/>
                      </a:endParaRPr>
                    </a:p>
                  </a:txBody>
                  <a:tcPr marL="7499" marR="7499" marT="6095" marB="0" anchor="ctr" horzOverflow="overflow"/>
                </a:tc>
              </a:tr>
            </a:tbl>
          </a:graphicData>
        </a:graphic>
      </p:graphicFrame>
      <p:cxnSp>
        <p:nvCxnSpPr>
          <p:cNvPr id="9" name="Прямая соединительная линия 8"/>
          <p:cNvCxnSpPr/>
          <p:nvPr/>
        </p:nvCxnSpPr>
        <p:spPr>
          <a:xfrm>
            <a:off x="341879" y="692310"/>
            <a:ext cx="11424605" cy="0"/>
          </a:xfrm>
          <a:prstGeom prst="line">
            <a:avLst/>
          </a:prstGeom>
          <a:ln w="25400">
            <a:solidFill>
              <a:schemeClr val="tx2"/>
            </a:solidFill>
          </a:ln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1677169" y="6428869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rgbClr val="001642"/>
                </a:solidFill>
                <a:latin typeface="Book Antiqua" panose="02040602050305030304" pitchFamily="18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00" y="2954981"/>
            <a:ext cx="5232966" cy="370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2" name="Заголовок 1"/>
          <p:cNvSpPr>
            <a:spLocks noGrp="1"/>
          </p:cNvSpPr>
          <p:nvPr>
            <p:ph type="title"/>
          </p:nvPr>
        </p:nvSpPr>
        <p:spPr>
          <a:xfrm>
            <a:off x="-64469" y="0"/>
            <a:ext cx="12254882" cy="404907"/>
          </a:xfrm>
        </p:spPr>
        <p:txBody>
          <a:bodyPr/>
          <a:lstStyle/>
          <a:p>
            <a:r>
              <a:rPr lang="uk-UA" sz="2700" b="1" dirty="0">
                <a:solidFill>
                  <a:srgbClr val="002060"/>
                </a:solidFill>
                <a:latin typeface="Book Antiqua" pitchFamily="18" charset="0"/>
              </a:rPr>
              <a:t>Загальна характеристика області</a:t>
            </a:r>
            <a:endParaRPr lang="ru-RU" sz="27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73136" y="404907"/>
            <a:ext cx="11393348" cy="0"/>
          </a:xfrm>
          <a:prstGeom prst="line">
            <a:avLst/>
          </a:prstGeom>
          <a:ln w="25400">
            <a:solidFill>
              <a:schemeClr val="tx2"/>
            </a:solidFill>
          </a:ln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6325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91452" y="-144496"/>
            <a:ext cx="375090" cy="304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903" tIns="51952" rIns="103903" bIns="51952"/>
          <a:lstStyle/>
          <a:p>
            <a:endParaRPr lang="uk-UA">
              <a:latin typeface="Calibri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031309" y="2925737"/>
            <a:ext cx="1224137" cy="63919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anchor="ctr"/>
          <a:lstStyle/>
          <a:p>
            <a:pPr algn="ctr" defTabSz="1219098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600" b="1" dirty="0">
                <a:solidFill>
                  <a:srgbClr val="C00000"/>
                </a:solidFill>
                <a:latin typeface="Book Antiqua" panose="02040602050305030304" pitchFamily="18" charset="0"/>
              </a:rPr>
              <a:t>5</a:t>
            </a:r>
            <a:r>
              <a:rPr lang="uk-UA" sz="16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2</a:t>
            </a:r>
            <a:r>
              <a:rPr lang="uk-UA" sz="16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ОТГ </a:t>
            </a:r>
            <a:endParaRPr lang="uk-UA" sz="1600" b="1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095207" y="3792721"/>
            <a:ext cx="5671278" cy="288585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anchor="ctr"/>
          <a:lstStyle/>
          <a:p>
            <a:pPr algn="ctr" defTabSz="1219098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ru-RU" altLang="ru-RU" sz="900" b="1" dirty="0" smtClean="0">
              <a:solidFill>
                <a:srgbClr val="C00000"/>
              </a:solidFill>
              <a:latin typeface="Book Antiqua" panose="02040602050305030304" pitchFamily="18" charset="0"/>
            </a:endParaRPr>
          </a:p>
          <a:p>
            <a:pPr algn="ctr" defTabSz="1219098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altLang="ru-RU" sz="17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Через область проходять міжнародні автомобільні транспортні коридори:</a:t>
            </a:r>
          </a:p>
          <a:p>
            <a:pPr algn="ctr" defTabSz="1219098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uk-UA" altLang="ru-RU" sz="1200" b="1" dirty="0" smtClean="0">
              <a:solidFill>
                <a:srgbClr val="001642"/>
              </a:solidFill>
              <a:latin typeface="Book Antiqua" panose="02040602050305030304" pitchFamily="18" charset="0"/>
            </a:endParaRPr>
          </a:p>
          <a:p>
            <a:pPr algn="ctr" defTabSz="1219098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altLang="ru-RU" sz="1700" b="1" dirty="0" err="1" smtClean="0">
                <a:solidFill>
                  <a:srgbClr val="001642"/>
                </a:solidFill>
                <a:latin typeface="Book Antiqua" panose="02040602050305030304" pitchFamily="18" charset="0"/>
              </a:rPr>
              <a:t>Євроазійський</a:t>
            </a:r>
            <a:r>
              <a:rPr lang="uk-UA" altLang="ru-RU" sz="17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 із проходженням по Україні: Одеса – Миколаїв – Херсон;</a:t>
            </a:r>
          </a:p>
          <a:p>
            <a:pPr algn="ctr" defTabSz="1219098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uk-UA" altLang="ru-RU" sz="1000" b="1" dirty="0" smtClean="0">
              <a:solidFill>
                <a:srgbClr val="001642"/>
              </a:solidFill>
              <a:latin typeface="Book Antiqua" panose="02040602050305030304" pitchFamily="18" charset="0"/>
            </a:endParaRPr>
          </a:p>
          <a:p>
            <a:pPr algn="ctr" defTabSz="1219098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altLang="ru-RU" sz="17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ЧЕС із проходженням по Україні: Рені – Ізмаїл – Одеса – Миколаїв – Херсон – Мелітополь – Бердянськ – Маріуполь – </a:t>
            </a:r>
            <a:r>
              <a:rPr lang="uk-UA" altLang="ru-RU" sz="1700" b="1" dirty="0" err="1" smtClean="0">
                <a:solidFill>
                  <a:srgbClr val="001642"/>
                </a:solidFill>
                <a:latin typeface="Book Antiqua" panose="02040602050305030304" pitchFamily="18" charset="0"/>
              </a:rPr>
              <a:t>Новоазовськ</a:t>
            </a:r>
            <a:r>
              <a:rPr lang="uk-UA" altLang="ru-RU" sz="17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;</a:t>
            </a:r>
          </a:p>
          <a:p>
            <a:pPr algn="ctr" defTabSz="1219098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uk-UA" altLang="ru-RU" sz="1050" b="1" dirty="0" smtClean="0">
              <a:solidFill>
                <a:srgbClr val="001642"/>
              </a:solidFill>
              <a:latin typeface="Book Antiqua" panose="02040602050305030304" pitchFamily="18" charset="0"/>
            </a:endParaRPr>
          </a:p>
          <a:p>
            <a:pPr algn="ctr" defTabSz="1219098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altLang="ru-RU" sz="17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Балтійське море – Чорне море з проходженням по Україні: Ягодин – Ковель – Луцьк – Тернопіль – Хмельницький – Вінниця – Умань – порти Чорного моря</a:t>
            </a:r>
            <a:endParaRPr lang="uk-UA" altLang="ru-RU" sz="1700" b="1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754045" y="549474"/>
            <a:ext cx="2975320" cy="301545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anchor="ctr"/>
          <a:lstStyle/>
          <a:p>
            <a:pPr algn="ctr" defTabSz="1219098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8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Область </a:t>
            </a:r>
            <a:r>
              <a:rPr lang="uk-UA" sz="1800" b="1" dirty="0">
                <a:solidFill>
                  <a:srgbClr val="002060"/>
                </a:solidFill>
                <a:latin typeface="Book Antiqua" panose="02040602050305030304" pitchFamily="18" charset="0"/>
              </a:rPr>
              <a:t>займає – </a:t>
            </a:r>
          </a:p>
          <a:p>
            <a:pPr algn="ctr" defTabSz="1219098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800" b="1" dirty="0">
                <a:solidFill>
                  <a:srgbClr val="C00000"/>
                </a:solidFill>
                <a:latin typeface="Book Antiqua" panose="02040602050305030304" pitchFamily="18" charset="0"/>
              </a:rPr>
              <a:t>24,6 тис. км</a:t>
            </a:r>
            <a:r>
              <a:rPr lang="uk-UA" sz="1800" b="1" baseline="30000" dirty="0">
                <a:solidFill>
                  <a:srgbClr val="C00000"/>
                </a:solidFill>
                <a:latin typeface="Book Antiqua" panose="02040602050305030304" pitchFamily="18" charset="0"/>
              </a:rPr>
              <a:t>2</a:t>
            </a:r>
            <a:r>
              <a:rPr lang="uk-UA" sz="1800" b="1" baseline="30000" dirty="0">
                <a:solidFill>
                  <a:srgbClr val="002060"/>
                </a:solidFill>
                <a:latin typeface="Book Antiqua" panose="02040602050305030304" pitchFamily="18" charset="0"/>
              </a:rPr>
              <a:t>, </a:t>
            </a:r>
            <a:r>
              <a:rPr lang="uk-UA" sz="1800" b="1" dirty="0">
                <a:solidFill>
                  <a:srgbClr val="002060"/>
                </a:solidFill>
                <a:latin typeface="Book Antiqua" panose="02040602050305030304" pitchFamily="18" charset="0"/>
              </a:rPr>
              <a:t>, що становить 4,1% території  України. </a:t>
            </a:r>
          </a:p>
          <a:p>
            <a:pPr algn="ctr" defTabSz="1219098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800" b="1" dirty="0">
                <a:solidFill>
                  <a:srgbClr val="002060"/>
                </a:solidFill>
                <a:latin typeface="Book Antiqua" panose="02040602050305030304" pitchFamily="18" charset="0"/>
              </a:rPr>
              <a:t>З півдня омивається Чорним </a:t>
            </a:r>
            <a:r>
              <a:rPr lang="uk-UA" sz="18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морем</a:t>
            </a:r>
            <a:endParaRPr lang="uk-UA" sz="18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pPr algn="ctr" defTabSz="1219098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uk-UA" sz="18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pPr algn="ctr" defTabSz="1219098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>
                <a:solidFill>
                  <a:srgbClr val="002060"/>
                </a:solidFill>
                <a:latin typeface="Book Antiqua" panose="02040602050305030304" pitchFamily="18" charset="0"/>
              </a:rPr>
              <a:t>До </a:t>
            </a:r>
            <a:r>
              <a:rPr lang="ru-RU" sz="18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території</a:t>
            </a:r>
            <a:r>
              <a:rPr lang="ru-RU" sz="18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області</a:t>
            </a:r>
            <a:r>
              <a:rPr lang="ru-RU" sz="1800" b="1" dirty="0">
                <a:solidFill>
                  <a:srgbClr val="002060"/>
                </a:solidFill>
                <a:latin typeface="Book Antiqua" panose="02040602050305030304" pitchFamily="18" charset="0"/>
              </a:rPr>
              <a:t> належать </a:t>
            </a:r>
            <a:r>
              <a:rPr lang="ru-RU" sz="18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острів</a:t>
            </a:r>
            <a:r>
              <a:rPr lang="ru-RU" sz="1800" b="1" dirty="0">
                <a:solidFill>
                  <a:srgbClr val="002060"/>
                </a:solidFill>
                <a:latin typeface="Book Antiqua" panose="02040602050305030304" pitchFamily="18" charset="0"/>
              </a:rPr>
              <a:t> Березань  і </a:t>
            </a:r>
            <a:r>
              <a:rPr lang="ru-RU" sz="18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частина</a:t>
            </a:r>
            <a:r>
              <a:rPr lang="ru-RU" sz="18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Кінбурської</a:t>
            </a:r>
            <a:r>
              <a:rPr lang="ru-RU" sz="1800" b="1" dirty="0">
                <a:solidFill>
                  <a:srgbClr val="002060"/>
                </a:solidFill>
                <a:latin typeface="Book Antiqua" panose="02040602050305030304" pitchFamily="18" charset="0"/>
              </a:rPr>
              <a:t>  коси</a:t>
            </a:r>
            <a:endParaRPr lang="uk-UA" sz="18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015086" y="2926610"/>
            <a:ext cx="1872208" cy="63832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anchor="ctr"/>
          <a:lstStyle/>
          <a:p>
            <a:pPr algn="ctr" defTabSz="1219098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600" b="1" dirty="0">
                <a:solidFill>
                  <a:srgbClr val="002060"/>
                </a:solidFill>
                <a:latin typeface="Book Antiqua" panose="02040602050305030304" pitchFamily="18" charset="0"/>
              </a:rPr>
              <a:t>Чисельність населення  </a:t>
            </a:r>
            <a:endParaRPr lang="uk-UA" sz="1600" b="1" dirty="0" smtClean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pPr algn="ctr" defTabSz="1219098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6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1 119,9 </a:t>
            </a:r>
            <a:r>
              <a:rPr lang="uk-UA" sz="1600" b="1" dirty="0" err="1" smtClean="0">
                <a:solidFill>
                  <a:srgbClr val="C00000"/>
                </a:solidFill>
                <a:latin typeface="Book Antiqua" panose="02040602050305030304" pitchFamily="18" charset="0"/>
              </a:rPr>
              <a:t>тис.осіб</a:t>
            </a:r>
            <a:endParaRPr lang="uk-UA" sz="16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20" name="Group 15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428218381"/>
              </p:ext>
            </p:extLst>
          </p:nvPr>
        </p:nvGraphicFramePr>
        <p:xfrm>
          <a:off x="394652" y="621482"/>
          <a:ext cx="7860794" cy="2058990"/>
        </p:xfrm>
        <a:graphic>
          <a:graphicData uri="http://schemas.openxmlformats.org/drawingml/2006/table">
            <a:tbl>
              <a:tblPr/>
              <a:tblGrid>
                <a:gridCol w="2314927"/>
                <a:gridCol w="2303370"/>
                <a:gridCol w="1954375"/>
                <a:gridCol w="1288122"/>
              </a:tblGrid>
              <a:tr h="4264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Район</a:t>
                      </a:r>
                      <a:endParaRPr lang="ru-RU" sz="1800" b="1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Адміністративний центр</a:t>
                      </a:r>
                      <a:endParaRPr lang="ru-RU" sz="1800" b="1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Настелення,  </a:t>
                      </a:r>
                      <a:r>
                        <a:rPr lang="uk-UA" sz="1800" b="1" dirty="0" err="1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тис.осіб</a:t>
                      </a:r>
                      <a:r>
                        <a:rPr lang="uk-UA" sz="1800" b="1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 </a:t>
                      </a:r>
                      <a:endParaRPr lang="ru-RU" sz="1800" b="1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(станом на 01.01.2020)</a:t>
                      </a:r>
                      <a:endParaRPr lang="ru-RU" sz="1400" b="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Кількість громад</a:t>
                      </a:r>
                      <a:endParaRPr lang="ru-RU" sz="1800" b="1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 err="1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Миколаївський</a:t>
                      </a:r>
                      <a:r>
                        <a:rPr lang="ru-RU" sz="1800" b="1" kern="1200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 </a:t>
                      </a:r>
                      <a:endParaRPr lang="ru-RU" sz="1800" b="1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м. Миколаїв</a:t>
                      </a:r>
                      <a:endParaRPr lang="ru-RU" sz="180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651,19</a:t>
                      </a:r>
                      <a:endParaRPr lang="ru-RU" sz="180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19</a:t>
                      </a:r>
                      <a:endParaRPr lang="ru-RU" sz="180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6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 err="1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Вознесенський</a:t>
                      </a:r>
                      <a:r>
                        <a:rPr lang="ru-RU" sz="1800" b="1" kern="1200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 </a:t>
                      </a:r>
                      <a:endParaRPr lang="ru-RU" sz="1800" b="1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м. Вознесенськ</a:t>
                      </a:r>
                      <a:endParaRPr lang="ru-RU" sz="180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180,48</a:t>
                      </a:r>
                      <a:endParaRPr lang="ru-RU" sz="180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13</a:t>
                      </a:r>
                      <a:endParaRPr lang="ru-RU" sz="180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6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 err="1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Первомайський</a:t>
                      </a:r>
                      <a:r>
                        <a:rPr lang="ru-RU" sz="1800" b="1" kern="1200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 </a:t>
                      </a:r>
                      <a:endParaRPr lang="ru-RU" sz="1800" b="1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м. Первомайськ</a:t>
                      </a:r>
                      <a:endParaRPr lang="ru-RU" sz="180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149,67</a:t>
                      </a:r>
                      <a:endParaRPr lang="ru-RU" sz="180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8</a:t>
                      </a:r>
                      <a:endParaRPr lang="ru-RU" sz="180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6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 err="1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Баштанський</a:t>
                      </a:r>
                      <a:r>
                        <a:rPr lang="ru-RU" sz="1800" b="1" kern="1200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 </a:t>
                      </a:r>
                      <a:endParaRPr lang="ru-RU" sz="1800" b="1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м. Баштанка</a:t>
                      </a:r>
                      <a:endParaRPr lang="ru-RU" sz="180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138,52</a:t>
                      </a:r>
                      <a:endParaRPr lang="ru-RU" sz="180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1642"/>
                          </a:solidFill>
                          <a:effectLst/>
                          <a:latin typeface="Book Antiqua" panose="02040602050305030304" pitchFamily="18" charset="0"/>
                        </a:rPr>
                        <a:t>12</a:t>
                      </a:r>
                      <a:endParaRPr lang="ru-RU" sz="1800" dirty="0">
                        <a:solidFill>
                          <a:srgbClr val="001642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1783838" y="6428869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rgbClr val="001642"/>
                </a:solidFill>
                <a:latin typeface="Book Antiqua" panose="0204060205030503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59902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3"/>
          <p:cNvSpPr>
            <a:spLocks noGrp="1"/>
          </p:cNvSpPr>
          <p:nvPr>
            <p:ph type="title"/>
          </p:nvPr>
        </p:nvSpPr>
        <p:spPr>
          <a:xfrm>
            <a:off x="134799" y="1"/>
            <a:ext cx="11920817" cy="404758"/>
          </a:xfrm>
          <a:ln>
            <a:noFill/>
          </a:ln>
          <a:effectLst/>
        </p:spPr>
        <p:txBody>
          <a:bodyPr>
            <a:noAutofit/>
          </a:bodyPr>
          <a:lstStyle/>
          <a:p>
            <a:r>
              <a:rPr lang="uk-UA" sz="2700" b="1" dirty="0">
                <a:solidFill>
                  <a:srgbClr val="001642"/>
                </a:solidFill>
                <a:latin typeface="Book Antiqua" pitchFamily="18" charset="0"/>
                <a:ea typeface="Aharoni"/>
                <a:cs typeface="Aharoni"/>
              </a:rPr>
              <a:t>Структура економіки (в розрізі основних галузей)</a:t>
            </a:r>
            <a:endParaRPr lang="ru-RU" sz="2700" b="1" dirty="0">
              <a:solidFill>
                <a:srgbClr val="001642"/>
              </a:solidFill>
              <a:latin typeface="Book Antiqua" pitchFamily="18" charset="0"/>
              <a:ea typeface="Aharoni"/>
              <a:cs typeface="Aharoni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425883" y="404758"/>
            <a:ext cx="11393348" cy="0"/>
          </a:xfrm>
          <a:prstGeom prst="line">
            <a:avLst/>
          </a:prstGeom>
          <a:ln w="25400">
            <a:solidFill>
              <a:srgbClr val="002060"/>
            </a:solidFill>
          </a:ln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24" name="Содержимое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840578"/>
              </p:ext>
            </p:extLst>
          </p:nvPr>
        </p:nvGraphicFramePr>
        <p:xfrm>
          <a:off x="-1259730" y="549402"/>
          <a:ext cx="10810871" cy="5978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Содержимое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0236070"/>
              </p:ext>
            </p:extLst>
          </p:nvPr>
        </p:nvGraphicFramePr>
        <p:xfrm>
          <a:off x="6538275" y="693546"/>
          <a:ext cx="6414438" cy="3169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Содержимое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7015918"/>
              </p:ext>
            </p:extLst>
          </p:nvPr>
        </p:nvGraphicFramePr>
        <p:xfrm>
          <a:off x="-1384380" y="2997646"/>
          <a:ext cx="14536370" cy="38619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31453" y="380748"/>
            <a:ext cx="5015114" cy="566584"/>
          </a:xfrm>
          <a:prstGeom prst="rect">
            <a:avLst/>
          </a:prstGeom>
          <a:noFill/>
          <a:ln>
            <a:noFill/>
          </a:ln>
        </p:spPr>
        <p:txBody>
          <a:bodyPr wrap="square" lIns="103903" tIns="51952" rIns="103903" bIns="51952" rtlCol="0">
            <a:spAutoFit/>
          </a:bodyPr>
          <a:lstStyle/>
          <a:p>
            <a:pPr algn="ctr"/>
            <a:r>
              <a:rPr lang="uk-UA" sz="18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ВДВ </a:t>
            </a:r>
          </a:p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(дані за 2018 рік)</a:t>
            </a:r>
            <a:endParaRPr lang="uk-UA" sz="1800" b="1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424412" y="397953"/>
            <a:ext cx="3808436" cy="566584"/>
          </a:xfrm>
          <a:prstGeom prst="rect">
            <a:avLst/>
          </a:prstGeom>
          <a:noFill/>
          <a:ln>
            <a:noFill/>
          </a:ln>
        </p:spPr>
        <p:txBody>
          <a:bodyPr wrap="square" lIns="103903" tIns="51952" rIns="103903" bIns="51952" rtlCol="0">
            <a:spAutoFit/>
          </a:bodyPr>
          <a:lstStyle/>
          <a:p>
            <a:pPr algn="ctr"/>
            <a:r>
              <a:rPr lang="uk-UA" sz="1800" b="1" dirty="0">
                <a:solidFill>
                  <a:srgbClr val="001642"/>
                </a:solidFill>
                <a:latin typeface="Book Antiqua" panose="02040602050305030304" pitchFamily="18" charset="0"/>
              </a:rPr>
              <a:t>Збір ПОДАТКІВ до бюджетів </a:t>
            </a:r>
            <a:r>
              <a:rPr lang="uk-UA" sz="1200" b="1" dirty="0">
                <a:solidFill>
                  <a:srgbClr val="001642"/>
                </a:solidFill>
                <a:latin typeface="Book Antiqua" panose="02040602050305030304" pitchFamily="18" charset="0"/>
              </a:rPr>
              <a:t>(дані за </a:t>
            </a:r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2020 </a:t>
            </a:r>
            <a:r>
              <a:rPr lang="uk-UA" sz="1200" b="1" dirty="0">
                <a:solidFill>
                  <a:srgbClr val="001642"/>
                </a:solidFill>
                <a:latin typeface="Book Antiqua" panose="02040602050305030304" pitchFamily="18" charset="0"/>
              </a:rPr>
              <a:t>рік)</a:t>
            </a:r>
            <a:endParaRPr lang="uk-UA" sz="1800" b="1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55565" y="3655298"/>
            <a:ext cx="5050981" cy="566584"/>
          </a:xfrm>
          <a:prstGeom prst="rect">
            <a:avLst/>
          </a:prstGeom>
          <a:noFill/>
          <a:ln>
            <a:noFill/>
          </a:ln>
        </p:spPr>
        <p:txBody>
          <a:bodyPr wrap="square" lIns="103903" tIns="51952" rIns="103903" bIns="51952" rtlCol="0">
            <a:spAutoFit/>
          </a:bodyPr>
          <a:lstStyle/>
          <a:p>
            <a:pPr algn="ctr"/>
            <a:r>
              <a:rPr lang="uk-UA" sz="1800" b="1" dirty="0">
                <a:solidFill>
                  <a:srgbClr val="001642"/>
                </a:solidFill>
                <a:latin typeface="Book Antiqua" panose="02040602050305030304" pitchFamily="18" charset="0"/>
              </a:rPr>
              <a:t>ЗАЙНЯТІСТЬ  населення </a:t>
            </a:r>
            <a:endParaRPr lang="uk-UA" sz="1800" b="1" dirty="0" smtClean="0">
              <a:solidFill>
                <a:srgbClr val="001642"/>
              </a:solidFill>
              <a:latin typeface="Book Antiqua" panose="02040602050305030304" pitchFamily="18" charset="0"/>
            </a:endParaRPr>
          </a:p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(</a:t>
            </a:r>
            <a:r>
              <a:rPr lang="uk-UA" sz="1200" b="1" dirty="0">
                <a:solidFill>
                  <a:srgbClr val="001642"/>
                </a:solidFill>
                <a:latin typeface="Book Antiqua" panose="02040602050305030304" pitchFamily="18" charset="0"/>
              </a:rPr>
              <a:t>дані за </a:t>
            </a:r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2019 </a:t>
            </a:r>
            <a:r>
              <a:rPr lang="uk-UA" sz="1200" b="1" dirty="0">
                <a:solidFill>
                  <a:srgbClr val="001642"/>
                </a:solidFill>
                <a:latin typeface="Book Antiqua" panose="02040602050305030304" pitchFamily="18" charset="0"/>
              </a:rPr>
              <a:t>рік)</a:t>
            </a:r>
            <a:endParaRPr lang="uk-UA" sz="1800" b="1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04116" y="947331"/>
            <a:ext cx="5015114" cy="250395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rtlCol="0" anchor="ctr"/>
          <a:lstStyle/>
          <a:p>
            <a:pPr algn="ctr"/>
            <a:endParaRPr lang="uk-UA"/>
          </a:p>
        </p:txBody>
      </p:sp>
      <p:sp>
        <p:nvSpPr>
          <p:cNvPr id="12" name="Прямоугольник 11"/>
          <p:cNvSpPr/>
          <p:nvPr/>
        </p:nvSpPr>
        <p:spPr>
          <a:xfrm>
            <a:off x="550590" y="4221882"/>
            <a:ext cx="5015114" cy="252028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rtlCol="0" anchor="ctr"/>
          <a:lstStyle/>
          <a:p>
            <a:pPr algn="ctr"/>
            <a:endParaRPr lang="uk-UA"/>
          </a:p>
        </p:txBody>
      </p:sp>
      <p:sp>
        <p:nvSpPr>
          <p:cNvPr id="13" name="Прямоугольник 12"/>
          <p:cNvSpPr/>
          <p:nvPr/>
        </p:nvSpPr>
        <p:spPr>
          <a:xfrm>
            <a:off x="531453" y="964536"/>
            <a:ext cx="5015114" cy="248674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rtlCol="0" anchor="ctr"/>
          <a:lstStyle/>
          <a:p>
            <a:pPr algn="ctr"/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11677169" y="6428869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5</a:t>
            </a:r>
            <a:endParaRPr lang="uk-UA" sz="1600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84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Диаграмма 37"/>
          <p:cNvGraphicFramePr/>
          <p:nvPr>
            <p:extLst>
              <p:ext uri="{D42A27DB-BD31-4B8C-83A1-F6EECF244321}">
                <p14:modId xmlns:p14="http://schemas.microsoft.com/office/powerpoint/2010/main" val="337725742"/>
              </p:ext>
            </p:extLst>
          </p:nvPr>
        </p:nvGraphicFramePr>
        <p:xfrm>
          <a:off x="5879182" y="228974"/>
          <a:ext cx="6155494" cy="270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8374" name="TextBox 6"/>
          <p:cNvSpPr txBox="1">
            <a:spLocks noChangeArrowheads="1"/>
          </p:cNvSpPr>
          <p:nvPr/>
        </p:nvSpPr>
        <p:spPr bwMode="auto">
          <a:xfrm>
            <a:off x="425883" y="476654"/>
            <a:ext cx="4323868" cy="84358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 lIns="103903" tIns="51952" rIns="103903" bIns="51952">
            <a:spAutoFit/>
          </a:bodyPr>
          <a:lstStyle/>
          <a:p>
            <a:r>
              <a:rPr lang="uk-UA" sz="1600" b="1" dirty="0">
                <a:solidFill>
                  <a:srgbClr val="001642"/>
                </a:solidFill>
                <a:latin typeface="Book Antiqua" pitchFamily="18" charset="0"/>
              </a:rPr>
              <a:t>Обсяг реалізованої </a:t>
            </a:r>
            <a:endParaRPr lang="uk-UA" sz="1600" b="1" dirty="0" smtClean="0">
              <a:solidFill>
                <a:srgbClr val="001642"/>
              </a:solidFill>
              <a:latin typeface="Book Antiqua" pitchFamily="18" charset="0"/>
            </a:endParaRPr>
          </a:p>
          <a:p>
            <a:r>
              <a:rPr lang="uk-UA" sz="1600" b="1" dirty="0" smtClean="0">
                <a:solidFill>
                  <a:srgbClr val="001642"/>
                </a:solidFill>
                <a:latin typeface="Book Antiqua" pitchFamily="18" charset="0"/>
              </a:rPr>
              <a:t>промислової </a:t>
            </a:r>
            <a:r>
              <a:rPr lang="uk-UA" sz="1600" b="1" dirty="0">
                <a:solidFill>
                  <a:srgbClr val="001642"/>
                </a:solidFill>
                <a:latin typeface="Book Antiqua" pitchFamily="18" charset="0"/>
              </a:rPr>
              <a:t>продукції – </a:t>
            </a:r>
            <a:endParaRPr lang="en-US" sz="1600" b="1" dirty="0" smtClean="0">
              <a:solidFill>
                <a:srgbClr val="001642"/>
              </a:solidFill>
              <a:latin typeface="Book Antiqua" pitchFamily="18" charset="0"/>
            </a:endParaRPr>
          </a:p>
          <a:p>
            <a:r>
              <a:rPr lang="uk-UA" sz="1600" b="1" dirty="0" smtClean="0">
                <a:solidFill>
                  <a:srgbClr val="C00000"/>
                </a:solidFill>
                <a:latin typeface="Book Antiqua" pitchFamily="18" charset="0"/>
              </a:rPr>
              <a:t>62,274 млрд грн</a:t>
            </a:r>
            <a:endParaRPr lang="ru-RU" sz="16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24" name="Заголовок 3"/>
          <p:cNvSpPr txBox="1">
            <a:spLocks/>
          </p:cNvSpPr>
          <p:nvPr/>
        </p:nvSpPr>
        <p:spPr>
          <a:xfrm>
            <a:off x="1" y="-67883"/>
            <a:ext cx="12178691" cy="500179"/>
          </a:xfrm>
          <a:prstGeom prst="rect">
            <a:avLst/>
          </a:prstGeom>
          <a:noFill/>
          <a:effectLst/>
        </p:spPr>
        <p:txBody>
          <a:bodyPr lIns="121910" tIns="60955" rIns="121910" bIns="60955" anchor="ctr"/>
          <a:lstStyle/>
          <a:p>
            <a:pPr algn="ctr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solidFill>
                  <a:srgbClr val="001642"/>
                </a:solidFill>
                <a:latin typeface="Book Antiqua" panose="02040602050305030304" pitchFamily="18" charset="0"/>
                <a:ea typeface="Aharoni"/>
                <a:cs typeface="Aharoni"/>
              </a:rPr>
              <a:t>Промисловість</a:t>
            </a:r>
            <a:endParaRPr lang="ru-RU" sz="2800" b="1" dirty="0">
              <a:solidFill>
                <a:srgbClr val="001642"/>
              </a:solidFill>
              <a:latin typeface="Book Antiqua" panose="02040602050305030304" pitchFamily="18" charset="0"/>
              <a:ea typeface="Aharoni"/>
              <a:cs typeface="Aharoni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425883" y="404758"/>
            <a:ext cx="11393348" cy="0"/>
          </a:xfrm>
          <a:prstGeom prst="line">
            <a:avLst/>
          </a:prstGeom>
          <a:ln w="25400">
            <a:solidFill>
              <a:srgbClr val="002060"/>
            </a:solidFill>
          </a:ln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28" name="Содержимое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7638371"/>
              </p:ext>
            </p:extLst>
          </p:nvPr>
        </p:nvGraphicFramePr>
        <p:xfrm>
          <a:off x="96388" y="2457782"/>
          <a:ext cx="5257076" cy="4401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TextBox 1"/>
          <p:cNvSpPr txBox="1"/>
          <p:nvPr/>
        </p:nvSpPr>
        <p:spPr>
          <a:xfrm>
            <a:off x="3603636" y="4797946"/>
            <a:ext cx="1994305" cy="53289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Інші – </a:t>
            </a:r>
          </a:p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4 669,8</a:t>
            </a:r>
          </a:p>
          <a:p>
            <a:pPr algn="ctr"/>
            <a:r>
              <a:rPr lang="en-US" sz="12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(</a:t>
            </a:r>
            <a:r>
              <a:rPr lang="uk-UA" sz="12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7,5%)</a:t>
            </a:r>
            <a:endParaRPr lang="ru-RU" sz="12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0" name="TextBox 1"/>
          <p:cNvSpPr txBox="1"/>
          <p:nvPr/>
        </p:nvSpPr>
        <p:spPr>
          <a:xfrm>
            <a:off x="425883" y="2929454"/>
            <a:ext cx="2380485" cy="53283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Машинобудування –</a:t>
            </a:r>
          </a:p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4 716,6</a:t>
            </a:r>
          </a:p>
          <a:p>
            <a:pPr algn="ctr"/>
            <a:r>
              <a:rPr lang="uk-UA" sz="12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(7,6%)</a:t>
            </a:r>
            <a:endParaRPr lang="ru-RU" sz="12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1" name="TextBox 1"/>
          <p:cNvSpPr txBox="1"/>
          <p:nvPr/>
        </p:nvSpPr>
        <p:spPr>
          <a:xfrm>
            <a:off x="-262221" y="3462292"/>
            <a:ext cx="2100736" cy="53289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Металургійне </a:t>
            </a:r>
          </a:p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виробництво – </a:t>
            </a:r>
          </a:p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7 826,1</a:t>
            </a:r>
          </a:p>
          <a:p>
            <a:pPr algn="ctr"/>
            <a:r>
              <a:rPr lang="uk-UA" sz="12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(12,6%)</a:t>
            </a:r>
            <a:endParaRPr lang="ru-RU" sz="12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2" name="TextBox 1"/>
          <p:cNvSpPr txBox="1"/>
          <p:nvPr/>
        </p:nvSpPr>
        <p:spPr>
          <a:xfrm>
            <a:off x="-461040" y="4365898"/>
            <a:ext cx="2498371" cy="53289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Легка </a:t>
            </a:r>
          </a:p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промисловість – </a:t>
            </a:r>
          </a:p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572,0</a:t>
            </a:r>
          </a:p>
          <a:p>
            <a:pPr algn="ctr"/>
            <a:r>
              <a:rPr lang="uk-UA" sz="12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(0,9%)</a:t>
            </a:r>
            <a:endParaRPr lang="ru-RU" sz="12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3" name="TextBox 1"/>
          <p:cNvSpPr txBox="1"/>
          <p:nvPr/>
        </p:nvSpPr>
        <p:spPr>
          <a:xfrm>
            <a:off x="3191530" y="3260378"/>
            <a:ext cx="3230461" cy="66615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Виробництво </a:t>
            </a:r>
          </a:p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неметалевої </a:t>
            </a:r>
          </a:p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мінеральної </a:t>
            </a:r>
          </a:p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продукції – </a:t>
            </a:r>
          </a:p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2 434,4</a:t>
            </a:r>
          </a:p>
          <a:p>
            <a:pPr algn="ctr"/>
            <a:r>
              <a:rPr lang="uk-UA" sz="12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(3,9%)</a:t>
            </a:r>
          </a:p>
          <a:p>
            <a:pPr algn="ctr"/>
            <a:endParaRPr lang="ru-RU" sz="1200" b="1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sp>
        <p:nvSpPr>
          <p:cNvPr id="34" name="TextBox 1"/>
          <p:cNvSpPr txBox="1"/>
          <p:nvPr/>
        </p:nvSpPr>
        <p:spPr>
          <a:xfrm>
            <a:off x="1161372" y="2461121"/>
            <a:ext cx="4064788" cy="53283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Постачання </a:t>
            </a:r>
          </a:p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електроенергії, газу – </a:t>
            </a:r>
          </a:p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20 754,2 </a:t>
            </a:r>
          </a:p>
          <a:p>
            <a:pPr algn="ctr"/>
            <a:r>
              <a:rPr lang="uk-UA" sz="12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(33,3%)</a:t>
            </a:r>
          </a:p>
        </p:txBody>
      </p:sp>
      <p:sp>
        <p:nvSpPr>
          <p:cNvPr id="35" name="Заголовок 3"/>
          <p:cNvSpPr txBox="1">
            <a:spLocks/>
          </p:cNvSpPr>
          <p:nvPr/>
        </p:nvSpPr>
        <p:spPr>
          <a:xfrm>
            <a:off x="118542" y="1557586"/>
            <a:ext cx="5479399" cy="693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10" tIns="60955" rIns="121910" bIns="60955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1217617" rtl="0" fontAlgn="base">
              <a:spcBef>
                <a:spcPct val="0"/>
              </a:spcBef>
              <a:spcAft>
                <a:spcPct val="0"/>
              </a:spcAft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2pPr>
            <a:lvl3pPr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3pPr>
            <a:lvl4pPr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4pPr>
            <a:lvl5pPr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5pPr>
            <a:lvl6pPr marL="519516"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6pPr>
            <a:lvl7pPr marL="1039033"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7pPr>
            <a:lvl8pPr marL="1558549"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8pPr>
            <a:lvl9pPr marL="2078065"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9098" fontAlgn="auto">
              <a:spcAft>
                <a:spcPts val="0"/>
              </a:spcAft>
            </a:pPr>
            <a:r>
              <a:rPr lang="uk-UA" sz="2000" b="1" dirty="0" smtClean="0">
                <a:solidFill>
                  <a:srgbClr val="001642"/>
                </a:solidFill>
                <a:latin typeface="Book Antiqua" panose="02040602050305030304" pitchFamily="18" charset="0"/>
                <a:ea typeface="Aharoni"/>
                <a:cs typeface="Aharoni"/>
              </a:rPr>
              <a:t>Структура промисловості (млн грн)</a:t>
            </a:r>
            <a:br>
              <a:rPr lang="uk-UA" sz="2000" b="1" dirty="0" smtClean="0">
                <a:solidFill>
                  <a:srgbClr val="001642"/>
                </a:solidFill>
                <a:latin typeface="Book Antiqua" panose="02040602050305030304" pitchFamily="18" charset="0"/>
                <a:ea typeface="Aharoni"/>
                <a:cs typeface="Aharoni"/>
              </a:rPr>
            </a:br>
            <a:r>
              <a: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  <a:ea typeface="Aharoni"/>
                <a:cs typeface="Aharoni"/>
              </a:rPr>
              <a:t>(в розрізі основних галузей за 2020 рік)</a:t>
            </a:r>
            <a:endParaRPr lang="ru-RU" sz="1600" b="1" dirty="0">
              <a:solidFill>
                <a:srgbClr val="001642"/>
              </a:solidFill>
              <a:latin typeface="Book Antiqua" panose="02040602050305030304" pitchFamily="18" charset="0"/>
              <a:ea typeface="Aharoni"/>
              <a:cs typeface="Aharoni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8542" y="1471437"/>
            <a:ext cx="5479399" cy="5112393"/>
          </a:xfrm>
          <a:prstGeom prst="rect">
            <a:avLst/>
          </a:prstGeom>
          <a:noFill/>
          <a:ln>
            <a:solidFill>
              <a:srgbClr val="001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11890660" y="6428869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6</a:t>
            </a:r>
            <a:endParaRPr lang="uk-UA" sz="1600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sp>
        <p:nvSpPr>
          <p:cNvPr id="37" name="Заголовок 3"/>
          <p:cNvSpPr txBox="1">
            <a:spLocks/>
          </p:cNvSpPr>
          <p:nvPr/>
        </p:nvSpPr>
        <p:spPr>
          <a:xfrm>
            <a:off x="6089347" y="476654"/>
            <a:ext cx="5945330" cy="994783"/>
          </a:xfrm>
          <a:prstGeom prst="rect">
            <a:avLst/>
          </a:prstGeom>
          <a:effectLst/>
        </p:spPr>
        <p:txBody>
          <a:bodyPr lIns="103903" tIns="51952" rIns="103903" bIns="51952"/>
          <a:lstStyle>
            <a:lvl1pPr algn="ctr" defTabSz="1072866" rtl="0" eaLnBrk="1" latinLnBrk="0" hangingPunct="1">
              <a:spcBef>
                <a:spcPct val="0"/>
              </a:spcBef>
              <a:buNone/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1600" b="1" dirty="0">
                <a:solidFill>
                  <a:srgbClr val="001642"/>
                </a:solidFill>
                <a:latin typeface="Book Antiqua" panose="02040602050305030304" pitchFamily="18" charset="0"/>
                <a:ea typeface="Aharoni"/>
                <a:cs typeface="Aharoni"/>
              </a:rPr>
              <a:t>Темпи приросту (зниження) обсягів </a:t>
            </a:r>
            <a:br>
              <a:rPr lang="uk-UA" sz="1600" b="1" dirty="0">
                <a:solidFill>
                  <a:srgbClr val="001642"/>
                </a:solidFill>
                <a:latin typeface="Book Antiqua" panose="02040602050305030304" pitchFamily="18" charset="0"/>
                <a:ea typeface="Aharoni"/>
                <a:cs typeface="Aharoni"/>
              </a:rPr>
            </a:br>
            <a:r>
              <a:rPr lang="uk-UA" sz="1600" b="1" dirty="0">
                <a:solidFill>
                  <a:srgbClr val="001642"/>
                </a:solidFill>
                <a:latin typeface="Book Antiqua" panose="02040602050305030304" pitchFamily="18" charset="0"/>
                <a:ea typeface="Aharoni"/>
                <a:cs typeface="Aharoni"/>
              </a:rPr>
              <a:t>промислової продукції </a:t>
            </a:r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  <a:ea typeface="Aharoni"/>
                <a:cs typeface="Aharoni"/>
              </a:rPr>
              <a:t>(</a:t>
            </a:r>
            <a:r>
              <a:rPr lang="uk-UA" sz="1200" b="1" dirty="0">
                <a:solidFill>
                  <a:srgbClr val="001642"/>
                </a:solidFill>
                <a:latin typeface="Book Antiqua" panose="02040602050305030304" pitchFamily="18" charset="0"/>
                <a:ea typeface="Aharoni"/>
                <a:cs typeface="Aharoni"/>
              </a:rPr>
              <a:t>за основними видами, у %)</a:t>
            </a:r>
            <a:endParaRPr lang="ru-RU" sz="1200" b="1" dirty="0">
              <a:solidFill>
                <a:srgbClr val="001642"/>
              </a:solidFill>
              <a:latin typeface="Book Antiqua" panose="02040602050305030304" pitchFamily="18" charset="0"/>
              <a:ea typeface="Aharoni"/>
              <a:cs typeface="Aharoni"/>
            </a:endParaRPr>
          </a:p>
        </p:txBody>
      </p:sp>
      <p:sp>
        <p:nvSpPr>
          <p:cNvPr id="39" name="TextBox 27"/>
          <p:cNvSpPr txBox="1">
            <a:spLocks noChangeArrowheads="1"/>
          </p:cNvSpPr>
          <p:nvPr/>
        </p:nvSpPr>
        <p:spPr bwMode="auto">
          <a:xfrm rot="16200000">
            <a:off x="5359446" y="2922212"/>
            <a:ext cx="2125089" cy="474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903" tIns="51952" rIns="103903" bIns="51952">
            <a:spAutoFit/>
          </a:bodyPr>
          <a:lstStyle/>
          <a:p>
            <a:r>
              <a:rPr lang="uk-UA" sz="1200" b="1" dirty="0" smtClean="0">
                <a:solidFill>
                  <a:srgbClr val="001642"/>
                </a:solidFill>
                <a:latin typeface="Book Antiqua" pitchFamily="18" charset="0"/>
              </a:rPr>
              <a:t>Добувна</a:t>
            </a:r>
          </a:p>
          <a:p>
            <a:r>
              <a:rPr lang="uk-UA" sz="1200" b="1" dirty="0" smtClean="0">
                <a:solidFill>
                  <a:srgbClr val="001642"/>
                </a:solidFill>
                <a:latin typeface="Book Antiqua" pitchFamily="18" charset="0"/>
              </a:rPr>
              <a:t>промисловість</a:t>
            </a:r>
            <a:endParaRPr lang="ru-RU" sz="1200" b="1" dirty="0">
              <a:solidFill>
                <a:srgbClr val="001642"/>
              </a:solidFill>
              <a:latin typeface="Book Antiqua" pitchFamily="18" charset="0"/>
            </a:endParaRPr>
          </a:p>
        </p:txBody>
      </p:sp>
      <p:sp>
        <p:nvSpPr>
          <p:cNvPr id="40" name="TextBox 28"/>
          <p:cNvSpPr txBox="1">
            <a:spLocks noChangeArrowheads="1"/>
          </p:cNvSpPr>
          <p:nvPr/>
        </p:nvSpPr>
        <p:spPr bwMode="auto">
          <a:xfrm rot="16200000">
            <a:off x="6176214" y="2820526"/>
            <a:ext cx="2328460" cy="474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903" tIns="51952" rIns="103903" bIns="51952">
            <a:spAutoFit/>
          </a:bodyPr>
          <a:lstStyle>
            <a:defPPr>
              <a:defRPr lang="ru-RU"/>
            </a:defPPr>
            <a:lvl1pPr>
              <a:defRPr sz="1400" b="1">
                <a:latin typeface="Book Antiqua" pitchFamily="18" charset="0"/>
              </a:defRPr>
            </a:lvl1pPr>
          </a:lstStyle>
          <a:p>
            <a:r>
              <a:rPr lang="uk-UA" sz="1200" dirty="0" smtClean="0">
                <a:solidFill>
                  <a:srgbClr val="001642"/>
                </a:solidFill>
              </a:rPr>
              <a:t>Виробництво</a:t>
            </a:r>
          </a:p>
          <a:p>
            <a:r>
              <a:rPr lang="uk-UA" sz="1200" dirty="0" smtClean="0">
                <a:solidFill>
                  <a:srgbClr val="001642"/>
                </a:solidFill>
              </a:rPr>
              <a:t>харчових </a:t>
            </a:r>
            <a:r>
              <a:rPr lang="uk-UA" sz="1200" dirty="0">
                <a:solidFill>
                  <a:srgbClr val="001642"/>
                </a:solidFill>
              </a:rPr>
              <a:t>продуктів</a:t>
            </a:r>
            <a:endParaRPr lang="ru-RU" sz="1200" dirty="0">
              <a:solidFill>
                <a:srgbClr val="001642"/>
              </a:solidFill>
            </a:endParaRPr>
          </a:p>
        </p:txBody>
      </p:sp>
      <p:sp>
        <p:nvSpPr>
          <p:cNvPr id="41" name="TextBox 29"/>
          <p:cNvSpPr txBox="1">
            <a:spLocks noChangeArrowheads="1"/>
          </p:cNvSpPr>
          <p:nvPr/>
        </p:nvSpPr>
        <p:spPr bwMode="auto">
          <a:xfrm rot="16200000">
            <a:off x="7014664" y="2948985"/>
            <a:ext cx="2091718" cy="474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903" tIns="51952" rIns="103903" bIns="51952">
            <a:spAutoFit/>
          </a:bodyPr>
          <a:lstStyle>
            <a:defPPr>
              <a:defRPr lang="ru-RU"/>
            </a:defPPr>
            <a:lvl1pPr>
              <a:defRPr sz="1400" b="1">
                <a:latin typeface="Book Antiqua" pitchFamily="18" charset="0"/>
              </a:defRPr>
            </a:lvl1pPr>
          </a:lstStyle>
          <a:p>
            <a:r>
              <a:rPr lang="uk-UA" sz="1200" dirty="0">
                <a:solidFill>
                  <a:srgbClr val="001642"/>
                </a:solidFill>
              </a:rPr>
              <a:t>Легка </a:t>
            </a:r>
            <a:endParaRPr lang="uk-UA" sz="1200" dirty="0" smtClean="0">
              <a:solidFill>
                <a:srgbClr val="001642"/>
              </a:solidFill>
            </a:endParaRPr>
          </a:p>
          <a:p>
            <a:r>
              <a:rPr lang="uk-UA" sz="1200" dirty="0" smtClean="0">
                <a:solidFill>
                  <a:srgbClr val="001642"/>
                </a:solidFill>
              </a:rPr>
              <a:t>промисловість</a:t>
            </a:r>
            <a:endParaRPr lang="ru-RU" sz="1200" dirty="0">
              <a:solidFill>
                <a:srgbClr val="001642"/>
              </a:solidFill>
            </a:endParaRPr>
          </a:p>
        </p:txBody>
      </p:sp>
      <p:sp>
        <p:nvSpPr>
          <p:cNvPr id="42" name="TextBox 30"/>
          <p:cNvSpPr txBox="1">
            <a:spLocks noChangeArrowheads="1"/>
          </p:cNvSpPr>
          <p:nvPr/>
        </p:nvSpPr>
        <p:spPr bwMode="auto">
          <a:xfrm rot="16200000">
            <a:off x="8129399" y="3159731"/>
            <a:ext cx="1650051" cy="474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903" tIns="51952" rIns="103903" bIns="51952">
            <a:spAutoFit/>
          </a:bodyPr>
          <a:lstStyle>
            <a:defPPr>
              <a:defRPr lang="ru-RU"/>
            </a:defPPr>
            <a:lvl1pPr>
              <a:defRPr sz="1400" b="1">
                <a:latin typeface="Book Antiqua" pitchFamily="18" charset="0"/>
              </a:defRPr>
            </a:lvl1pPr>
          </a:lstStyle>
          <a:p>
            <a:r>
              <a:rPr lang="uk-UA" sz="1200" dirty="0">
                <a:solidFill>
                  <a:srgbClr val="001642"/>
                </a:solidFill>
              </a:rPr>
              <a:t>Металургійне </a:t>
            </a:r>
            <a:endParaRPr lang="uk-UA" sz="1200" dirty="0" smtClean="0">
              <a:solidFill>
                <a:srgbClr val="001642"/>
              </a:solidFill>
            </a:endParaRPr>
          </a:p>
          <a:p>
            <a:r>
              <a:rPr lang="uk-UA" sz="1200" dirty="0" smtClean="0">
                <a:solidFill>
                  <a:srgbClr val="001642"/>
                </a:solidFill>
              </a:rPr>
              <a:t>виробництво</a:t>
            </a:r>
            <a:endParaRPr lang="ru-RU" sz="1200" dirty="0">
              <a:solidFill>
                <a:srgbClr val="001642"/>
              </a:solidFill>
            </a:endParaRPr>
          </a:p>
        </p:txBody>
      </p:sp>
      <p:sp>
        <p:nvSpPr>
          <p:cNvPr id="43" name="TextBox 33"/>
          <p:cNvSpPr txBox="1">
            <a:spLocks noChangeArrowheads="1"/>
          </p:cNvSpPr>
          <p:nvPr/>
        </p:nvSpPr>
        <p:spPr bwMode="auto">
          <a:xfrm rot="16200000">
            <a:off x="8666992" y="2833228"/>
            <a:ext cx="2303056" cy="474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903" tIns="51952" rIns="103903" bIns="51952">
            <a:spAutoFit/>
          </a:bodyPr>
          <a:lstStyle>
            <a:defPPr>
              <a:defRPr lang="ru-RU"/>
            </a:defPPr>
            <a:lvl1pPr>
              <a:defRPr sz="1400" b="1">
                <a:latin typeface="Book Antiqua" pitchFamily="18" charset="0"/>
              </a:defRPr>
            </a:lvl1pPr>
          </a:lstStyle>
          <a:p>
            <a:r>
              <a:rPr lang="uk-UA" sz="1200" dirty="0" err="1" smtClean="0">
                <a:solidFill>
                  <a:srgbClr val="001642"/>
                </a:solidFill>
              </a:rPr>
              <a:t>Машино-</a:t>
            </a:r>
            <a:endParaRPr lang="uk-UA" sz="1200" dirty="0" smtClean="0">
              <a:solidFill>
                <a:srgbClr val="001642"/>
              </a:solidFill>
            </a:endParaRPr>
          </a:p>
          <a:p>
            <a:r>
              <a:rPr lang="uk-UA" sz="1200" dirty="0" smtClean="0">
                <a:solidFill>
                  <a:srgbClr val="001642"/>
                </a:solidFill>
              </a:rPr>
              <a:t>будування</a:t>
            </a:r>
            <a:endParaRPr lang="ru-RU" sz="1200" dirty="0">
              <a:solidFill>
                <a:srgbClr val="001642"/>
              </a:solidFill>
            </a:endParaRPr>
          </a:p>
        </p:txBody>
      </p:sp>
      <p:sp>
        <p:nvSpPr>
          <p:cNvPr id="44" name="TextBox 31"/>
          <p:cNvSpPr txBox="1">
            <a:spLocks noChangeArrowheads="1"/>
          </p:cNvSpPr>
          <p:nvPr/>
        </p:nvSpPr>
        <p:spPr bwMode="auto">
          <a:xfrm rot="16200000">
            <a:off x="9381308" y="2731532"/>
            <a:ext cx="2506449" cy="474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903" tIns="51952" rIns="103903" bIns="51952">
            <a:spAutoFit/>
          </a:bodyPr>
          <a:lstStyle>
            <a:defPPr>
              <a:defRPr lang="ru-RU"/>
            </a:defPPr>
            <a:lvl1pPr>
              <a:defRPr sz="1400" b="1">
                <a:latin typeface="Book Antiqua" pitchFamily="18" charset="0"/>
              </a:defRPr>
            </a:lvl1pPr>
          </a:lstStyle>
          <a:p>
            <a:r>
              <a:rPr lang="uk-UA" sz="1200" dirty="0">
                <a:solidFill>
                  <a:srgbClr val="001642"/>
                </a:solidFill>
              </a:rPr>
              <a:t>Постачання </a:t>
            </a:r>
            <a:endParaRPr lang="uk-UA" sz="1200" dirty="0" smtClean="0">
              <a:solidFill>
                <a:srgbClr val="001642"/>
              </a:solidFill>
            </a:endParaRPr>
          </a:p>
          <a:p>
            <a:r>
              <a:rPr lang="uk-UA" sz="1200" dirty="0" smtClean="0">
                <a:solidFill>
                  <a:srgbClr val="001642"/>
                </a:solidFill>
              </a:rPr>
              <a:t>електроенергії, </a:t>
            </a:r>
            <a:r>
              <a:rPr lang="uk-UA" sz="1200" dirty="0">
                <a:solidFill>
                  <a:srgbClr val="001642"/>
                </a:solidFill>
              </a:rPr>
              <a:t>газу</a:t>
            </a:r>
            <a:endParaRPr lang="ru-RU" sz="1200" dirty="0">
              <a:solidFill>
                <a:srgbClr val="001642"/>
              </a:solidFill>
            </a:endParaRPr>
          </a:p>
        </p:txBody>
      </p:sp>
      <p:sp>
        <p:nvSpPr>
          <p:cNvPr id="45" name="TextBox 32"/>
          <p:cNvSpPr txBox="1">
            <a:spLocks noChangeArrowheads="1"/>
          </p:cNvSpPr>
          <p:nvPr/>
        </p:nvSpPr>
        <p:spPr bwMode="auto">
          <a:xfrm rot="16200000">
            <a:off x="10422691" y="2745325"/>
            <a:ext cx="2109532" cy="843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903" tIns="51952" rIns="103903" bIns="51952">
            <a:spAutoFit/>
          </a:bodyPr>
          <a:lstStyle>
            <a:defPPr>
              <a:defRPr lang="ru-RU"/>
            </a:defPPr>
            <a:lvl1pPr>
              <a:defRPr sz="1400" b="1">
                <a:latin typeface="Book Antiqua" pitchFamily="18" charset="0"/>
              </a:defRPr>
            </a:lvl1pPr>
          </a:lstStyle>
          <a:p>
            <a:r>
              <a:rPr lang="uk-UA" sz="1200" dirty="0">
                <a:solidFill>
                  <a:srgbClr val="001642"/>
                </a:solidFill>
              </a:rPr>
              <a:t>Виробництво неметалевої </a:t>
            </a:r>
            <a:endParaRPr lang="uk-UA" sz="1200" dirty="0" smtClean="0">
              <a:solidFill>
                <a:srgbClr val="001642"/>
              </a:solidFill>
            </a:endParaRPr>
          </a:p>
          <a:p>
            <a:r>
              <a:rPr lang="uk-UA" sz="1200" dirty="0" smtClean="0">
                <a:solidFill>
                  <a:srgbClr val="001642"/>
                </a:solidFill>
              </a:rPr>
              <a:t>мінеральної </a:t>
            </a:r>
          </a:p>
          <a:p>
            <a:r>
              <a:rPr lang="uk-UA" sz="1200" dirty="0" smtClean="0">
                <a:solidFill>
                  <a:srgbClr val="001642"/>
                </a:solidFill>
              </a:rPr>
              <a:t>продукції</a:t>
            </a:r>
            <a:endParaRPr lang="ru-RU" sz="1200" dirty="0">
              <a:solidFill>
                <a:srgbClr val="00164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967414" y="2798649"/>
            <a:ext cx="9693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b="1" dirty="0" smtClean="0">
                <a:latin typeface="Book Antiqua" panose="02040602050305030304" pitchFamily="18" charset="0"/>
              </a:rPr>
              <a:t>-22,0</a:t>
            </a:r>
            <a:endParaRPr lang="uk-UA" sz="1100" b="1" dirty="0">
              <a:latin typeface="Book Antiqua" panose="0204060205030503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9665174" y="2794292"/>
            <a:ext cx="9693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b="1" dirty="0" smtClean="0">
                <a:latin typeface="Book Antiqua" panose="02040602050305030304" pitchFamily="18" charset="0"/>
              </a:rPr>
              <a:t>-29,0</a:t>
            </a:r>
            <a:endParaRPr lang="uk-UA" sz="1100" b="1" dirty="0">
              <a:latin typeface="Book Antiqua" panose="02040602050305030304" pitchFamily="18" charset="0"/>
            </a:endParaRPr>
          </a:p>
        </p:txBody>
      </p:sp>
      <p:graphicFrame>
        <p:nvGraphicFramePr>
          <p:cNvPr id="53" name="Диаграмма 52"/>
          <p:cNvGraphicFramePr/>
          <p:nvPr>
            <p:extLst>
              <p:ext uri="{D42A27DB-BD31-4B8C-83A1-F6EECF244321}">
                <p14:modId xmlns:p14="http://schemas.microsoft.com/office/powerpoint/2010/main" val="361302756"/>
              </p:ext>
            </p:extLst>
          </p:nvPr>
        </p:nvGraphicFramePr>
        <p:xfrm>
          <a:off x="6244075" y="4681154"/>
          <a:ext cx="5634366" cy="1902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4" name="Прямоугольник 2"/>
          <p:cNvSpPr>
            <a:spLocks noChangeArrowheads="1"/>
          </p:cNvSpPr>
          <p:nvPr/>
        </p:nvSpPr>
        <p:spPr bwMode="auto">
          <a:xfrm>
            <a:off x="6440135" y="4362989"/>
            <a:ext cx="5242246" cy="535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903" tIns="51952" rIns="103903" bIns="51952">
            <a:spAutoFit/>
          </a:bodyPr>
          <a:lstStyle/>
          <a:p>
            <a:pPr algn="ctr"/>
            <a:r>
              <a:rPr lang="uk-UA" sz="1600" b="1" dirty="0" smtClean="0">
                <a:solidFill>
                  <a:srgbClr val="001642"/>
                </a:solidFill>
                <a:latin typeface="Book Antiqua" pitchFamily="18" charset="0"/>
                <a:ea typeface="Aharoni"/>
                <a:cs typeface="Aharoni"/>
              </a:rPr>
              <a:t>Динаміка індексів промислової продукції</a:t>
            </a:r>
            <a:br>
              <a:rPr lang="uk-UA" sz="1600" b="1" dirty="0" smtClean="0">
                <a:solidFill>
                  <a:srgbClr val="001642"/>
                </a:solidFill>
                <a:latin typeface="Book Antiqua" pitchFamily="18" charset="0"/>
                <a:ea typeface="Aharoni"/>
                <a:cs typeface="Aharoni"/>
              </a:rPr>
            </a:br>
            <a:r>
              <a:rPr lang="uk-UA" sz="1200" b="1" dirty="0" smtClean="0">
                <a:solidFill>
                  <a:srgbClr val="001642"/>
                </a:solidFill>
                <a:latin typeface="Book Antiqua" pitchFamily="18" charset="0"/>
                <a:ea typeface="Aharoni"/>
                <a:cs typeface="Aharoni"/>
              </a:rPr>
              <a:t>( у % до відповідного періоду попереднього року )</a:t>
            </a:r>
            <a:endParaRPr lang="uk-UA" sz="1200" b="1" dirty="0">
              <a:solidFill>
                <a:srgbClr val="001642"/>
              </a:solidFill>
              <a:latin typeface="Book Antiqua" pitchFamily="18" charset="0"/>
              <a:ea typeface="Aharoni"/>
              <a:cs typeface="Aharoni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218039" y="4357891"/>
            <a:ext cx="5601192" cy="2240255"/>
          </a:xfrm>
          <a:prstGeom prst="rect">
            <a:avLst/>
          </a:prstGeom>
          <a:noFill/>
          <a:ln>
            <a:solidFill>
              <a:srgbClr val="001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74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82055" y="549474"/>
            <a:ext cx="6023747" cy="5256584"/>
            <a:chOff x="482055" y="549474"/>
            <a:chExt cx="6023747" cy="5256584"/>
          </a:xfrm>
        </p:grpSpPr>
        <p:sp>
          <p:nvSpPr>
            <p:cNvPr id="6" name="TextBox 40"/>
            <p:cNvSpPr txBox="1">
              <a:spLocks noChangeArrowheads="1"/>
            </p:cNvSpPr>
            <p:nvPr/>
          </p:nvSpPr>
          <p:spPr bwMode="auto">
            <a:xfrm>
              <a:off x="566267" y="2997746"/>
              <a:ext cx="5914131" cy="843582"/>
            </a:xfrm>
            <a:prstGeom prst="rect">
              <a:avLst/>
            </a:prstGeom>
            <a:noFill/>
            <a:ln w="25400">
              <a:solidFill>
                <a:srgbClr val="C00000"/>
              </a:solidFill>
              <a:miter lim="800000"/>
              <a:headEnd/>
              <a:tailEnd/>
            </a:ln>
          </p:spPr>
          <p:txBody>
            <a:bodyPr wrap="square" lIns="103903" tIns="51952" rIns="103903" bIns="51952">
              <a:spAutoFit/>
            </a:bodyPr>
            <a:lstStyle/>
            <a:p>
              <a:r>
                <a:rPr lang="uk-UA" sz="1600" b="1" u="sng" dirty="0">
                  <a:solidFill>
                    <a:srgbClr val="001642"/>
                  </a:solidFill>
                  <a:latin typeface="Book Antiqua" pitchFamily="18" charset="0"/>
                  <a:cs typeface="Times New Roman" pitchFamily="18" charset="0"/>
                </a:rPr>
                <a:t>Структура валової продукції  сільського </a:t>
              </a:r>
              <a:r>
                <a:rPr lang="uk-UA" sz="1600" b="1" u="sng" dirty="0" smtClean="0">
                  <a:solidFill>
                    <a:srgbClr val="001642"/>
                  </a:solidFill>
                  <a:latin typeface="Book Antiqua" pitchFamily="18" charset="0"/>
                  <a:cs typeface="Times New Roman" pitchFamily="18" charset="0"/>
                </a:rPr>
                <a:t>господарства</a:t>
              </a:r>
            </a:p>
            <a:p>
              <a:r>
                <a:rPr lang="uk-UA" sz="1600" b="1" dirty="0" smtClean="0">
                  <a:solidFill>
                    <a:srgbClr val="001642"/>
                  </a:solidFill>
                  <a:latin typeface="Book Antiqua" pitchFamily="18" charset="0"/>
                  <a:cs typeface="Times New Roman" pitchFamily="18" charset="0"/>
                </a:rPr>
                <a:t>Рослинництво </a:t>
              </a:r>
              <a:r>
                <a:rPr lang="uk-UA" sz="1600" b="1" dirty="0" smtClean="0">
                  <a:solidFill>
                    <a:srgbClr val="C00000"/>
                  </a:solidFill>
                  <a:latin typeface="Book Antiqua" pitchFamily="18" charset="0"/>
                  <a:cs typeface="Times New Roman" pitchFamily="18" charset="0"/>
                </a:rPr>
                <a:t>86,8%                                  </a:t>
              </a:r>
            </a:p>
            <a:p>
              <a:r>
                <a:rPr lang="uk-UA" sz="1600" b="1" dirty="0" smtClean="0">
                  <a:solidFill>
                    <a:srgbClr val="001642"/>
                  </a:solidFill>
                  <a:latin typeface="Book Antiqua" pitchFamily="18" charset="0"/>
                  <a:cs typeface="Times New Roman" pitchFamily="18" charset="0"/>
                </a:rPr>
                <a:t>Тваринництво </a:t>
              </a:r>
              <a:r>
                <a:rPr lang="uk-UA" sz="1600" b="1" dirty="0" smtClean="0">
                  <a:solidFill>
                    <a:srgbClr val="C00000"/>
                  </a:solidFill>
                  <a:latin typeface="Book Antiqua" pitchFamily="18" charset="0"/>
                  <a:cs typeface="Times New Roman" pitchFamily="18" charset="0"/>
                </a:rPr>
                <a:t>13,2%</a:t>
              </a:r>
              <a:endParaRPr lang="ru-RU" sz="1600" b="1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endParaRPr>
            </a:p>
          </p:txBody>
        </p:sp>
        <p:sp>
          <p:nvSpPr>
            <p:cNvPr id="7" name="TextBox 52"/>
            <p:cNvSpPr txBox="1">
              <a:spLocks noChangeArrowheads="1"/>
            </p:cNvSpPr>
            <p:nvPr/>
          </p:nvSpPr>
          <p:spPr bwMode="auto">
            <a:xfrm>
              <a:off x="591671" y="2211260"/>
              <a:ext cx="5914131" cy="597361"/>
            </a:xfrm>
            <a:prstGeom prst="rect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</a:ln>
          </p:spPr>
          <p:txBody>
            <a:bodyPr wrap="square" lIns="103903" tIns="51952" rIns="103903" bIns="51952" rtlCol="0">
              <a:spAutoFit/>
            </a:bodyPr>
            <a:lstStyle>
              <a:defPPr>
                <a:defRPr lang="ru-RU"/>
              </a:defPPr>
              <a:lvl1pPr algn="just" defTabSz="1072866" fontAlgn="auto">
                <a:spcBef>
                  <a:spcPts val="0"/>
                </a:spcBef>
                <a:spcAft>
                  <a:spcPts val="0"/>
                </a:spcAft>
                <a:defRPr sz="1200" b="1">
                  <a:latin typeface="Book Antiqua" panose="02040602050305030304" pitchFamily="18" charset="0"/>
                </a:defRPr>
              </a:lvl1pPr>
            </a:lstStyle>
            <a:p>
              <a:pPr algn="l"/>
              <a:r>
                <a:rPr lang="uk-UA" sz="1600" dirty="0">
                  <a:solidFill>
                    <a:srgbClr val="001642"/>
                  </a:solidFill>
                </a:rPr>
                <a:t>Питома вага регіону в загальному обсязі виробництва валової продукції сільського господарства </a:t>
              </a:r>
              <a:r>
                <a:rPr lang="uk-UA" sz="1600" dirty="0" smtClean="0">
                  <a:solidFill>
                    <a:srgbClr val="001642"/>
                  </a:solidFill>
                </a:rPr>
                <a:t>– </a:t>
              </a:r>
              <a:r>
                <a:rPr lang="uk-UA" sz="1600" dirty="0" smtClean="0">
                  <a:solidFill>
                    <a:srgbClr val="C00000"/>
                  </a:solidFill>
                </a:rPr>
                <a:t>3,2 %  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66268" y="549474"/>
              <a:ext cx="5914131" cy="1336025"/>
            </a:xfrm>
            <a:prstGeom prst="rect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</a:ln>
          </p:spPr>
          <p:txBody>
            <a:bodyPr wrap="square" lIns="103903" tIns="51952" rIns="103903" bIns="51952" rtlCol="0">
              <a:spAutoFit/>
            </a:bodyPr>
            <a:lstStyle/>
            <a:p>
              <a:pPr algn="just" defTabSz="121909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uk-UA" sz="1600" b="1" dirty="0">
                  <a:solidFill>
                    <a:srgbClr val="001642"/>
                  </a:solidFill>
                  <a:latin typeface="Book Antiqua" panose="02040602050305030304" pitchFamily="18" charset="0"/>
                </a:rPr>
                <a:t>Обсяг реалізованої  с/г  продукції </a:t>
              </a:r>
              <a:endPara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</a:endParaRPr>
            </a:p>
            <a:p>
              <a:pPr algn="just" defTabSz="121909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uk-UA" sz="1600" b="1" dirty="0" smtClean="0">
                  <a:solidFill>
                    <a:srgbClr val="001642"/>
                  </a:solidFill>
                  <a:latin typeface="Book Antiqua" panose="02040602050305030304" pitchFamily="18" charset="0"/>
                </a:rPr>
                <a:t>великими </a:t>
              </a:r>
              <a:r>
                <a:rPr lang="uk-UA" sz="1600" b="1" dirty="0">
                  <a:solidFill>
                    <a:srgbClr val="001642"/>
                  </a:solidFill>
                  <a:latin typeface="Book Antiqua" panose="02040602050305030304" pitchFamily="18" charset="0"/>
                </a:rPr>
                <a:t>та середніми підприємствами </a:t>
              </a:r>
              <a:endPara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</a:endParaRPr>
            </a:p>
            <a:p>
              <a:pPr algn="just" defTabSz="121909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uk-UA" sz="1600" b="1" dirty="0" smtClean="0">
                  <a:solidFill>
                    <a:srgbClr val="001642"/>
                  </a:solidFill>
                  <a:latin typeface="Book Antiqua" panose="02040602050305030304" pitchFamily="18" charset="0"/>
                </a:rPr>
                <a:t>за січень-грудень 2020 року – </a:t>
              </a:r>
              <a:r>
                <a:rPr lang="uk-UA" sz="1600" b="1" dirty="0" smtClean="0">
                  <a:solidFill>
                    <a:srgbClr val="C00000"/>
                  </a:solidFill>
                  <a:latin typeface="Book Antiqua" panose="02040602050305030304" pitchFamily="18" charset="0"/>
                </a:rPr>
                <a:t>12,5</a:t>
              </a:r>
              <a:r>
                <a:rPr lang="uk-UA" sz="1600" b="1" u="sng" dirty="0" smtClean="0">
                  <a:solidFill>
                    <a:srgbClr val="C00000"/>
                  </a:solidFill>
                  <a:latin typeface="Book Antiqua" panose="02040602050305030304" pitchFamily="18" charset="0"/>
                </a:rPr>
                <a:t> </a:t>
              </a:r>
              <a:r>
                <a:rPr lang="uk-UA" sz="1600" b="1" u="sng" dirty="0" err="1" smtClean="0">
                  <a:solidFill>
                    <a:srgbClr val="C00000"/>
                  </a:solidFill>
                  <a:latin typeface="Book Antiqua" panose="02040602050305030304" pitchFamily="18" charset="0"/>
                </a:rPr>
                <a:t>млрд</a:t>
              </a:r>
              <a:r>
                <a:rPr lang="uk-UA" sz="1600" b="1" u="sng" dirty="0" smtClean="0">
                  <a:solidFill>
                    <a:srgbClr val="C00000"/>
                  </a:solidFill>
                  <a:latin typeface="Book Antiqua" panose="02040602050305030304" pitchFamily="18" charset="0"/>
                </a:rPr>
                <a:t> </a:t>
              </a:r>
              <a:r>
                <a:rPr lang="uk-UA" sz="1600" b="1" u="sng" dirty="0" err="1" smtClean="0">
                  <a:solidFill>
                    <a:srgbClr val="C00000"/>
                  </a:solidFill>
                  <a:latin typeface="Book Antiqua" panose="02040602050305030304" pitchFamily="18" charset="0"/>
                </a:rPr>
                <a:t>грн</a:t>
              </a:r>
              <a:r>
                <a:rPr lang="uk-UA" sz="1600" b="1" u="sng" dirty="0" smtClean="0">
                  <a:solidFill>
                    <a:srgbClr val="C00000"/>
                  </a:solidFill>
                  <a:latin typeface="Book Antiqua" panose="02040602050305030304" pitchFamily="18" charset="0"/>
                </a:rPr>
                <a:t> </a:t>
              </a:r>
              <a:r>
                <a:rPr lang="uk-UA" sz="1600" i="1" u="sng" dirty="0" smtClean="0">
                  <a:solidFill>
                    <a:srgbClr val="C00000"/>
                  </a:solidFill>
                  <a:latin typeface="Book Antiqua" panose="02040602050305030304" pitchFamily="18" charset="0"/>
                </a:rPr>
                <a:t>(-4,3%)</a:t>
              </a:r>
              <a:endParaRPr lang="uk-UA" sz="1600" i="1" dirty="0">
                <a:latin typeface="Book Antiqua" panose="02040602050305030304" pitchFamily="18" charset="0"/>
              </a:endParaRPr>
            </a:p>
            <a:p>
              <a:pPr algn="just" defTabSz="121909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uk-UA" sz="1600" b="1" dirty="0">
                  <a:solidFill>
                    <a:srgbClr val="001642"/>
                  </a:solidFill>
                  <a:latin typeface="Book Antiqua" panose="02040602050305030304" pitchFamily="18" charset="0"/>
                </a:rPr>
                <a:t>(рослинництво – </a:t>
              </a:r>
              <a:r>
                <a:rPr lang="uk-UA" sz="1600" b="1" dirty="0" smtClean="0">
                  <a:solidFill>
                    <a:srgbClr val="001642"/>
                  </a:solidFill>
                  <a:latin typeface="Book Antiqua" panose="02040602050305030304" pitchFamily="18" charset="0"/>
                </a:rPr>
                <a:t>11,9 млрд грн,</a:t>
              </a:r>
              <a:endParaRPr lang="uk-UA" sz="1600" b="1" dirty="0">
                <a:solidFill>
                  <a:srgbClr val="001642"/>
                </a:solidFill>
                <a:latin typeface="Book Antiqua" panose="02040602050305030304" pitchFamily="18" charset="0"/>
              </a:endParaRPr>
            </a:p>
            <a:p>
              <a:pPr algn="just" defTabSz="121909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uk-UA" sz="1600" b="1" dirty="0">
                  <a:solidFill>
                    <a:srgbClr val="001642"/>
                  </a:solidFill>
                  <a:latin typeface="Book Antiqua" panose="02040602050305030304" pitchFamily="18" charset="0"/>
                </a:rPr>
                <a:t> тваринництво – </a:t>
              </a:r>
              <a:r>
                <a:rPr lang="uk-UA" sz="1600" b="1" dirty="0" smtClean="0">
                  <a:solidFill>
                    <a:srgbClr val="001642"/>
                  </a:solidFill>
                  <a:latin typeface="Book Antiqua" panose="02040602050305030304" pitchFamily="18" charset="0"/>
                </a:rPr>
                <a:t>0,6 млрд грн)   </a:t>
              </a:r>
              <a:endParaRPr lang="uk-UA" sz="1600" dirty="0">
                <a:solidFill>
                  <a:srgbClr val="001642"/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82055" y="4882728"/>
              <a:ext cx="2016223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1219098" fontAlgn="auto">
                <a:spcBef>
                  <a:spcPts val="0"/>
                </a:spcBef>
                <a:spcAft>
                  <a:spcPts val="0"/>
                </a:spcAft>
              </a:pPr>
              <a:r>
                <a:rPr lang="uk-UA" sz="1800" b="1" u="sng" dirty="0" smtClean="0">
                  <a:solidFill>
                    <a:srgbClr val="001642"/>
                  </a:solidFill>
                  <a:latin typeface="Book Antiqua" panose="02040602050305030304" pitchFamily="18" charset="0"/>
                </a:rPr>
                <a:t>Миколаївщина </a:t>
              </a:r>
            </a:p>
            <a:p>
              <a:pPr algn="ctr" defTabSz="1219098" fontAlgn="auto">
                <a:spcBef>
                  <a:spcPts val="0"/>
                </a:spcBef>
                <a:spcAft>
                  <a:spcPts val="0"/>
                </a:spcAft>
              </a:pPr>
              <a:r>
                <a:rPr lang="uk-UA" sz="1800" b="1" u="sng" dirty="0" smtClean="0">
                  <a:solidFill>
                    <a:srgbClr val="001642"/>
                  </a:solidFill>
                  <a:latin typeface="Book Antiqua" panose="02040602050305030304" pitchFamily="18" charset="0"/>
                </a:rPr>
                <a:t>в Україні виробляє</a:t>
              </a:r>
              <a:endParaRPr lang="ru-RU" sz="1800" b="1" u="sng" dirty="0">
                <a:solidFill>
                  <a:srgbClr val="001642"/>
                </a:solidFill>
                <a:latin typeface="Book Antiqua" panose="02040602050305030304" pitchFamily="18" charset="0"/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2712899" y="3933850"/>
            <a:ext cx="3767500" cy="2862322"/>
          </a:xfrm>
          <a:prstGeom prst="rect">
            <a:avLst/>
          </a:prstGeom>
          <a:noFill/>
          <a:ln w="25400">
            <a:solidFill>
              <a:srgbClr val="001642"/>
            </a:solidFill>
          </a:ln>
        </p:spPr>
        <p:txBody>
          <a:bodyPr wrap="square">
            <a:spAutoFit/>
          </a:bodyPr>
          <a:lstStyle/>
          <a:p>
            <a:pPr lvl="0" algn="just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-</a:t>
            </a:r>
            <a:r>
              <a:rPr lang="uk-UA" sz="18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 </a:t>
            </a:r>
            <a:r>
              <a:rPr lang="uk-UA" sz="1800" b="1" dirty="0">
                <a:solidFill>
                  <a:srgbClr val="001642"/>
                </a:solidFill>
                <a:latin typeface="Book Antiqua" panose="02040602050305030304" pitchFamily="18" charset="0"/>
              </a:rPr>
              <a:t>8,1% винограду</a:t>
            </a:r>
          </a:p>
          <a:p>
            <a:pPr lvl="0" algn="just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>
                <a:solidFill>
                  <a:srgbClr val="001642"/>
                </a:solidFill>
                <a:latin typeface="Book Antiqua" panose="02040602050305030304" pitchFamily="18" charset="0"/>
              </a:rPr>
              <a:t>- 6,3 % </a:t>
            </a:r>
            <a:r>
              <a:rPr lang="ru-RU" sz="1800" b="1" dirty="0" err="1">
                <a:solidFill>
                  <a:srgbClr val="001642"/>
                </a:solidFill>
                <a:latin typeface="Book Antiqua" panose="02040602050305030304" pitchFamily="18" charset="0"/>
              </a:rPr>
              <a:t>вовни</a:t>
            </a:r>
            <a:r>
              <a:rPr lang="ru-RU" sz="1800" b="1" dirty="0">
                <a:solidFill>
                  <a:srgbClr val="001642"/>
                </a:solidFill>
                <a:latin typeface="Book Antiqua" panose="02040602050305030304" pitchFamily="18" charset="0"/>
              </a:rPr>
              <a:t> </a:t>
            </a:r>
          </a:p>
          <a:p>
            <a:pPr algn="just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>
                <a:solidFill>
                  <a:srgbClr val="001642"/>
                </a:solidFill>
                <a:latin typeface="Book Antiqua" panose="02040602050305030304" pitchFamily="18" charset="0"/>
              </a:rPr>
              <a:t>- 5,9% </a:t>
            </a:r>
            <a:r>
              <a:rPr lang="ru-RU" sz="1800" b="1" dirty="0" err="1">
                <a:solidFill>
                  <a:srgbClr val="001642"/>
                </a:solidFill>
                <a:latin typeface="Book Antiqua" panose="02040602050305030304" pitchFamily="18" charset="0"/>
              </a:rPr>
              <a:t>овоч</a:t>
            </a:r>
            <a:r>
              <a:rPr lang="uk-UA" sz="1800" b="1" dirty="0" err="1">
                <a:solidFill>
                  <a:srgbClr val="001642"/>
                </a:solidFill>
                <a:latin typeface="Book Antiqua" panose="02040602050305030304" pitchFamily="18" charset="0"/>
              </a:rPr>
              <a:t>ів</a:t>
            </a:r>
            <a:endParaRPr lang="ru-RU" sz="1800" b="1" dirty="0" smtClean="0">
              <a:solidFill>
                <a:srgbClr val="001642"/>
              </a:solidFill>
              <a:latin typeface="Book Antiqua" panose="02040602050305030304" pitchFamily="18" charset="0"/>
            </a:endParaRPr>
          </a:p>
          <a:p>
            <a:pPr algn="just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- 5,3</a:t>
            </a:r>
            <a:r>
              <a:rPr lang="ru-RU" sz="1800" b="1" dirty="0">
                <a:solidFill>
                  <a:srgbClr val="001642"/>
                </a:solidFill>
                <a:latin typeface="Book Antiqua" panose="02040602050305030304" pitchFamily="18" charset="0"/>
              </a:rPr>
              <a:t>% </a:t>
            </a:r>
            <a:r>
              <a:rPr lang="ru-RU" sz="1800" b="1" dirty="0" err="1">
                <a:solidFill>
                  <a:srgbClr val="001642"/>
                </a:solidFill>
                <a:latin typeface="Book Antiqua" panose="02040602050305030304" pitchFamily="18" charset="0"/>
              </a:rPr>
              <a:t>соняшнику</a:t>
            </a:r>
            <a:endParaRPr lang="ru-RU" sz="1800" b="1" dirty="0">
              <a:solidFill>
                <a:srgbClr val="001642"/>
              </a:solidFill>
              <a:latin typeface="Book Antiqua" panose="02040602050305030304" pitchFamily="18" charset="0"/>
            </a:endParaRPr>
          </a:p>
          <a:p>
            <a:pPr lvl="0" algn="just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8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- 3,8% зернових культур</a:t>
            </a:r>
          </a:p>
          <a:p>
            <a:pPr algn="just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8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- 3,0% молока</a:t>
            </a:r>
            <a:endParaRPr lang="ru-RU" sz="1800" b="1" dirty="0">
              <a:solidFill>
                <a:srgbClr val="001642"/>
              </a:solidFill>
              <a:latin typeface="Book Antiqua" panose="02040602050305030304" pitchFamily="18" charset="0"/>
            </a:endParaRPr>
          </a:p>
          <a:p>
            <a:pPr lvl="0" algn="just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800" b="1" dirty="0">
                <a:solidFill>
                  <a:srgbClr val="001642"/>
                </a:solidFill>
                <a:latin typeface="Book Antiqua" panose="02040602050305030304" pitchFamily="18" charset="0"/>
              </a:rPr>
              <a:t>- 1,3% </a:t>
            </a:r>
            <a:r>
              <a:rPr lang="uk-UA" sz="1800" b="1" dirty="0" err="1" smtClean="0">
                <a:solidFill>
                  <a:srgbClr val="001642"/>
                </a:solidFill>
                <a:latin typeface="Book Antiqua" panose="02040602050305030304" pitchFamily="18" charset="0"/>
              </a:rPr>
              <a:t>плодовоягідних</a:t>
            </a:r>
            <a:r>
              <a:rPr lang="uk-UA" sz="18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 </a:t>
            </a:r>
            <a:r>
              <a:rPr lang="uk-UA" sz="1800" b="1" dirty="0">
                <a:solidFill>
                  <a:srgbClr val="001642"/>
                </a:solidFill>
                <a:latin typeface="Book Antiqua" panose="02040602050305030304" pitchFamily="18" charset="0"/>
              </a:rPr>
              <a:t>культур</a:t>
            </a:r>
          </a:p>
          <a:p>
            <a:pPr lvl="0" algn="just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800" b="1" dirty="0">
                <a:solidFill>
                  <a:srgbClr val="001642"/>
                </a:solidFill>
                <a:latin typeface="Book Antiqua" panose="02040602050305030304" pitchFamily="18" charset="0"/>
              </a:rPr>
              <a:t>- 1,3% м</a:t>
            </a:r>
            <a:r>
              <a:rPr lang="en-US" sz="1800" b="1" dirty="0">
                <a:solidFill>
                  <a:srgbClr val="001642"/>
                </a:solidFill>
                <a:latin typeface="Book Antiqua" panose="02040602050305030304" pitchFamily="18" charset="0"/>
              </a:rPr>
              <a:t>`</a:t>
            </a:r>
            <a:r>
              <a:rPr lang="uk-UA" sz="1800" b="1" dirty="0">
                <a:solidFill>
                  <a:srgbClr val="001642"/>
                </a:solidFill>
                <a:latin typeface="Book Antiqua" panose="02040602050305030304" pitchFamily="18" charset="0"/>
              </a:rPr>
              <a:t>яса </a:t>
            </a:r>
            <a:endParaRPr lang="ru-RU" sz="1800" b="1" dirty="0">
              <a:solidFill>
                <a:srgbClr val="001642"/>
              </a:solidFill>
              <a:latin typeface="Book Antiqua" panose="02040602050305030304" pitchFamily="18" charset="0"/>
            </a:endParaRPr>
          </a:p>
          <a:p>
            <a:pPr lvl="0" algn="just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800" b="1" dirty="0">
                <a:solidFill>
                  <a:srgbClr val="001642"/>
                </a:solidFill>
                <a:latin typeface="Book Antiqua" panose="02040602050305030304" pitchFamily="18" charset="0"/>
              </a:rPr>
              <a:t>- 1,2% яєць</a:t>
            </a:r>
            <a:endParaRPr lang="ru-RU" sz="1800" b="1" dirty="0" smtClean="0">
              <a:solidFill>
                <a:srgbClr val="001642"/>
              </a:solidFill>
              <a:latin typeface="Book Antiqua" panose="02040602050305030304" pitchFamily="18" charset="0"/>
            </a:endParaRPr>
          </a:p>
          <a:p>
            <a:pPr lvl="0" algn="just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8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- 1,0% картоплі</a:t>
            </a:r>
            <a:endParaRPr lang="ru-RU" sz="1800" b="1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Заголовок 3"/>
          <p:cNvSpPr>
            <a:spLocks noGrp="1"/>
          </p:cNvSpPr>
          <p:nvPr>
            <p:ph type="title"/>
          </p:nvPr>
        </p:nvSpPr>
        <p:spPr>
          <a:xfrm>
            <a:off x="0" y="-3175"/>
            <a:ext cx="12221670" cy="428724"/>
          </a:xfrm>
          <a:effectLst/>
        </p:spPr>
        <p:txBody>
          <a:bodyPr>
            <a:noAutofit/>
          </a:bodyPr>
          <a:lstStyle/>
          <a:p>
            <a:r>
              <a:rPr lang="uk-UA" sz="2700" b="1" dirty="0">
                <a:solidFill>
                  <a:srgbClr val="001642"/>
                </a:solidFill>
                <a:latin typeface="Book Antiqua" pitchFamily="18" charset="0"/>
                <a:ea typeface="Aharoni"/>
                <a:cs typeface="Aharoni"/>
              </a:rPr>
              <a:t>Сільське господарство</a:t>
            </a:r>
            <a:endParaRPr lang="ru-RU" sz="2700" b="1" dirty="0">
              <a:solidFill>
                <a:srgbClr val="001642"/>
              </a:solidFill>
              <a:latin typeface="Book Antiqua" pitchFamily="18" charset="0"/>
              <a:ea typeface="Aharoni"/>
              <a:cs typeface="Aharoni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94260" y="405458"/>
            <a:ext cx="11391393" cy="0"/>
          </a:xfrm>
          <a:prstGeom prst="line">
            <a:avLst/>
          </a:prstGeom>
          <a:ln w="25400">
            <a:solidFill>
              <a:srgbClr val="001642"/>
            </a:solidFill>
          </a:ln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065819"/>
              </p:ext>
            </p:extLst>
          </p:nvPr>
        </p:nvGraphicFramePr>
        <p:xfrm>
          <a:off x="6677656" y="3384560"/>
          <a:ext cx="5342077" cy="3413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6958"/>
                <a:gridCol w="1271496"/>
                <a:gridCol w="1423623"/>
              </a:tblGrid>
              <a:tr h="245086">
                <a:tc>
                  <a:txBody>
                    <a:bodyPr/>
                    <a:lstStyle/>
                    <a:p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зерна, тис тонн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2395,6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  <a:sym typeface="Wingdings 3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  <a:sym typeface="Wingdings 3"/>
                        </a:rPr>
                        <a:t>24,8%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9768">
                <a:tc>
                  <a:txBody>
                    <a:bodyPr/>
                    <a:lstStyle/>
                    <a:p>
                      <a:pPr marL="0" marR="0" indent="0" algn="l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картоплі, тис тонн</a:t>
                      </a:r>
                      <a:endParaRPr lang="ru-RU" sz="1200" b="1" kern="1200" dirty="0" smtClean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206,6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  <a:sym typeface="Wingdings 3"/>
                        </a:rPr>
                        <a:t> </a:t>
                      </a:r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  <a:sym typeface="Wingdings 3"/>
                        </a:rPr>
                        <a:t>16,9</a:t>
                      </a:r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%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4450">
                <a:tc>
                  <a:txBody>
                    <a:bodyPr/>
                    <a:lstStyle/>
                    <a:p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овочів,  тис тонн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566,7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  <a:sym typeface="Wingdings 3"/>
                        </a:rPr>
                        <a:t> </a:t>
                      </a:r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  <a:sym typeface="Wingdings 3"/>
                        </a:rPr>
                        <a:t>18,4</a:t>
                      </a:r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%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плодів та ягід, тис тонн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24,9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  <a:sym typeface="Wingdings 3"/>
                        </a:rPr>
                        <a:t> 11,0%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5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винограду, тис тонн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21,8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  <a:sym typeface="Wingdings 3"/>
                        </a:rPr>
                        <a:t> 28,7%</a:t>
                      </a:r>
                      <a:endParaRPr lang="ru-RU" sz="1200" b="1" kern="1200" dirty="0" smtClean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81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ріпаку, тис тонн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131,4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  <a:sym typeface="Wingdings 3"/>
                        </a:rPr>
                        <a:t> 33,6%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08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соняшнику, тис тонн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693,9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  <a:sym typeface="Wingdings 3"/>
                        </a:rPr>
                        <a:t> 34,7%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м</a:t>
                      </a:r>
                      <a:r>
                        <a:rPr lang="en-US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’</a:t>
                      </a:r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яса, тис тонн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45,1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  <a:sym typeface="Wingdings 3"/>
                        </a:rPr>
                        <a:t> </a:t>
                      </a:r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  <a:sym typeface="Wingdings 3"/>
                        </a:rPr>
                        <a:t>11,4</a:t>
                      </a:r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%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0706">
                <a:tc>
                  <a:txBody>
                    <a:bodyPr/>
                    <a:lstStyle/>
                    <a:p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молока, тис тонн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278,5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  <a:sym typeface="Wingdings 3"/>
                        </a:rPr>
                        <a:t> 6,9%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5358">
                <a:tc>
                  <a:txBody>
                    <a:bodyPr/>
                    <a:lstStyle/>
                    <a:p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яєць, млн шт.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201,6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  <a:sym typeface="Wingdings 3"/>
                        </a:rPr>
                        <a:t> </a:t>
                      </a:r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  <a:sym typeface="Wingdings 3"/>
                        </a:rPr>
                        <a:t>26,8</a:t>
                      </a:r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%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5358">
                <a:tc>
                  <a:txBody>
                    <a:bodyPr/>
                    <a:lstStyle/>
                    <a:p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вовни, тонн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99,0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  <a:sym typeface="Wingdings 3"/>
                        </a:rPr>
                        <a:t> 12,4</a:t>
                      </a:r>
                      <a:r>
                        <a:rPr lang="uk-UA" sz="1200" b="1" kern="1200" dirty="0" smtClean="0">
                          <a:solidFill>
                            <a:srgbClr val="001642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%</a:t>
                      </a:r>
                      <a:endParaRPr lang="ru-RU" sz="1200" b="1" kern="1200" dirty="0">
                        <a:solidFill>
                          <a:srgbClr val="001642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9060" marR="990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14" name="Прямая со стрелкой 13"/>
          <p:cNvCxnSpPr/>
          <p:nvPr/>
        </p:nvCxnSpPr>
        <p:spPr>
          <a:xfrm>
            <a:off x="10905981" y="4940449"/>
            <a:ext cx="132844" cy="217537"/>
          </a:xfrm>
          <a:prstGeom prst="straightConnector1">
            <a:avLst/>
          </a:prstGeom>
          <a:ln w="25400">
            <a:solidFill>
              <a:srgbClr val="00164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0934869" y="6196374"/>
            <a:ext cx="132844" cy="217537"/>
          </a:xfrm>
          <a:prstGeom prst="straightConnector1">
            <a:avLst/>
          </a:prstGeom>
          <a:ln w="25400">
            <a:solidFill>
              <a:srgbClr val="00164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0935740" y="6519841"/>
            <a:ext cx="132844" cy="217537"/>
          </a:xfrm>
          <a:prstGeom prst="straightConnector1">
            <a:avLst/>
          </a:prstGeom>
          <a:ln w="25400">
            <a:solidFill>
              <a:srgbClr val="00164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10919742" y="5228481"/>
            <a:ext cx="132844" cy="217537"/>
          </a:xfrm>
          <a:prstGeom prst="straightConnector1">
            <a:avLst/>
          </a:prstGeom>
          <a:ln w="25400">
            <a:solidFill>
              <a:srgbClr val="00164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0908718" y="5534258"/>
            <a:ext cx="132844" cy="217537"/>
          </a:xfrm>
          <a:prstGeom prst="straightConnector1">
            <a:avLst/>
          </a:prstGeom>
          <a:ln w="25400">
            <a:solidFill>
              <a:srgbClr val="00164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10908718" y="5872801"/>
            <a:ext cx="132844" cy="217537"/>
          </a:xfrm>
          <a:prstGeom prst="straightConnector1">
            <a:avLst/>
          </a:prstGeom>
          <a:ln w="25400">
            <a:solidFill>
              <a:srgbClr val="00164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10892147" y="4652417"/>
            <a:ext cx="132844" cy="217537"/>
          </a:xfrm>
          <a:prstGeom prst="straightConnector1">
            <a:avLst/>
          </a:prstGeom>
          <a:ln w="25400">
            <a:solidFill>
              <a:srgbClr val="00164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10869130" y="3437330"/>
            <a:ext cx="132844" cy="217537"/>
          </a:xfrm>
          <a:prstGeom prst="straightConnector1">
            <a:avLst/>
          </a:prstGeom>
          <a:ln w="25400">
            <a:solidFill>
              <a:srgbClr val="00164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10877212" y="3726212"/>
            <a:ext cx="117055" cy="230231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10855348" y="4044506"/>
            <a:ext cx="117055" cy="230231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10847734" y="4364385"/>
            <a:ext cx="132844" cy="217537"/>
          </a:xfrm>
          <a:prstGeom prst="straightConnector1">
            <a:avLst/>
          </a:prstGeom>
          <a:ln w="25400">
            <a:solidFill>
              <a:srgbClr val="00164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3"/>
          <p:cNvSpPr txBox="1">
            <a:spLocks noChangeArrowheads="1"/>
          </p:cNvSpPr>
          <p:nvPr/>
        </p:nvSpPr>
        <p:spPr bwMode="auto">
          <a:xfrm>
            <a:off x="6595206" y="2689974"/>
            <a:ext cx="5585830" cy="615543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</p:spPr>
        <p:txBody>
          <a:bodyPr wrap="square" lIns="121910" tIns="60955" rIns="121910" bIns="60955">
            <a:spAutoFit/>
          </a:bodyPr>
          <a:lstStyle/>
          <a:p>
            <a:pPr algn="ctr"/>
            <a:r>
              <a:rPr lang="uk-UA" sz="1600" b="1" dirty="0">
                <a:solidFill>
                  <a:srgbClr val="001642"/>
                </a:solidFill>
                <a:latin typeface="Book Antiqua" pitchFamily="18" charset="0"/>
              </a:rPr>
              <a:t>Продукція, вироблена всіма категоріями господарств </a:t>
            </a:r>
            <a:r>
              <a:rPr lang="uk-UA" sz="1600" b="1" dirty="0" smtClean="0">
                <a:solidFill>
                  <a:srgbClr val="001642"/>
                </a:solidFill>
                <a:latin typeface="Book Antiqua" pitchFamily="18" charset="0"/>
              </a:rPr>
              <a:t>за січень-грудень 2020 року </a:t>
            </a:r>
            <a:endParaRPr lang="ru-RU" sz="1600" b="1" dirty="0">
              <a:solidFill>
                <a:srgbClr val="001642"/>
              </a:solidFill>
              <a:latin typeface="Book Antiqua" pitchFamily="18" charset="0"/>
            </a:endParaRPr>
          </a:p>
        </p:txBody>
      </p:sp>
      <p:sp>
        <p:nvSpPr>
          <p:cNvPr id="26" name="TextBox 49"/>
          <p:cNvSpPr txBox="1">
            <a:spLocks noChangeArrowheads="1"/>
          </p:cNvSpPr>
          <p:nvPr/>
        </p:nvSpPr>
        <p:spPr bwMode="auto">
          <a:xfrm>
            <a:off x="7205134" y="2215973"/>
            <a:ext cx="4536504" cy="535806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square" lIns="103903" tIns="51952" rIns="103903" bIns="51952" rtlCol="0">
            <a:spAutoFit/>
          </a:bodyPr>
          <a:lstStyle>
            <a:defPPr>
              <a:defRPr lang="ru-RU"/>
            </a:defPPr>
            <a:lvl1pPr algn="just" defTabSz="1072866" fontAlgn="auto">
              <a:spcBef>
                <a:spcPts val="0"/>
              </a:spcBef>
              <a:spcAft>
                <a:spcPts val="0"/>
              </a:spcAft>
              <a:defRPr sz="1200" b="1">
                <a:latin typeface="Book Antiqua" panose="02040602050305030304" pitchFamily="18" charset="0"/>
              </a:defRPr>
            </a:lvl1pPr>
          </a:lstStyle>
          <a:p>
            <a:r>
              <a:rPr lang="uk-UA" sz="1400" dirty="0" smtClean="0">
                <a:solidFill>
                  <a:srgbClr val="001642"/>
                </a:solidFill>
              </a:rPr>
              <a:t>в </a:t>
            </a:r>
            <a:r>
              <a:rPr lang="uk-UA" sz="1400" dirty="0">
                <a:solidFill>
                  <a:srgbClr val="001642"/>
                </a:solidFill>
              </a:rPr>
              <a:t>т.ч. </a:t>
            </a:r>
            <a:r>
              <a:rPr lang="uk-UA" sz="1400" dirty="0" smtClean="0">
                <a:solidFill>
                  <a:srgbClr val="001642"/>
                </a:solidFill>
              </a:rPr>
              <a:t>сільськогосподарські підприємства – 71,2 %,</a:t>
            </a:r>
            <a:endParaRPr lang="uk-UA" sz="1400" dirty="0">
              <a:solidFill>
                <a:srgbClr val="001642"/>
              </a:solidFill>
            </a:endParaRPr>
          </a:p>
          <a:p>
            <a:r>
              <a:rPr lang="uk-UA" sz="1400" dirty="0" smtClean="0">
                <a:solidFill>
                  <a:srgbClr val="001642"/>
                </a:solidFill>
              </a:rPr>
              <a:t>господарства населення – 81,6%</a:t>
            </a:r>
            <a:endParaRPr lang="ru-RU" sz="1400" dirty="0">
              <a:solidFill>
                <a:srgbClr val="001642"/>
              </a:solidFill>
            </a:endParaRPr>
          </a:p>
        </p:txBody>
      </p:sp>
      <p:graphicFrame>
        <p:nvGraphicFramePr>
          <p:cNvPr id="28" name="Диаграмма 27"/>
          <p:cNvGraphicFramePr/>
          <p:nvPr>
            <p:extLst>
              <p:ext uri="{D42A27DB-BD31-4B8C-83A1-F6EECF244321}">
                <p14:modId xmlns:p14="http://schemas.microsoft.com/office/powerpoint/2010/main" val="3409192817"/>
              </p:ext>
            </p:extLst>
          </p:nvPr>
        </p:nvGraphicFramePr>
        <p:xfrm>
          <a:off x="6656817" y="718480"/>
          <a:ext cx="5533596" cy="1423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9" name="Прямая со стрелкой 28"/>
          <p:cNvCxnSpPr/>
          <p:nvPr/>
        </p:nvCxnSpPr>
        <p:spPr>
          <a:xfrm>
            <a:off x="10967610" y="1354682"/>
            <a:ext cx="298338" cy="861291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/>
          <p:cNvSpPr/>
          <p:nvPr/>
        </p:nvSpPr>
        <p:spPr>
          <a:xfrm>
            <a:off x="10633170" y="1069099"/>
            <a:ext cx="391821" cy="296773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44"/>
          <p:cNvSpPr txBox="1">
            <a:spLocks noChangeArrowheads="1"/>
          </p:cNvSpPr>
          <p:nvPr/>
        </p:nvSpPr>
        <p:spPr bwMode="auto">
          <a:xfrm>
            <a:off x="6743278" y="533819"/>
            <a:ext cx="4998360" cy="369322"/>
          </a:xfrm>
          <a:prstGeom prst="rect">
            <a:avLst/>
          </a:prstGeom>
          <a:noFill/>
          <a:ln w="25400">
            <a:solidFill>
              <a:srgbClr val="001642"/>
            </a:solidFill>
            <a:miter lim="800000"/>
            <a:headEnd/>
            <a:tailEnd/>
          </a:ln>
        </p:spPr>
        <p:txBody>
          <a:bodyPr wrap="square" lIns="121910" tIns="60955" rIns="121910" bIns="60955">
            <a:spAutoFit/>
          </a:bodyPr>
          <a:lstStyle>
            <a:defPPr>
              <a:defRPr lang="ru-RU"/>
            </a:defPPr>
            <a:lvl1pPr algn="ctr">
              <a:defRPr sz="1600" b="1">
                <a:latin typeface="Book Antiqua" pitchFamily="18" charset="0"/>
              </a:defRPr>
            </a:lvl1pPr>
          </a:lstStyle>
          <a:p>
            <a:r>
              <a:rPr lang="uk-UA" dirty="0" smtClean="0"/>
              <a:t>Індекси сільськогосподарської продукції, </a:t>
            </a:r>
            <a:r>
              <a:rPr lang="uk-UA" dirty="0"/>
              <a:t>%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11934394" y="6428869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7</a:t>
            </a:r>
            <a:endParaRPr lang="uk-UA" sz="1600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78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479151988"/>
              </p:ext>
            </p:extLst>
          </p:nvPr>
        </p:nvGraphicFramePr>
        <p:xfrm>
          <a:off x="190550" y="1125538"/>
          <a:ext cx="5999406" cy="5623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Заголовок 3"/>
          <p:cNvSpPr txBox="1">
            <a:spLocks/>
          </p:cNvSpPr>
          <p:nvPr/>
        </p:nvSpPr>
        <p:spPr>
          <a:xfrm>
            <a:off x="-44932" y="36521"/>
            <a:ext cx="12235346" cy="705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903" tIns="51952" rIns="103903" bIns="51952">
            <a:spAutoFit/>
          </a:bodyPr>
          <a:lstStyle>
            <a:defPPr>
              <a:defRPr lang="ru-RU"/>
            </a:defPPr>
            <a:lvl1pPr algn="ctr">
              <a:defRPr sz="1200" b="1">
                <a:latin typeface="Book Antiqua" pitchFamily="18" charset="0"/>
              </a:defRPr>
            </a:lvl1pPr>
          </a:lstStyle>
          <a:p>
            <a:r>
              <a:rPr lang="uk-UA" sz="2300" dirty="0">
                <a:solidFill>
                  <a:srgbClr val="001642"/>
                </a:solidFill>
              </a:rPr>
              <a:t>Індекси промислової продукції із виробництва харчових продуктів та </a:t>
            </a:r>
            <a:r>
              <a:rPr lang="uk-UA" sz="2300" dirty="0" smtClean="0">
                <a:solidFill>
                  <a:srgbClr val="001642"/>
                </a:solidFill>
              </a:rPr>
              <a:t>напоїв</a:t>
            </a:r>
          </a:p>
          <a:p>
            <a:r>
              <a:rPr lang="uk-UA" sz="1600" dirty="0" smtClean="0">
                <a:solidFill>
                  <a:srgbClr val="001642"/>
                </a:solidFill>
              </a:rPr>
              <a:t>(% </a:t>
            </a:r>
            <a:r>
              <a:rPr lang="uk-UA" sz="1600" dirty="0">
                <a:solidFill>
                  <a:srgbClr val="001642"/>
                </a:solidFill>
              </a:rPr>
              <a:t>до відповідного періоду попереднього </a:t>
            </a:r>
            <a:r>
              <a:rPr lang="uk-UA" sz="1600" dirty="0" smtClean="0">
                <a:solidFill>
                  <a:srgbClr val="001642"/>
                </a:solidFill>
              </a:rPr>
              <a:t>року)</a:t>
            </a:r>
            <a:endParaRPr lang="ru-RU" sz="1600" dirty="0">
              <a:solidFill>
                <a:srgbClr val="001642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94260" y="836807"/>
            <a:ext cx="11391393" cy="0"/>
          </a:xfrm>
          <a:prstGeom prst="line">
            <a:avLst/>
          </a:prstGeom>
          <a:ln w="25400">
            <a:solidFill>
              <a:srgbClr val="001642"/>
            </a:solidFill>
          </a:ln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15" name="Объект 4"/>
          <p:cNvGraphicFramePr>
            <a:graphicFrameLocks noGrp="1"/>
          </p:cNvGraphicFramePr>
          <p:nvPr>
            <p:ph idx="4294967295"/>
          </p:nvPr>
        </p:nvGraphicFramePr>
        <p:xfrm>
          <a:off x="9361531" y="954528"/>
          <a:ext cx="2828886" cy="16416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3" name="Схема 22"/>
          <p:cNvGraphicFramePr/>
          <p:nvPr>
            <p:extLst>
              <p:ext uri="{D42A27DB-BD31-4B8C-83A1-F6EECF244321}">
                <p14:modId xmlns:p14="http://schemas.microsoft.com/office/powerpoint/2010/main" val="648705920"/>
              </p:ext>
            </p:extLst>
          </p:nvPr>
        </p:nvGraphicFramePr>
        <p:xfrm>
          <a:off x="6633268" y="1125539"/>
          <a:ext cx="5038222" cy="5394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72711" name="TextBox 23"/>
          <p:cNvSpPr txBox="1">
            <a:spLocks noChangeArrowheads="1"/>
          </p:cNvSpPr>
          <p:nvPr/>
        </p:nvSpPr>
        <p:spPr bwMode="auto">
          <a:xfrm>
            <a:off x="8615486" y="4801567"/>
            <a:ext cx="2701818" cy="87436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103903" tIns="51952" rIns="103903" bIns="51952">
            <a:spAutoFit/>
          </a:bodyPr>
          <a:lstStyle/>
          <a:p>
            <a:r>
              <a:rPr lang="uk-UA" sz="1800" b="1" dirty="0" smtClean="0">
                <a:solidFill>
                  <a:srgbClr val="C00000"/>
                </a:solidFill>
                <a:latin typeface="Book Antiqua" pitchFamily="18" charset="0"/>
              </a:rPr>
              <a:t>19,5 </a:t>
            </a:r>
            <a:r>
              <a:rPr lang="uk-UA" sz="1800" b="1" dirty="0">
                <a:solidFill>
                  <a:srgbClr val="C00000"/>
                </a:solidFill>
                <a:latin typeface="Book Antiqua" pitchFamily="18" charset="0"/>
              </a:rPr>
              <a:t>%</a:t>
            </a:r>
            <a:r>
              <a:rPr lang="uk-UA" sz="1600" b="1" dirty="0">
                <a:solidFill>
                  <a:srgbClr val="001642"/>
                </a:solidFill>
                <a:latin typeface="Book Antiqua" pitchFamily="18" charset="0"/>
              </a:rPr>
              <a:t> </a:t>
            </a:r>
            <a:endParaRPr lang="uk-UA" sz="1600" b="1" dirty="0" smtClean="0">
              <a:solidFill>
                <a:srgbClr val="001642"/>
              </a:solidFill>
              <a:latin typeface="Book Antiqua" pitchFamily="18" charset="0"/>
            </a:endParaRPr>
          </a:p>
          <a:p>
            <a:r>
              <a:rPr lang="uk-UA" sz="1600" dirty="0" smtClean="0">
                <a:solidFill>
                  <a:srgbClr val="001642"/>
                </a:solidFill>
                <a:latin typeface="Book Antiqua" pitchFamily="18" charset="0"/>
              </a:rPr>
              <a:t>сирів </a:t>
            </a:r>
            <a:r>
              <a:rPr lang="uk-UA" sz="1600" dirty="0">
                <a:solidFill>
                  <a:srgbClr val="001642"/>
                </a:solidFill>
                <a:latin typeface="Book Antiqua" pitchFamily="18" charset="0"/>
              </a:rPr>
              <a:t>свіжих неферментованих</a:t>
            </a:r>
          </a:p>
        </p:txBody>
      </p:sp>
      <p:sp>
        <p:nvSpPr>
          <p:cNvPr id="72712" name="TextBox 24"/>
          <p:cNvSpPr txBox="1">
            <a:spLocks noChangeArrowheads="1"/>
          </p:cNvSpPr>
          <p:nvPr/>
        </p:nvSpPr>
        <p:spPr bwMode="auto">
          <a:xfrm>
            <a:off x="8615486" y="5730377"/>
            <a:ext cx="3530140" cy="87436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103903" tIns="51952" rIns="103903" bIns="51952">
            <a:spAutoFit/>
          </a:bodyPr>
          <a:lstStyle/>
          <a:p>
            <a:r>
              <a:rPr lang="uk-UA" sz="1800" b="1" dirty="0" smtClean="0">
                <a:solidFill>
                  <a:srgbClr val="C00000"/>
                </a:solidFill>
                <a:latin typeface="Book Antiqua" pitchFamily="18" charset="0"/>
              </a:rPr>
              <a:t>14,3 </a:t>
            </a:r>
            <a:r>
              <a:rPr lang="uk-UA" sz="1800" b="1" dirty="0">
                <a:solidFill>
                  <a:srgbClr val="C00000"/>
                </a:solidFill>
                <a:latin typeface="Book Antiqua" pitchFamily="18" charset="0"/>
              </a:rPr>
              <a:t>%</a:t>
            </a:r>
            <a:r>
              <a:rPr lang="uk-UA" sz="1600" dirty="0">
                <a:solidFill>
                  <a:srgbClr val="001642"/>
                </a:solidFill>
                <a:latin typeface="Book Antiqua" pitchFamily="18" charset="0"/>
              </a:rPr>
              <a:t> </a:t>
            </a:r>
            <a:endParaRPr lang="uk-UA" sz="1600" dirty="0" smtClean="0">
              <a:solidFill>
                <a:srgbClr val="001642"/>
              </a:solidFill>
              <a:latin typeface="Book Antiqua" pitchFamily="18" charset="0"/>
            </a:endParaRPr>
          </a:p>
          <a:p>
            <a:r>
              <a:rPr lang="uk-UA" sz="1600" dirty="0" smtClean="0">
                <a:solidFill>
                  <a:srgbClr val="001642"/>
                </a:solidFill>
                <a:latin typeface="Book Antiqua" pitchFamily="18" charset="0"/>
              </a:rPr>
              <a:t>олії соняшникової </a:t>
            </a:r>
          </a:p>
          <a:p>
            <a:r>
              <a:rPr lang="uk-UA" sz="1600" dirty="0" smtClean="0">
                <a:solidFill>
                  <a:srgbClr val="001642"/>
                </a:solidFill>
                <a:latin typeface="Book Antiqua" pitchFamily="18" charset="0"/>
              </a:rPr>
              <a:t>нерафінованої</a:t>
            </a:r>
            <a:endParaRPr lang="ru-RU" sz="1600" dirty="0">
              <a:solidFill>
                <a:srgbClr val="001642"/>
              </a:solidFill>
              <a:latin typeface="Book Antiqua" pitchFamily="18" charset="0"/>
            </a:endParaRPr>
          </a:p>
        </p:txBody>
      </p:sp>
      <p:sp>
        <p:nvSpPr>
          <p:cNvPr id="72714" name="TextBox 26"/>
          <p:cNvSpPr txBox="1">
            <a:spLocks noChangeArrowheads="1"/>
          </p:cNvSpPr>
          <p:nvPr/>
        </p:nvSpPr>
        <p:spPr bwMode="auto">
          <a:xfrm>
            <a:off x="8586921" y="2133650"/>
            <a:ext cx="3268925" cy="87436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 lIns="103903" tIns="51952" rIns="103903" bIns="51952">
            <a:spAutoFit/>
          </a:bodyPr>
          <a:lstStyle/>
          <a:p>
            <a:r>
              <a:rPr lang="uk-UA" sz="1800" b="1" dirty="0" smtClean="0">
                <a:solidFill>
                  <a:srgbClr val="C00000"/>
                </a:solidFill>
                <a:latin typeface="Book Antiqua" pitchFamily="18" charset="0"/>
              </a:rPr>
              <a:t>52,0 </a:t>
            </a:r>
            <a:r>
              <a:rPr lang="uk-UA" sz="1800" b="1" dirty="0">
                <a:solidFill>
                  <a:srgbClr val="C00000"/>
                </a:solidFill>
                <a:latin typeface="Book Antiqua" pitchFamily="18" charset="0"/>
              </a:rPr>
              <a:t>%</a:t>
            </a:r>
            <a:r>
              <a:rPr lang="uk-UA" sz="1600" dirty="0">
                <a:solidFill>
                  <a:srgbClr val="001642"/>
                </a:solidFill>
                <a:latin typeface="Book Antiqua" pitchFamily="18" charset="0"/>
              </a:rPr>
              <a:t> </a:t>
            </a:r>
            <a:endParaRPr lang="uk-UA" sz="1600" dirty="0" smtClean="0">
              <a:solidFill>
                <a:srgbClr val="001642"/>
              </a:solidFill>
              <a:latin typeface="Book Antiqua" pitchFamily="18" charset="0"/>
            </a:endParaRPr>
          </a:p>
          <a:p>
            <a:r>
              <a:rPr lang="uk-UA" sz="1600" dirty="0" smtClean="0">
                <a:solidFill>
                  <a:srgbClr val="001642"/>
                </a:solidFill>
                <a:latin typeface="Book Antiqua" pitchFamily="18" charset="0"/>
              </a:rPr>
              <a:t>концентрованих томатних пюре та паст</a:t>
            </a:r>
            <a:endParaRPr lang="uk-UA" sz="1600" dirty="0">
              <a:solidFill>
                <a:srgbClr val="001642"/>
              </a:solidFill>
              <a:latin typeface="Book Antiqua" pitchFamily="18" charset="0"/>
            </a:endParaRPr>
          </a:p>
        </p:txBody>
      </p:sp>
      <p:sp>
        <p:nvSpPr>
          <p:cNvPr id="72715" name="TextBox 27"/>
          <p:cNvSpPr txBox="1">
            <a:spLocks noChangeArrowheads="1"/>
          </p:cNvSpPr>
          <p:nvPr/>
        </p:nvSpPr>
        <p:spPr bwMode="auto">
          <a:xfrm>
            <a:off x="8543478" y="2997746"/>
            <a:ext cx="3530140" cy="87436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 lIns="103903" tIns="51952" rIns="103903" bIns="51952">
            <a:spAutoFit/>
          </a:bodyPr>
          <a:lstStyle>
            <a:defPPr>
              <a:defRPr lang="ru-RU"/>
            </a:defPPr>
            <a:lvl1pPr>
              <a:defRPr sz="1800" b="1">
                <a:solidFill>
                  <a:srgbClr val="C00000"/>
                </a:solidFill>
                <a:latin typeface="Book Antiqua" pitchFamily="18" charset="0"/>
              </a:defRPr>
            </a:lvl1pPr>
          </a:lstStyle>
          <a:p>
            <a:r>
              <a:rPr lang="uk-UA" dirty="0"/>
              <a:t> </a:t>
            </a:r>
            <a:r>
              <a:rPr lang="uk-UA" dirty="0" smtClean="0"/>
              <a:t>48,0 </a:t>
            </a:r>
            <a:r>
              <a:rPr lang="uk-UA" dirty="0"/>
              <a:t>% </a:t>
            </a:r>
            <a:endParaRPr lang="uk-UA" dirty="0" smtClean="0"/>
          </a:p>
          <a:p>
            <a:r>
              <a:rPr lang="uk-UA" sz="1600" b="0" dirty="0" smtClean="0">
                <a:solidFill>
                  <a:srgbClr val="001642"/>
                </a:solidFill>
              </a:rPr>
              <a:t>фруктових та овочевих сумішей соків</a:t>
            </a:r>
            <a:endParaRPr lang="uk-UA" sz="1600" b="0" dirty="0">
              <a:solidFill>
                <a:srgbClr val="001642"/>
              </a:solidFill>
            </a:endParaRPr>
          </a:p>
        </p:txBody>
      </p:sp>
      <p:sp>
        <p:nvSpPr>
          <p:cNvPr id="72716" name="TextBox 7"/>
          <p:cNvSpPr txBox="1">
            <a:spLocks noChangeArrowheads="1"/>
          </p:cNvSpPr>
          <p:nvPr/>
        </p:nvSpPr>
        <p:spPr bwMode="auto">
          <a:xfrm>
            <a:off x="7271917" y="949546"/>
            <a:ext cx="5232001" cy="148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903" tIns="51952" rIns="103903" bIns="51952">
            <a:spAutoFit/>
          </a:bodyPr>
          <a:lstStyle/>
          <a:p>
            <a:pPr algn="ctr"/>
            <a:r>
              <a:rPr lang="uk-UA" sz="1800" b="1" dirty="0" smtClean="0">
                <a:solidFill>
                  <a:srgbClr val="001642"/>
                </a:solidFill>
                <a:latin typeface="Book Antiqua" pitchFamily="18" charset="0"/>
              </a:rPr>
              <a:t>Частка </a:t>
            </a:r>
            <a:r>
              <a:rPr lang="uk-UA" sz="1800" b="1" dirty="0">
                <a:solidFill>
                  <a:srgbClr val="001642"/>
                </a:solidFill>
                <a:latin typeface="Book Antiqua" pitchFamily="18" charset="0"/>
              </a:rPr>
              <a:t>виробництва </a:t>
            </a:r>
            <a:endParaRPr lang="en-US" sz="1800" b="1" dirty="0" smtClean="0">
              <a:solidFill>
                <a:srgbClr val="001642"/>
              </a:solidFill>
              <a:latin typeface="Book Antiqua" pitchFamily="18" charset="0"/>
            </a:endParaRPr>
          </a:p>
          <a:p>
            <a:pPr algn="ctr"/>
            <a:r>
              <a:rPr lang="uk-UA" sz="1800" b="1" dirty="0" smtClean="0">
                <a:solidFill>
                  <a:srgbClr val="001642"/>
                </a:solidFill>
                <a:latin typeface="Book Antiqua" pitchFamily="18" charset="0"/>
              </a:rPr>
              <a:t>харчової продукції </a:t>
            </a:r>
            <a:endParaRPr lang="en-US" sz="1800" b="1" dirty="0" smtClean="0">
              <a:solidFill>
                <a:srgbClr val="001642"/>
              </a:solidFill>
              <a:latin typeface="Book Antiqua" pitchFamily="18" charset="0"/>
            </a:endParaRPr>
          </a:p>
          <a:p>
            <a:pPr algn="ctr"/>
            <a:r>
              <a:rPr lang="uk-UA" sz="1800" b="1" dirty="0" smtClean="0">
                <a:solidFill>
                  <a:srgbClr val="001642"/>
                </a:solidFill>
                <a:latin typeface="Book Antiqua" pitchFamily="18" charset="0"/>
              </a:rPr>
              <a:t>Миколаївської </a:t>
            </a:r>
            <a:r>
              <a:rPr lang="uk-UA" sz="1800" b="1" dirty="0">
                <a:solidFill>
                  <a:srgbClr val="001642"/>
                </a:solidFill>
                <a:latin typeface="Book Antiqua" pitchFamily="18" charset="0"/>
              </a:rPr>
              <a:t>області </a:t>
            </a:r>
          </a:p>
          <a:p>
            <a:pPr algn="ctr"/>
            <a:r>
              <a:rPr lang="uk-UA" sz="1800" b="1" dirty="0">
                <a:solidFill>
                  <a:srgbClr val="001642"/>
                </a:solidFill>
                <a:latin typeface="Book Antiqua" pitchFamily="18" charset="0"/>
              </a:rPr>
              <a:t>в загальнодержавному обсязі</a:t>
            </a:r>
          </a:p>
          <a:p>
            <a:pPr algn="ctr"/>
            <a:endParaRPr lang="ru-RU" sz="1800" dirty="0">
              <a:solidFill>
                <a:srgbClr val="001642"/>
              </a:solidFill>
              <a:latin typeface="Calibri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83238" y="949546"/>
            <a:ext cx="5502415" cy="5721087"/>
          </a:xfrm>
          <a:prstGeom prst="rect">
            <a:avLst/>
          </a:prstGeom>
          <a:noFill/>
          <a:ln>
            <a:solidFill>
              <a:srgbClr val="001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anchor="ctr"/>
          <a:lstStyle/>
          <a:p>
            <a:pPr algn="ctr" defTabSz="1219098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 rot="20332833">
            <a:off x="3952327" y="1284695"/>
            <a:ext cx="9408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uk-UA" sz="1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+8,0 </a:t>
            </a:r>
            <a:r>
              <a:rPr lang="uk-UA" sz="1400" b="1" dirty="0" err="1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в.п</a:t>
            </a:r>
            <a:endParaRPr lang="ru-RU" sz="1400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18" name="TextBox 23"/>
          <p:cNvSpPr txBox="1">
            <a:spLocks noChangeArrowheads="1"/>
          </p:cNvSpPr>
          <p:nvPr/>
        </p:nvSpPr>
        <p:spPr bwMode="auto">
          <a:xfrm>
            <a:off x="8615486" y="3851578"/>
            <a:ext cx="2701818" cy="87436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103903" tIns="51952" rIns="103903" bIns="51952">
            <a:spAutoFit/>
          </a:bodyPr>
          <a:lstStyle/>
          <a:p>
            <a:r>
              <a:rPr lang="uk-UA" sz="1800" b="1" dirty="0" smtClean="0">
                <a:solidFill>
                  <a:srgbClr val="C00000"/>
                </a:solidFill>
                <a:latin typeface="Book Antiqua" pitchFamily="18" charset="0"/>
              </a:rPr>
              <a:t>32,0 </a:t>
            </a:r>
            <a:r>
              <a:rPr lang="uk-UA" sz="1800" b="1" dirty="0">
                <a:solidFill>
                  <a:srgbClr val="C00000"/>
                </a:solidFill>
                <a:latin typeface="Book Antiqua" pitchFamily="18" charset="0"/>
              </a:rPr>
              <a:t>%</a:t>
            </a:r>
            <a:r>
              <a:rPr lang="uk-UA" sz="1600" b="1" dirty="0">
                <a:solidFill>
                  <a:srgbClr val="001642"/>
                </a:solidFill>
                <a:latin typeface="Book Antiqua" pitchFamily="18" charset="0"/>
              </a:rPr>
              <a:t> </a:t>
            </a:r>
            <a:endParaRPr lang="uk-UA" sz="1600" b="1" dirty="0" smtClean="0">
              <a:solidFill>
                <a:srgbClr val="001642"/>
              </a:solidFill>
              <a:latin typeface="Book Antiqua" pitchFamily="18" charset="0"/>
            </a:endParaRPr>
          </a:p>
          <a:p>
            <a:r>
              <a:rPr lang="uk-UA" sz="1600" dirty="0" smtClean="0">
                <a:solidFill>
                  <a:srgbClr val="001642"/>
                </a:solidFill>
                <a:latin typeface="Book Antiqua" pitchFamily="18" charset="0"/>
              </a:rPr>
              <a:t>молока та вершків згущених підсолоджених</a:t>
            </a:r>
            <a:endParaRPr lang="uk-UA" sz="1600" dirty="0">
              <a:solidFill>
                <a:srgbClr val="001642"/>
              </a:solidFill>
              <a:latin typeface="Book Antiqua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V="1">
            <a:off x="4062474" y="1413570"/>
            <a:ext cx="825492" cy="311544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1902382" y="6428869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8</a:t>
            </a:r>
            <a:endParaRPr lang="uk-UA" sz="1600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V="1">
            <a:off x="1300227" y="1465325"/>
            <a:ext cx="825492" cy="311544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AutoShape 2" descr="&amp;Pcy;&amp;ocy;&amp;khcy;&amp;ocy;&amp;zhcy;&amp;iecy;&amp;iecy; &amp;icy;&amp;zcy;&amp;ocy;&amp;bcy;&amp;rcy;&amp;acy;&amp;zhcy;&amp;iecy;&amp;ncy;&amp;icy;&amp;iecy;"/>
          <p:cNvSpPr>
            <a:spLocks noChangeAspect="1" noChangeArrowheads="1"/>
          </p:cNvSpPr>
          <p:nvPr/>
        </p:nvSpPr>
        <p:spPr bwMode="auto">
          <a:xfrm>
            <a:off x="191452" y="-2643800"/>
            <a:ext cx="7630730" cy="551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903" tIns="51952" rIns="103903" bIns="51952"/>
          <a:lstStyle/>
          <a:p>
            <a:endParaRPr lang="uk-UA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5778" name="AutoShape 4" descr="&amp;Pcy;&amp;ocy;&amp;khcy;&amp;ocy;&amp;zhcy;&amp;iecy;&amp;iecy; &amp;icy;&amp;zcy;&amp;ocy;&amp;bcy;&amp;rcy;&amp;acy;&amp;zhcy;&amp;iecy;&amp;ncy;&amp;icy;&amp;iecy;"/>
          <p:cNvSpPr>
            <a:spLocks noChangeAspect="1" noChangeArrowheads="1"/>
          </p:cNvSpPr>
          <p:nvPr/>
        </p:nvSpPr>
        <p:spPr bwMode="auto">
          <a:xfrm>
            <a:off x="378997" y="-2491365"/>
            <a:ext cx="7630730" cy="551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903" tIns="51952" rIns="103903" bIns="51952"/>
          <a:lstStyle/>
          <a:p>
            <a:endParaRPr lang="uk-UA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1" name="Заголовок 3"/>
          <p:cNvSpPr txBox="1">
            <a:spLocks/>
          </p:cNvSpPr>
          <p:nvPr/>
        </p:nvSpPr>
        <p:spPr>
          <a:xfrm>
            <a:off x="0" y="29133"/>
            <a:ext cx="12190413" cy="376325"/>
          </a:xfrm>
          <a:prstGeom prst="rect">
            <a:avLst/>
          </a:prstGeom>
          <a:noFill/>
          <a:effectLst/>
        </p:spPr>
        <p:txBody>
          <a:bodyPr lIns="121910" tIns="60955" rIns="121910" bIns="60955" anchor="ctr"/>
          <a:lstStyle/>
          <a:p>
            <a:pPr algn="ctr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700" b="1" dirty="0">
                <a:solidFill>
                  <a:srgbClr val="001642"/>
                </a:solidFill>
                <a:latin typeface="Book Antiqua" panose="02040602050305030304" pitchFamily="18" charset="0"/>
                <a:ea typeface="Aharoni"/>
                <a:cs typeface="Aharoni"/>
              </a:rPr>
              <a:t>Інвестиційна діяльність</a:t>
            </a:r>
            <a:endParaRPr lang="ru-RU" sz="2700" b="1" dirty="0">
              <a:solidFill>
                <a:srgbClr val="001642"/>
              </a:solidFill>
              <a:latin typeface="Book Antiqua" panose="02040602050305030304" pitchFamily="18" charset="0"/>
              <a:ea typeface="Aharoni"/>
              <a:cs typeface="Aharoni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314499" y="1680305"/>
            <a:ext cx="5352842" cy="597361"/>
          </a:xfrm>
          <a:prstGeom prst="rect">
            <a:avLst/>
          </a:prstGeom>
          <a:noFill/>
          <a:ln w="25400">
            <a:noFill/>
          </a:ln>
        </p:spPr>
        <p:txBody>
          <a:bodyPr lIns="103903" tIns="51952" rIns="103903" bIns="51952">
            <a:spAutoFit/>
          </a:bodyPr>
          <a:lstStyle/>
          <a:p>
            <a:pPr algn="ctr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Структура  капітальних інвестицій </a:t>
            </a:r>
            <a:endParaRPr lang="uk-UA" sz="1600" b="1" dirty="0">
              <a:solidFill>
                <a:srgbClr val="001642"/>
              </a:solidFill>
              <a:latin typeface="Book Antiqua" panose="02040602050305030304" pitchFamily="18" charset="0"/>
            </a:endParaRPr>
          </a:p>
          <a:p>
            <a:pPr algn="ctr" defTabSz="12190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solidFill>
                  <a:srgbClr val="001642"/>
                </a:solidFill>
                <a:latin typeface="Book Antiqua" panose="02040602050305030304" pitchFamily="18" charset="0"/>
              </a:rPr>
              <a:t>за видами економічної діяльності, %</a:t>
            </a:r>
            <a:endParaRPr lang="ru-RU" sz="1600" b="1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sp>
        <p:nvSpPr>
          <p:cNvPr id="20" name="TextBox 1"/>
          <p:cNvSpPr txBox="1"/>
          <p:nvPr/>
        </p:nvSpPr>
        <p:spPr>
          <a:xfrm>
            <a:off x="10510268" y="3305517"/>
            <a:ext cx="1944216" cy="60900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64413" y="1680304"/>
            <a:ext cx="6334474" cy="4845833"/>
          </a:xfrm>
          <a:prstGeom prst="rect">
            <a:avLst/>
          </a:prstGeom>
          <a:noFill/>
          <a:ln>
            <a:solidFill>
              <a:srgbClr val="001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395387774"/>
              </p:ext>
            </p:extLst>
          </p:nvPr>
        </p:nvGraphicFramePr>
        <p:xfrm>
          <a:off x="5934461" y="2231443"/>
          <a:ext cx="5951192" cy="4607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TextBox 1"/>
          <p:cNvSpPr txBox="1"/>
          <p:nvPr/>
        </p:nvSpPr>
        <p:spPr>
          <a:xfrm>
            <a:off x="7535366" y="2267158"/>
            <a:ext cx="2454209" cy="100811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Промисловість </a:t>
            </a:r>
          </a:p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1 985,6 млн грн</a:t>
            </a:r>
          </a:p>
          <a:p>
            <a:pPr algn="ctr"/>
            <a:r>
              <a:rPr lang="uk-UA" sz="12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(25,4%)</a:t>
            </a:r>
            <a:endParaRPr lang="ru-RU" sz="12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29" name="TextBox 1"/>
          <p:cNvSpPr txBox="1"/>
          <p:nvPr/>
        </p:nvSpPr>
        <p:spPr>
          <a:xfrm>
            <a:off x="9089624" y="2291214"/>
            <a:ext cx="2454209" cy="100811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Будівництво </a:t>
            </a:r>
          </a:p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206,3 млн грн</a:t>
            </a:r>
          </a:p>
          <a:p>
            <a:pPr algn="ctr"/>
            <a:r>
              <a:rPr lang="uk-UA" sz="12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(2,6%)</a:t>
            </a:r>
            <a:endParaRPr lang="ru-RU" sz="12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2" name="TextBox 1"/>
          <p:cNvSpPr txBox="1"/>
          <p:nvPr/>
        </p:nvSpPr>
        <p:spPr>
          <a:xfrm>
            <a:off x="10316728" y="4342098"/>
            <a:ext cx="2022161" cy="72008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uk-UA" sz="1200" b="1" dirty="0">
                <a:solidFill>
                  <a:srgbClr val="001642"/>
                </a:solidFill>
                <a:latin typeface="Book Antiqua" panose="02040602050305030304" pitchFamily="18" charset="0"/>
              </a:rPr>
              <a:t>Оптова та </a:t>
            </a:r>
          </a:p>
          <a:p>
            <a:pPr lvl="0" algn="ctr"/>
            <a:r>
              <a:rPr lang="uk-UA" sz="1200" b="1" dirty="0">
                <a:solidFill>
                  <a:srgbClr val="001642"/>
                </a:solidFill>
                <a:latin typeface="Book Antiqua" panose="02040602050305030304" pitchFamily="18" charset="0"/>
              </a:rPr>
              <a:t>роздрібна торгівля </a:t>
            </a:r>
          </a:p>
          <a:p>
            <a:pPr lvl="0"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1 499,9 </a:t>
            </a:r>
            <a:r>
              <a:rPr lang="uk-UA" sz="1200" b="1" dirty="0">
                <a:solidFill>
                  <a:srgbClr val="001642"/>
                </a:solidFill>
                <a:latin typeface="Book Antiqua" panose="02040602050305030304" pitchFamily="18" charset="0"/>
              </a:rPr>
              <a:t>млн грн</a:t>
            </a:r>
          </a:p>
          <a:p>
            <a:pPr lvl="0" algn="ctr"/>
            <a:r>
              <a:rPr lang="uk-UA" sz="12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(19,2%)</a:t>
            </a:r>
            <a:endParaRPr lang="ru-RU" sz="12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4" name="TextBox 1"/>
          <p:cNvSpPr txBox="1"/>
          <p:nvPr/>
        </p:nvSpPr>
        <p:spPr>
          <a:xfrm>
            <a:off x="5857823" y="5199855"/>
            <a:ext cx="2454209" cy="100811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Державне управління</a:t>
            </a:r>
          </a:p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та оборона </a:t>
            </a:r>
          </a:p>
          <a:p>
            <a:pPr algn="ctr"/>
            <a:r>
              <a:rPr lang="uk-UA" sz="1200" b="1" dirty="0">
                <a:solidFill>
                  <a:srgbClr val="001642"/>
                </a:solidFill>
                <a:latin typeface="Book Antiqua" panose="02040602050305030304" pitchFamily="18" charset="0"/>
              </a:rPr>
              <a:t>2</a:t>
            </a:r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 316,7 млн грн</a:t>
            </a:r>
          </a:p>
          <a:p>
            <a:pPr algn="ctr"/>
            <a:r>
              <a:rPr lang="uk-UA" sz="12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(29,6%)</a:t>
            </a:r>
            <a:endParaRPr lang="ru-RU" sz="12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5" name="TextBox 1"/>
          <p:cNvSpPr txBox="1"/>
          <p:nvPr/>
        </p:nvSpPr>
        <p:spPr>
          <a:xfrm>
            <a:off x="5664058" y="3694024"/>
            <a:ext cx="1637597" cy="100811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Соціальна сфера </a:t>
            </a:r>
          </a:p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145,9 млн грн</a:t>
            </a:r>
          </a:p>
          <a:p>
            <a:pPr algn="ctr"/>
            <a:r>
              <a:rPr lang="uk-UA" sz="12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(1,9 %)</a:t>
            </a:r>
            <a:endParaRPr lang="ru-RU" sz="12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6" name="TextBox 1"/>
          <p:cNvSpPr txBox="1"/>
          <p:nvPr/>
        </p:nvSpPr>
        <p:spPr>
          <a:xfrm>
            <a:off x="6160129" y="2668859"/>
            <a:ext cx="1849598" cy="63046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Сільське господарство  </a:t>
            </a:r>
          </a:p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1 289,8 </a:t>
            </a:r>
            <a:r>
              <a:rPr lang="uk-UA" sz="1200" b="1" dirty="0" err="1" smtClean="0">
                <a:solidFill>
                  <a:srgbClr val="001642"/>
                </a:solidFill>
                <a:latin typeface="Book Antiqua" panose="02040602050305030304" pitchFamily="18" charset="0"/>
              </a:rPr>
              <a:t>млн</a:t>
            </a:r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 </a:t>
            </a:r>
            <a:r>
              <a:rPr lang="uk-UA" sz="1200" b="1" dirty="0" err="1" smtClean="0">
                <a:solidFill>
                  <a:srgbClr val="001642"/>
                </a:solidFill>
                <a:latin typeface="Book Antiqua" panose="02040602050305030304" pitchFamily="18" charset="0"/>
              </a:rPr>
              <a:t>грн</a:t>
            </a:r>
            <a:endParaRPr lang="uk-UA" sz="1200" b="1" dirty="0" smtClean="0">
              <a:solidFill>
                <a:srgbClr val="001642"/>
              </a:solidFill>
              <a:latin typeface="Book Antiqua" panose="02040602050305030304" pitchFamily="18" charset="0"/>
            </a:endParaRPr>
          </a:p>
          <a:p>
            <a:pPr algn="ctr"/>
            <a:r>
              <a:rPr lang="uk-UA" sz="12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(16,5%)</a:t>
            </a:r>
            <a:endParaRPr lang="ru-RU" sz="12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7" name="TextBox 1"/>
          <p:cNvSpPr txBox="1"/>
          <p:nvPr/>
        </p:nvSpPr>
        <p:spPr>
          <a:xfrm>
            <a:off x="10145370" y="3189967"/>
            <a:ext cx="1846735" cy="100811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Інше</a:t>
            </a:r>
          </a:p>
          <a:p>
            <a:pPr algn="ctr"/>
            <a:r>
              <a:rPr lang="uk-UA" sz="1200" b="1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270,3 млн грн</a:t>
            </a:r>
          </a:p>
          <a:p>
            <a:pPr algn="ctr"/>
            <a:r>
              <a:rPr lang="uk-UA" sz="12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(3,4%)</a:t>
            </a:r>
            <a:endParaRPr lang="ru-RU" sz="12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94260" y="477466"/>
            <a:ext cx="11391393" cy="0"/>
          </a:xfrm>
          <a:prstGeom prst="line">
            <a:avLst/>
          </a:prstGeom>
          <a:ln w="25400">
            <a:solidFill>
              <a:srgbClr val="001642"/>
            </a:solidFill>
          </a:ln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2" name="TextBox 1"/>
          <p:cNvSpPr txBox="1">
            <a:spLocks noChangeArrowheads="1"/>
          </p:cNvSpPr>
          <p:nvPr/>
        </p:nvSpPr>
        <p:spPr bwMode="auto">
          <a:xfrm>
            <a:off x="6967067" y="621482"/>
            <a:ext cx="5126106" cy="935915"/>
          </a:xfrm>
          <a:prstGeom prst="rect">
            <a:avLst/>
          </a:prstGeom>
          <a:noFill/>
          <a:ln w="25400">
            <a:solidFill>
              <a:srgbClr val="001642"/>
            </a:solidFill>
            <a:miter lim="800000"/>
            <a:headEnd/>
            <a:tailEnd/>
          </a:ln>
        </p:spPr>
        <p:txBody>
          <a:bodyPr wrap="square" lIns="103903" tIns="51952" rIns="103903" bIns="51952">
            <a:spAutoFit/>
          </a:bodyPr>
          <a:lstStyle/>
          <a:p>
            <a:pPr algn="ctr"/>
            <a:r>
              <a:rPr lang="ru-RU" sz="1800" b="1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Обсяг</a:t>
            </a:r>
            <a:r>
              <a:rPr lang="ru-RU" sz="1800" b="1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капітальних</a:t>
            </a:r>
            <a:r>
              <a:rPr lang="ru-RU" sz="1800" b="1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інвестицій</a:t>
            </a:r>
            <a:r>
              <a:rPr lang="ru-RU" sz="1800" b="1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800" b="1" dirty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у </a:t>
            </a:r>
            <a:r>
              <a:rPr lang="ru-RU" sz="1800" b="1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2020</a:t>
            </a:r>
            <a:r>
              <a:rPr lang="uk-UA" sz="1800" b="1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році</a:t>
            </a:r>
            <a:r>
              <a:rPr lang="ru-RU" sz="1800" b="1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– </a:t>
            </a:r>
            <a:r>
              <a:rPr lang="ru-RU" sz="1800" b="1" dirty="0" smtClean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  <a:t>7,8 млрд </a:t>
            </a:r>
            <a:r>
              <a:rPr lang="ru-RU" sz="1800" b="1" dirty="0" err="1" smtClean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  <a:t>грн</a:t>
            </a:r>
            <a:endParaRPr lang="ru-RU" sz="1800" b="1" dirty="0" smtClean="0">
              <a:solidFill>
                <a:srgbClr val="C00000"/>
              </a:solidFill>
              <a:latin typeface="Book Antiqua" pitchFamily="18" charset="0"/>
              <a:cs typeface="Times New Roman" pitchFamily="18" charset="0"/>
            </a:endParaRPr>
          </a:p>
          <a:p>
            <a:pPr algn="ctr"/>
            <a:r>
              <a:rPr lang="uk-UA" sz="1800" b="1" dirty="0" smtClean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  <a:t>52,0% </a:t>
            </a:r>
            <a:r>
              <a:rPr lang="uk-UA" sz="1400" i="1" dirty="0">
                <a:solidFill>
                  <a:srgbClr val="001642"/>
                </a:solidFill>
                <a:latin typeface="Book Antiqua" panose="02040602050305030304" pitchFamily="18" charset="0"/>
                <a:ea typeface="Aharoni"/>
                <a:cs typeface="Aharoni"/>
              </a:rPr>
              <a:t>(% до </a:t>
            </a:r>
            <a:r>
              <a:rPr lang="uk-UA" sz="1400" i="1" dirty="0" smtClean="0">
                <a:solidFill>
                  <a:srgbClr val="001642"/>
                </a:solidFill>
                <a:latin typeface="Book Antiqua" panose="02040602050305030304" pitchFamily="18" charset="0"/>
                <a:ea typeface="Aharoni"/>
                <a:cs typeface="Aharoni"/>
              </a:rPr>
              <a:t>2019 </a:t>
            </a:r>
            <a:r>
              <a:rPr lang="uk-UA" sz="1400" i="1" dirty="0">
                <a:solidFill>
                  <a:srgbClr val="001642"/>
                </a:solidFill>
                <a:latin typeface="Book Antiqua" panose="02040602050305030304" pitchFamily="18" charset="0"/>
                <a:ea typeface="Aharoni"/>
                <a:cs typeface="Aharoni"/>
              </a:rPr>
              <a:t>року)</a:t>
            </a:r>
            <a:endParaRPr lang="ru-RU" sz="1400" i="1" dirty="0">
              <a:solidFill>
                <a:srgbClr val="C00000"/>
              </a:solidFill>
              <a:latin typeface="Book Antiqua" pitchFamily="18" charset="0"/>
              <a:cs typeface="Times New Roman" pitchFamily="18" charset="0"/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465531979"/>
              </p:ext>
            </p:extLst>
          </p:nvPr>
        </p:nvGraphicFramePr>
        <p:xfrm>
          <a:off x="0" y="1629619"/>
          <a:ext cx="5664058" cy="4464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Заголовок 12"/>
          <p:cNvSpPr txBox="1">
            <a:spLocks/>
          </p:cNvSpPr>
          <p:nvPr/>
        </p:nvSpPr>
        <p:spPr>
          <a:xfrm>
            <a:off x="191452" y="621482"/>
            <a:ext cx="5472608" cy="711545"/>
          </a:xfrm>
          <a:prstGeom prst="rect">
            <a:avLst/>
          </a:prstGeom>
        </p:spPr>
        <p:txBody>
          <a:bodyPr/>
          <a:lstStyle>
            <a:lvl1pPr algn="ctr" defTabSz="1217617" rtl="0" fontAlgn="base">
              <a:spcBef>
                <a:spcPct val="0"/>
              </a:spcBef>
              <a:spcAft>
                <a:spcPct val="0"/>
              </a:spcAft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2pPr>
            <a:lvl3pPr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3pPr>
            <a:lvl4pPr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4pPr>
            <a:lvl5pPr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5pPr>
            <a:lvl6pPr marL="519516"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6pPr>
            <a:lvl7pPr marL="1039033"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7pPr>
            <a:lvl8pPr marL="1558549"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8pPr>
            <a:lvl9pPr marL="2078065" algn="ctr" defTabSz="1217617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ts val="2000"/>
              </a:lnSpc>
            </a:pPr>
            <a:r>
              <a:rPr lang="uk-UA" sz="1600" b="1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Структура капітальних інвестицій за джерелами фінансування за 2020 рік</a:t>
            </a:r>
            <a:br>
              <a:rPr lang="uk-UA" sz="1600" b="1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</a:br>
            <a:r>
              <a:rPr lang="uk-UA" sz="1200" b="1" i="1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> (у % до загального обсягу)</a:t>
            </a:r>
            <a:r>
              <a:rPr lang="ru-RU" sz="1200" b="1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rgbClr val="001642"/>
                </a:solidFill>
                <a:latin typeface="Book Antiqua" pitchFamily="18" charset="0"/>
                <a:cs typeface="Times New Roman" pitchFamily="18" charset="0"/>
              </a:rPr>
            </a:br>
            <a:endParaRPr lang="ru-RU" sz="1200" b="1" dirty="0">
              <a:solidFill>
                <a:srgbClr val="001642"/>
              </a:solidFill>
              <a:latin typeface="Book Antiqua" pitchFamily="18" charset="0"/>
              <a:cs typeface="Times New Roman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10316729" y="2887491"/>
            <a:ext cx="0" cy="455206"/>
          </a:xfrm>
          <a:prstGeom prst="line">
            <a:avLst/>
          </a:prstGeom>
          <a:ln w="12700">
            <a:solidFill>
              <a:srgbClr val="0016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1677169" y="6526137"/>
            <a:ext cx="513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rgbClr val="001642"/>
                </a:solidFill>
                <a:latin typeface="Book Antiqua" panose="02040602050305030304" pitchFamily="18" charset="0"/>
              </a:rPr>
              <a:t>9</a:t>
            </a:r>
            <a:endParaRPr lang="uk-UA" sz="1600" dirty="0">
              <a:solidFill>
                <a:srgbClr val="001642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9839622" y="5289781"/>
            <a:ext cx="192547" cy="227603"/>
          </a:xfrm>
          <a:prstGeom prst="line">
            <a:avLst/>
          </a:prstGeom>
          <a:ln w="12700">
            <a:solidFill>
              <a:srgbClr val="0016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1702718" y="4365898"/>
            <a:ext cx="72008" cy="176432"/>
          </a:xfrm>
          <a:prstGeom prst="line">
            <a:avLst/>
          </a:prstGeom>
          <a:ln w="12700">
            <a:solidFill>
              <a:srgbClr val="0016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287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68694</TotalTime>
  <Words>2221</Words>
  <Application>Microsoft Office PowerPoint</Application>
  <PresentationFormat>Произвольный</PresentationFormat>
  <Paragraphs>710</Paragraphs>
  <Slides>18</Slides>
  <Notes>7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Тема Office</vt:lpstr>
      <vt:lpstr>Диаграмма</vt:lpstr>
      <vt:lpstr>Диаграмма Microsoft Excel</vt:lpstr>
      <vt:lpstr>Лист</vt:lpstr>
      <vt:lpstr>Презентация PowerPoint</vt:lpstr>
      <vt:lpstr>ЗМІСТ</vt:lpstr>
      <vt:lpstr>Виконання основних показників Програми «Миколаївщина - 2017» дію Програми продовжено рішенням Миколаївської обласної ради №6 від 21.12.2017</vt:lpstr>
      <vt:lpstr>Загальна характеристика області</vt:lpstr>
      <vt:lpstr>Структура економіки (в розрізі основних галузей)</vt:lpstr>
      <vt:lpstr>Презентация PowerPoint</vt:lpstr>
      <vt:lpstr>Сільське господарство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Сільське господарство</dc:title>
  <dc:creator>1</dc:creator>
  <cp:lastModifiedBy>Секретарь</cp:lastModifiedBy>
  <cp:revision>5641</cp:revision>
  <cp:lastPrinted>2021-03-02T09:53:49Z</cp:lastPrinted>
  <dcterms:created xsi:type="dcterms:W3CDTF">2017-08-31T12:26:34Z</dcterms:created>
  <dcterms:modified xsi:type="dcterms:W3CDTF">2021-03-03T13:42:43Z</dcterms:modified>
</cp:coreProperties>
</file>