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9"/>
  </p:notesMasterIdLst>
  <p:sldIdLst>
    <p:sldId id="257" r:id="rId2"/>
    <p:sldId id="276" r:id="rId3"/>
    <p:sldId id="275" r:id="rId4"/>
    <p:sldId id="278" r:id="rId5"/>
    <p:sldId id="279" r:id="rId6"/>
    <p:sldId id="280" r:id="rId7"/>
    <p:sldId id="281" r:id="rId8"/>
  </p:sldIdLst>
  <p:sldSz cx="9906000" cy="6858000" type="A4"/>
  <p:notesSz cx="6797675" cy="9926638"/>
  <p:defaultTextStyle>
    <a:defPPr>
      <a:defRPr lang="ru-RU"/>
    </a:defPPr>
    <a:lvl1pPr marL="0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860000"/>
    <a:srgbClr val="A50021"/>
    <a:srgbClr val="990000"/>
    <a:srgbClr val="336699"/>
    <a:srgbClr val="3366CC"/>
    <a:srgbClr val="0066CC"/>
    <a:srgbClr val="990033"/>
    <a:srgbClr val="6699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56" autoAdjust="0"/>
    <p:restoredTop sz="94590" autoAdjust="0"/>
  </p:normalViewPr>
  <p:slideViewPr>
    <p:cSldViewPr>
      <p:cViewPr varScale="1">
        <p:scale>
          <a:sx n="69" d="100"/>
          <a:sy n="69" d="100"/>
        </p:scale>
        <p:origin x="1542" y="72"/>
      </p:cViewPr>
      <p:guideLst>
        <p:guide orient="horz" pos="2160"/>
        <p:guide pos="31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Obmen\&#1057;&#1072;&#1081;&#1090;&#1080;%20&#1076;&#1077;&#1087;&#1072;&#1088;&#1090;&#1072;&#1084;&#1077;&#1085;&#1090;&#1091;\&#1057;&#1040;&#1049;&#1058;%20&#1044;&#1077;&#1087;&#1072;&#1090;&#1088;&#1090;&#1072;&#1084;&#1077;&#1085;&#1090;%20&#1077;&#1082;&#1086;&#1085;&#1086;&#1084;&#1110;&#1095;&#1085;&#1086;&#1075;&#1086;%20&#1088;&#1086;&#1079;&#1074;&#1080;&#1090;&#1082;&#1091;%20&#1090;&#1072;%20&#1088;&#1077;&#1075;&#1110;&#1086;&#1085;&#1072;&#1083;&#1100;&#1085;&#1086;&#1111;%20&#1087;&#1086;&#1083;&#1110;&#1090;&#1080;&#1082;&#1080;\2021\&#1042;&#1082;&#1083;&#1072;&#1076;&#1082;&#1072;%20&#1087;&#1088;&#1086;&#1084;&#1080;&#1089;&#1083;&#1086;&#1074;&#1110;&#1089;&#1090;&#1100;\&#1043;&#1088;&#1072;&#1092;&#1110;&#1082;&#1080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Obmen\&#1057;&#1072;&#1081;&#1090;&#1080;%20&#1076;&#1077;&#1087;&#1072;&#1088;&#1090;&#1072;&#1084;&#1077;&#1085;&#1090;&#1091;\&#1057;&#1040;&#1049;&#1058;%20&#1044;&#1077;&#1087;&#1072;&#1090;&#1088;&#1090;&#1072;&#1084;&#1077;&#1085;&#1090;%20&#1077;&#1082;&#1086;&#1085;&#1086;&#1084;&#1110;&#1095;&#1085;&#1086;&#1075;&#1086;%20&#1088;&#1086;&#1079;&#1074;&#1080;&#1090;&#1082;&#1091;%20&#1090;&#1072;%20&#1088;&#1077;&#1075;&#1110;&#1086;&#1085;&#1072;&#1083;&#1100;&#1085;&#1086;&#1111;%20&#1087;&#1086;&#1083;&#1110;&#1090;&#1080;&#1082;&#1080;\2021\&#1042;&#1082;&#1083;&#1072;&#1076;&#1082;&#1072;%20&#1087;&#1088;&#1086;&#1084;&#1080;&#1089;&#1083;&#1086;&#1074;&#1110;&#1089;&#1090;&#1100;\&#1043;&#1088;&#1072;&#1092;&#1110;&#1082;&#1080;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Obmen\&#1057;&#1072;&#1081;&#1090;&#1080;%20&#1076;&#1077;&#1087;&#1072;&#1088;&#1090;&#1072;&#1084;&#1077;&#1085;&#1090;&#1091;\&#1057;&#1040;&#1049;&#1058;%20&#1044;&#1077;&#1087;&#1072;&#1090;&#1088;&#1090;&#1072;&#1084;&#1077;&#1085;&#1090;%20&#1077;&#1082;&#1086;&#1085;&#1086;&#1084;&#1110;&#1095;&#1085;&#1086;&#1075;&#1086;%20&#1088;&#1086;&#1079;&#1074;&#1080;&#1090;&#1082;&#1091;%20&#1090;&#1072;%20&#1088;&#1077;&#1075;&#1110;&#1086;&#1085;&#1072;&#1083;&#1100;&#1085;&#1086;&#1111;%20&#1087;&#1086;&#1083;&#1110;&#1090;&#1080;&#1082;&#1080;\2021\&#1042;&#1082;&#1083;&#1072;&#1076;&#1082;&#1072;%20&#1087;&#1088;&#1086;&#1084;&#1080;&#1089;&#1083;&#1086;&#1074;&#1110;&#1089;&#1090;&#1100;\&#1043;&#1088;&#1072;&#1092;&#1110;&#1082;&#1080;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111141420794511E-2"/>
          <c:y val="5.5430349008840286E-2"/>
          <c:w val="0.93888888888888888"/>
          <c:h val="0.7990842287364896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Лист1!$C$23</c:f>
              <c:strCache>
                <c:ptCount val="1"/>
                <c:pt idx="0">
                  <c:v>область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4.9879130493437236E-3"/>
                  <c:y val="2.51956131858364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A20-459E-9481-C7AE8DBF34A8}"/>
                </c:ext>
              </c:extLst>
            </c:dLbl>
            <c:dLbl>
              <c:idx val="1"/>
              <c:layout>
                <c:manualLayout>
                  <c:x val="-6.5626388734585043E-3"/>
                  <c:y val="2.01564905486691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A20-459E-9481-C7AE8DBF34A8}"/>
                </c:ext>
              </c:extLst>
            </c:dLbl>
            <c:dLbl>
              <c:idx val="2"/>
              <c:layout>
                <c:manualLayout>
                  <c:x val="-1.601099381814719E-2"/>
                  <c:y val="3.77934197787547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A20-459E-9481-C7AE8DBF34A8}"/>
                </c:ext>
              </c:extLst>
            </c:dLbl>
            <c:dLbl>
              <c:idx val="3"/>
              <c:layout>
                <c:manualLayout>
                  <c:x val="-2.7034074586950715E-2"/>
                  <c:y val="4.03129810973383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A20-459E-9481-C7AE8DBF34A8}"/>
                </c:ext>
              </c:extLst>
            </c:dLbl>
            <c:dLbl>
              <c:idx val="4"/>
              <c:layout>
                <c:manualLayout>
                  <c:x val="-2.7034074586950771E-2"/>
                  <c:y val="6.04694716460075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A20-459E-9481-C7AE8DBF34A8}"/>
                </c:ext>
              </c:extLst>
            </c:dLbl>
            <c:dLbl>
              <c:idx val="5"/>
              <c:layout>
                <c:manualLayout>
                  <c:x val="-3.8057155355754241E-2"/>
                  <c:y val="4.28325424159220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A20-459E-9481-C7AE8DBF34A8}"/>
                </c:ext>
              </c:extLst>
            </c:dLbl>
            <c:dLbl>
              <c:idx val="6"/>
              <c:layout>
                <c:manualLayout>
                  <c:x val="-3.9631881179869016E-2"/>
                  <c:y val="5.7949910327423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A20-459E-9481-C7AE8DBF34A8}"/>
                </c:ext>
              </c:extLst>
            </c:dLbl>
            <c:dLbl>
              <c:idx val="7"/>
              <c:layout>
                <c:manualLayout>
                  <c:x val="-3.7158073706096147E-2"/>
                  <c:y val="6.80281556017585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A20-459E-9481-C7AE8DBF34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Лист1!$B$25:$B$32</c:f>
              <c:strCache>
                <c:ptCount val="8"/>
                <c:pt idx="0">
                  <c:v>січень-лютий</c:v>
                </c:pt>
                <c:pt idx="1">
                  <c:v>січень-березень</c:v>
                </c:pt>
                <c:pt idx="2">
                  <c:v>січень-квітень</c:v>
                </c:pt>
                <c:pt idx="3">
                  <c:v>січень-травень</c:v>
                </c:pt>
                <c:pt idx="4">
                  <c:v>січень-червень</c:v>
                </c:pt>
                <c:pt idx="5">
                  <c:v>січень-липень</c:v>
                </c:pt>
                <c:pt idx="6">
                  <c:v>січень-серпень</c:v>
                </c:pt>
                <c:pt idx="7">
                  <c:v>січень-вересень</c:v>
                </c:pt>
              </c:strCache>
            </c:strRef>
          </c:cat>
          <c:val>
            <c:numRef>
              <c:f>Лист1!$C$25:$C$32</c:f>
              <c:numCache>
                <c:formatCode>0.0</c:formatCode>
                <c:ptCount val="8"/>
                <c:pt idx="0">
                  <c:v>81.599999999999994</c:v>
                </c:pt>
                <c:pt idx="1">
                  <c:v>85.7</c:v>
                </c:pt>
                <c:pt idx="2">
                  <c:v>90.9</c:v>
                </c:pt>
                <c:pt idx="3">
                  <c:v>96.6</c:v>
                </c:pt>
                <c:pt idx="4">
                  <c:v>98.4</c:v>
                </c:pt>
                <c:pt idx="5">
                  <c:v>97.8</c:v>
                </c:pt>
                <c:pt idx="6">
                  <c:v>98.3</c:v>
                </c:pt>
                <c:pt idx="7">
                  <c:v>98.2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F5F-4D56-A106-C469235597FF}"/>
            </c:ext>
          </c:extLst>
        </c:ser>
        <c:ser>
          <c:idx val="1"/>
          <c:order val="1"/>
          <c:tx>
            <c:strRef>
              <c:f>Лист1!$D$23</c:f>
              <c:strCache>
                <c:ptCount val="1"/>
                <c:pt idx="0">
                  <c:v>Україна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4.7863853421048472E-2"/>
                  <c:y val="-3.77934197787547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A20-459E-9481-C7AE8DBF34A8}"/>
                </c:ext>
              </c:extLst>
            </c:dLbl>
            <c:dLbl>
              <c:idx val="1"/>
              <c:layout>
                <c:manualLayout>
                  <c:x val="-3.9631881179868877E-2"/>
                  <c:y val="-4.7871665053089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A20-459E-9481-C7AE8DBF34A8}"/>
                </c:ext>
              </c:extLst>
            </c:dLbl>
            <c:dLbl>
              <c:idx val="2"/>
              <c:layout>
                <c:manualLayout>
                  <c:x val="-5.8591580102210924E-2"/>
                  <c:y val="-4.0312981097338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A20-459E-9481-C7AE8DBF34A8}"/>
                </c:ext>
              </c:extLst>
            </c:dLbl>
            <c:dLbl>
              <c:idx val="3"/>
              <c:layout>
                <c:manualLayout>
                  <c:x val="-5.2292676805751739E-2"/>
                  <c:y val="-3.77934197787547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A20-459E-9481-C7AE8DBF34A8}"/>
                </c:ext>
              </c:extLst>
            </c:dLbl>
            <c:dLbl>
              <c:idx val="4"/>
              <c:layout>
                <c:manualLayout>
                  <c:x val="-3.6545418564603936E-2"/>
                  <c:y val="-5.2910787690256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A20-459E-9481-C7AE8DBF34A8}"/>
                </c:ext>
              </c:extLst>
            </c:dLbl>
            <c:dLbl>
              <c:idx val="5"/>
              <c:layout>
                <c:manualLayout>
                  <c:x val="-4.5993773509292617E-2"/>
                  <c:y val="-4.78716650530893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A20-459E-9481-C7AE8DBF34A8}"/>
                </c:ext>
              </c:extLst>
            </c:dLbl>
            <c:dLbl>
              <c:idx val="6"/>
              <c:layout>
                <c:manualLayout>
                  <c:x val="-4.5993773509292735E-2"/>
                  <c:y val="-5.03912263716729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EA20-459E-9481-C7AE8DBF34A8}"/>
                </c:ext>
              </c:extLst>
            </c:dLbl>
            <c:dLbl>
              <c:idx val="7"/>
              <c:layout>
                <c:manualLayout>
                  <c:x val="-2.9221455552557767E-2"/>
                  <c:y val="-5.7949910327423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EA20-459E-9481-C7AE8DBF34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6333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Лист1!$B$25:$B$32</c:f>
              <c:strCache>
                <c:ptCount val="8"/>
                <c:pt idx="0">
                  <c:v>січень-лютий</c:v>
                </c:pt>
                <c:pt idx="1">
                  <c:v>січень-березень</c:v>
                </c:pt>
                <c:pt idx="2">
                  <c:v>січень-квітень</c:v>
                </c:pt>
                <c:pt idx="3">
                  <c:v>січень-травень</c:v>
                </c:pt>
                <c:pt idx="4">
                  <c:v>січень-червень</c:v>
                </c:pt>
                <c:pt idx="5">
                  <c:v>січень-липень</c:v>
                </c:pt>
                <c:pt idx="6">
                  <c:v>січень-серпень</c:v>
                </c:pt>
                <c:pt idx="7">
                  <c:v>січень-вересень</c:v>
                </c:pt>
              </c:strCache>
            </c:strRef>
          </c:cat>
          <c:val>
            <c:numRef>
              <c:f>Лист1!$D$25:$D$32</c:f>
              <c:numCache>
                <c:formatCode>0.0</c:formatCode>
                <c:ptCount val="8"/>
                <c:pt idx="0">
                  <c:v>95.8</c:v>
                </c:pt>
                <c:pt idx="1">
                  <c:v>98</c:v>
                </c:pt>
                <c:pt idx="2">
                  <c:v>101.5</c:v>
                </c:pt>
                <c:pt idx="3">
                  <c:v>102.2</c:v>
                </c:pt>
                <c:pt idx="4">
                  <c:v>102.1</c:v>
                </c:pt>
                <c:pt idx="5">
                  <c:v>101.8</c:v>
                </c:pt>
                <c:pt idx="6">
                  <c:v>101.7</c:v>
                </c:pt>
                <c:pt idx="7">
                  <c:v>101.4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DF5F-4D56-A106-C469235597F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1216768"/>
        <c:axId val="170826312"/>
      </c:lineChart>
      <c:catAx>
        <c:axId val="17121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826312"/>
        <c:crosses val="autoZero"/>
        <c:auto val="1"/>
        <c:lblAlgn val="ctr"/>
        <c:lblOffset val="100"/>
        <c:noMultiLvlLbl val="0"/>
      </c:catAx>
      <c:valAx>
        <c:axId val="170826312"/>
        <c:scaling>
          <c:orientation val="minMax"/>
          <c:max val="105"/>
          <c:min val="75"/>
        </c:scaling>
        <c:delete val="1"/>
        <c:axPos val="l"/>
        <c:numFmt formatCode="0.0" sourceLinked="1"/>
        <c:majorTickMark val="none"/>
        <c:minorTickMark val="none"/>
        <c:tickLblPos val="nextTo"/>
        <c:crossAx val="171216768"/>
        <c:crosses val="autoZero"/>
        <c:crossBetween val="between"/>
        <c:majorUnit val="5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288864078854621"/>
          <c:y val="0.5150608265748251"/>
          <c:w val="0.20239318647134447"/>
          <c:h val="4.2517894837081592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1111111111111109E-2"/>
          <c:y val="7.407407407407407E-2"/>
          <c:w val="0.93888888888888888"/>
          <c:h val="0.79081838728492271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2"/>
              <c:layout>
                <c:manualLayout>
                  <c:x val="6.0297193949010418E-3"/>
                  <c:y val="-2.11643150761026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53D-4C44-8D26-A195CF1785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Лист1!$B$17:$B$19</c:f>
              <c:strCache>
                <c:ptCount val="3"/>
                <c:pt idx="0">
                  <c:v>січень-вересень 2019 р.</c:v>
                </c:pt>
                <c:pt idx="1">
                  <c:v>січень-вересень 2020 р.</c:v>
                </c:pt>
                <c:pt idx="2">
                  <c:v>січень-вересень 2021 р.</c:v>
                </c:pt>
              </c:strCache>
            </c:strRef>
          </c:cat>
          <c:val>
            <c:numRef>
              <c:f>Лист1!$C$17:$C$19</c:f>
              <c:numCache>
                <c:formatCode>General</c:formatCode>
                <c:ptCount val="3"/>
                <c:pt idx="0">
                  <c:v>100.2</c:v>
                </c:pt>
                <c:pt idx="1">
                  <c:v>103.9</c:v>
                </c:pt>
                <c:pt idx="2">
                  <c:v>98.2</c:v>
                </c:pt>
              </c:numCache>
            </c:numRef>
          </c:val>
          <c:shape val="cone"/>
          <c:extLst>
            <c:ext xmlns:c16="http://schemas.microsoft.com/office/drawing/2014/chart" uri="{C3380CC4-5D6E-409C-BE32-E72D297353CC}">
              <c16:uniqueId val="{00000003-4844-4B98-9D00-9CC2C82949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38236192"/>
        <c:axId val="138236584"/>
        <c:axId val="0"/>
      </c:bar3DChart>
      <c:catAx>
        <c:axId val="138236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236584"/>
        <c:crosses val="autoZero"/>
        <c:auto val="1"/>
        <c:lblAlgn val="ctr"/>
        <c:lblOffset val="100"/>
        <c:noMultiLvlLbl val="0"/>
      </c:catAx>
      <c:valAx>
        <c:axId val="138236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8236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1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635209220271138E-2"/>
          <c:y val="4.1284403669724773E-2"/>
          <c:w val="0.94465408805031448"/>
          <c:h val="0.749079177602799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Лист1!$E$61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336699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Лист1!$B$62:$B$69</c:f>
              <c:strCache>
                <c:ptCount val="8"/>
                <c:pt idx="0">
                  <c:v>Енергетика</c:v>
                </c:pt>
                <c:pt idx="1">
                  <c:v>Харчова промисловість</c:v>
                </c:pt>
                <c:pt idx="2">
                  <c:v>Металургія</c:v>
                </c:pt>
                <c:pt idx="3">
                  <c:v>Промисловість будматеріалів</c:v>
                </c:pt>
                <c:pt idx="4">
                  <c:v>Машинобудування</c:v>
                </c:pt>
                <c:pt idx="5">
                  <c:v>Виробництво меблів, ремонт та монтаж машин і устаткування</c:v>
                </c:pt>
                <c:pt idx="6">
                  <c:v>Добувна промисловість</c:v>
                </c:pt>
                <c:pt idx="7">
                  <c:v>Легка промисловість</c:v>
                </c:pt>
              </c:strCache>
            </c:strRef>
          </c:cat>
          <c:val>
            <c:numRef>
              <c:f>Лист1!$E$62:$E$69</c:f>
              <c:numCache>
                <c:formatCode>0.0</c:formatCode>
                <c:ptCount val="8"/>
                <c:pt idx="0">
                  <c:v>-5.9000000000000057</c:v>
                </c:pt>
                <c:pt idx="1">
                  <c:v>-4.9000000000000057</c:v>
                </c:pt>
                <c:pt idx="2">
                  <c:v>1.2999999999999972</c:v>
                </c:pt>
                <c:pt idx="3">
                  <c:v>21.599999999999994</c:v>
                </c:pt>
                <c:pt idx="4">
                  <c:v>-1.5</c:v>
                </c:pt>
                <c:pt idx="5">
                  <c:v>30.400000000000006</c:v>
                </c:pt>
                <c:pt idx="6">
                  <c:v>13.5</c:v>
                </c:pt>
                <c:pt idx="7">
                  <c:v>18.799999999999997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FA-48F5-A0ED-F93F5BE867FC}"/>
            </c:ext>
          </c:extLst>
        </c:ser>
        <c:ser>
          <c:idx val="1"/>
          <c:order val="1"/>
          <c:tx>
            <c:strRef>
              <c:f>Лист1!$F$61</c:f>
              <c:strCache>
                <c:ptCount val="1"/>
                <c:pt idx="0">
                  <c:v>Україна</c:v>
                </c:pt>
              </c:strCache>
            </c:strRef>
          </c:tx>
          <c:spPr>
            <a:solidFill>
              <a:srgbClr val="AD403D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Лист1!$B$62:$B$69</c:f>
              <c:strCache>
                <c:ptCount val="8"/>
                <c:pt idx="0">
                  <c:v>Енергетика</c:v>
                </c:pt>
                <c:pt idx="1">
                  <c:v>Харчова промисловість</c:v>
                </c:pt>
                <c:pt idx="2">
                  <c:v>Металургія</c:v>
                </c:pt>
                <c:pt idx="3">
                  <c:v>Промисловість будматеріалів</c:v>
                </c:pt>
                <c:pt idx="4">
                  <c:v>Машинобудування</c:v>
                </c:pt>
                <c:pt idx="5">
                  <c:v>Виробництво меблів, ремонт та монтаж машин і устаткування</c:v>
                </c:pt>
                <c:pt idx="6">
                  <c:v>Добувна промисловість</c:v>
                </c:pt>
                <c:pt idx="7">
                  <c:v>Легка промисловість</c:v>
                </c:pt>
              </c:strCache>
            </c:strRef>
          </c:cat>
          <c:val>
            <c:numRef>
              <c:f>Лист1!$F$62:$F$69</c:f>
              <c:numCache>
                <c:formatCode>0.0</c:formatCode>
                <c:ptCount val="8"/>
                <c:pt idx="0">
                  <c:v>1.6</c:v>
                </c:pt>
                <c:pt idx="1">
                  <c:v>-10.7</c:v>
                </c:pt>
                <c:pt idx="2">
                  <c:v>7.1</c:v>
                </c:pt>
                <c:pt idx="3">
                  <c:v>6.2</c:v>
                </c:pt>
                <c:pt idx="4">
                  <c:v>9.8000000000000007</c:v>
                </c:pt>
                <c:pt idx="5">
                  <c:v>14.8</c:v>
                </c:pt>
                <c:pt idx="6">
                  <c:v>1.2</c:v>
                </c:pt>
                <c:pt idx="7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FA-48F5-A0ED-F93F5BE867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38237368"/>
        <c:axId val="138237760"/>
      </c:barChart>
      <c:catAx>
        <c:axId val="138237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237760"/>
        <c:crosses val="autoZero"/>
        <c:auto val="1"/>
        <c:lblAlgn val="ctr"/>
        <c:lblOffset val="100"/>
        <c:noMultiLvlLbl val="0"/>
      </c:catAx>
      <c:valAx>
        <c:axId val="138237760"/>
        <c:scaling>
          <c:orientation val="minMax"/>
          <c:max val="25"/>
        </c:scaling>
        <c:delete val="1"/>
        <c:axPos val="l"/>
        <c:numFmt formatCode="0.0" sourceLinked="1"/>
        <c:majorTickMark val="none"/>
        <c:minorTickMark val="none"/>
        <c:tickLblPos val="nextTo"/>
        <c:crossAx val="138237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473901922471369E-2"/>
          <c:y val="0.1472457198584122"/>
          <c:w val="0.15325983341744415"/>
          <c:h val="3.85340966553492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1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275444962661128"/>
          <c:y val="0.15116624670667855"/>
          <c:w val="0.55449110074677743"/>
          <c:h val="0.8192670674239245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1B-4A58-BCFB-4A2F2F17AC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1B-4A58-BCFB-4A2F2F17AC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91B-4A58-BCFB-4A2F2F17AC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91B-4A58-BCFB-4A2F2F17AC90}"/>
              </c:ext>
            </c:extLst>
          </c:dPt>
          <c:dLbls>
            <c:dLbl>
              <c:idx val="0"/>
              <c:layout>
                <c:manualLayout>
                  <c:x val="0.17307692307692307"/>
                  <c:y val="-8.6538454986488864E-3"/>
                </c:manualLayout>
              </c:layout>
              <c:tx>
                <c:rich>
                  <a:bodyPr/>
                  <a:lstStyle/>
                  <a:p>
                    <a:fld id="{5A3A3882-1442-4E55-8F7E-2E9F149BACF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2C8BFE3B-5D87-476A-85C2-53486DDA4601}" type="VALUE">
                      <a:rPr lang="ru-RU" baseline="0" smtClean="0"/>
                      <a:pPr/>
                      <a:t>[ЗНАЧЕНИЕ]</a:t>
                    </a:fld>
                    <a:r>
                      <a:rPr lang="ru-RU" baseline="0" dirty="0" smtClean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91B-4A58-BCFB-4A2F2F17AC90}"/>
                </c:ext>
              </c:extLst>
            </c:dLbl>
            <c:dLbl>
              <c:idx val="1"/>
              <c:layout>
                <c:manualLayout>
                  <c:x val="-0.1596153846153846"/>
                  <c:y val="-2.3076921329730365E-2"/>
                </c:manualLayout>
              </c:layout>
              <c:tx>
                <c:rich>
                  <a:bodyPr/>
                  <a:lstStyle/>
                  <a:p>
                    <a:fld id="{6AD897A4-E582-4A46-AE2F-FD29FDDE9FAA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endParaRPr lang="ru-RU" baseline="0" dirty="0" smtClean="0"/>
                  </a:p>
                  <a:p>
                    <a:fld id="{258F9A3B-DA97-4CFF-9CC3-F18A08B4A2FF}" type="VALUE">
                      <a:rPr lang="ru-RU" baseline="0" smtClean="0"/>
                      <a:pPr/>
                      <a:t>[ЗНАЧЕНИЕ]</a:t>
                    </a:fld>
                    <a:r>
                      <a:rPr lang="ru-RU" baseline="0" dirty="0" smtClean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91B-4A58-BCFB-4A2F2F17AC90}"/>
                </c:ext>
              </c:extLst>
            </c:dLbl>
            <c:dLbl>
              <c:idx val="2"/>
              <c:layout>
                <c:manualLayout>
                  <c:x val="-8.230023763923601E-2"/>
                  <c:y val="-9.1199670627961207E-2"/>
                </c:manualLayout>
              </c:layout>
              <c:tx>
                <c:rich>
                  <a:bodyPr/>
                  <a:lstStyle/>
                  <a:p>
                    <a:fld id="{AA48D6E1-CF0A-4EC6-A605-33B5D509BC10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CDA270D2-2839-4009-A027-FCDE0841A713}" type="VALUE">
                      <a:rPr lang="ru-RU" baseline="0" smtClean="0"/>
                      <a:pPr/>
                      <a:t>[ЗНАЧЕНИЕ]</a:t>
                    </a:fld>
                    <a:r>
                      <a:rPr lang="ru-RU" baseline="0" dirty="0" smtClean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91B-4A58-BCFB-4A2F2F17AC90}"/>
                </c:ext>
              </c:extLst>
            </c:dLbl>
            <c:dLbl>
              <c:idx val="3"/>
              <c:layout>
                <c:manualLayout>
                  <c:x val="2.4976691049822093E-2"/>
                  <c:y val="-0.13579974052377175"/>
                </c:manualLayout>
              </c:layout>
              <c:tx>
                <c:rich>
                  <a:bodyPr/>
                  <a:lstStyle/>
                  <a:p>
                    <a:fld id="{BF50B964-8AE5-456D-AFD3-C11BF4C37F14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baseline="0" dirty="0" smtClean="0"/>
                      <a:t> </a:t>
                    </a:r>
                    <a:fld id="{48BEA3A1-D189-4B13-87FF-F97C30520BD2}" type="VALUE">
                      <a:rPr lang="ru-RU" baseline="0" smtClean="0"/>
                      <a:pPr/>
                      <a:t>[ЗНАЧЕНИЕ]</a:t>
                    </a:fld>
                    <a:r>
                      <a:rPr lang="ru-RU" baseline="0" dirty="0" smtClean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611005280661902"/>
                      <c:h val="0.1191296694949469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91B-4A58-BCFB-4A2F2F17AC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Миколаївський район</c:v>
                </c:pt>
                <c:pt idx="1">
                  <c:v>Вознесенський район</c:v>
                </c:pt>
                <c:pt idx="2">
                  <c:v>Первомайський район</c:v>
                </c:pt>
                <c:pt idx="3">
                  <c:v>Баштанський район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69.7</c:v>
                </c:pt>
                <c:pt idx="1">
                  <c:v>21.4</c:v>
                </c:pt>
                <c:pt idx="2">
                  <c:v>4.7</c:v>
                </c:pt>
                <c:pt idx="3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91B-4A58-BCFB-4A2F2F17A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F8F8F8"/>
        </a:solidFill>
        <a:ln>
          <a:solidFill>
            <a:schemeClr val="bg1">
              <a:lumMod val="95000"/>
            </a:schemeClr>
          </a:solidFill>
        </a:ln>
        <a:effectLst/>
        <a:sp3d>
          <a:contourClr>
            <a:schemeClr val="bg1">
              <a:lumMod val="9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Лист1!$E$1</c:f>
              <c:strCache>
                <c:ptCount val="1"/>
                <c:pt idx="0">
                  <c:v>січень-вересень 2021 р.</c:v>
                </c:pt>
              </c:strCache>
            </c:strRef>
          </c:tx>
          <c:spPr>
            <a:solidFill>
              <a:srgbClr val="336699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6883444557434765E-3"/>
                  <c:y val="-6.4493873626104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BC7-40D0-9779-D4BEDA6E4D3A}"/>
                </c:ext>
              </c:extLst>
            </c:dLbl>
            <c:dLbl>
              <c:idx val="1"/>
              <c:layout>
                <c:manualLayout>
                  <c:x val="1.5627814852478349E-2"/>
                  <c:y val="-5.75838157375933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BC7-40D0-9779-D4BEDA6E4D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Україна</c:v>
                </c:pt>
                <c:pt idx="1">
                  <c:v>Область</c:v>
                </c:pt>
              </c:strCache>
            </c:strRef>
          </c:cat>
          <c:val>
            <c:numRef>
              <c:f>Лист1!$E$2:$E$3</c:f>
              <c:numCache>
                <c:formatCode>0.0</c:formatCode>
                <c:ptCount val="2"/>
                <c:pt idx="0">
                  <c:v>92.879284832494662</c:v>
                </c:pt>
                <c:pt idx="1">
                  <c:v>100.60365719321436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C7-40D0-9779-D4BEDA6E4D3A}"/>
            </c:ext>
          </c:extLst>
        </c:ser>
        <c:ser>
          <c:idx val="1"/>
          <c:order val="1"/>
          <c:tx>
            <c:strRef>
              <c:f>Лист1!$F$1</c:f>
              <c:strCache>
                <c:ptCount val="1"/>
                <c:pt idx="0">
                  <c:v>січень-вересень 2020 р.</c:v>
                </c:pt>
              </c:strCache>
            </c:strRef>
          </c:tx>
          <c:spPr>
            <a:solidFill>
              <a:srgbClr val="96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5943974160700207E-2"/>
                  <c:y val="-5.7583815737593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BC7-40D0-9779-D4BEDA6E4D3A}"/>
                </c:ext>
              </c:extLst>
            </c:dLbl>
            <c:dLbl>
              <c:idx val="1"/>
              <c:layout>
                <c:manualLayout>
                  <c:x val="3.1255629704956586E-2"/>
                  <c:y val="-8.06173420326307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BC7-40D0-9779-D4BEDA6E4D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Україна</c:v>
                </c:pt>
                <c:pt idx="1">
                  <c:v>Область</c:v>
                </c:pt>
              </c:strCache>
            </c:strRef>
          </c:cat>
          <c:val>
            <c:numRef>
              <c:f>Лист1!$F$2:$F$3</c:f>
              <c:numCache>
                <c:formatCode>0.0</c:formatCode>
                <c:ptCount val="2"/>
                <c:pt idx="0">
                  <c:v>143.95985877573912</c:v>
                </c:pt>
                <c:pt idx="1">
                  <c:v>115.19424491941135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BC7-40D0-9779-D4BEDA6E4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3"/>
        <c:gapDepth val="182"/>
        <c:shape val="box"/>
        <c:axId val="170827096"/>
        <c:axId val="170827488"/>
        <c:axId val="0"/>
      </c:bar3DChart>
      <c:catAx>
        <c:axId val="170827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827488"/>
        <c:crosses val="autoZero"/>
        <c:auto val="1"/>
        <c:lblAlgn val="ctr"/>
        <c:lblOffset val="100"/>
        <c:noMultiLvlLbl val="0"/>
      </c:catAx>
      <c:valAx>
        <c:axId val="170827488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708270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724674269908708E-2"/>
          <c:y val="2.6217056963640677E-2"/>
          <c:w val="0.9665506514601826"/>
          <c:h val="0.8692324351348348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8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>
              <c:ext xmlns:c16="http://schemas.microsoft.com/office/drawing/2014/chart" uri="{C3380CC4-5D6E-409C-BE32-E72D297353CC}">
                <c16:uniqueId val="{00000001-5622-401A-B0EF-517B63AC7790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>
              <c:ext xmlns:c16="http://schemas.microsoft.com/office/drawing/2014/chart" uri="{C3380CC4-5D6E-409C-BE32-E72D297353CC}">
                <c16:uniqueId val="{00000003-5622-401A-B0EF-517B63AC7790}"/>
              </c:ext>
            </c:extLst>
          </c:dPt>
          <c:dPt>
            <c:idx val="3"/>
            <c:invertIfNegative val="0"/>
            <c:bubble3D val="0"/>
            <c:spPr>
              <a:solidFill>
                <a:srgbClr val="CC66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>
              <c:ext xmlns:c16="http://schemas.microsoft.com/office/drawing/2014/chart" uri="{C3380CC4-5D6E-409C-BE32-E72D297353CC}">
                <c16:uniqueId val="{00000005-5622-401A-B0EF-517B63AC7790}"/>
              </c:ext>
            </c:extLst>
          </c:dPt>
          <c:dPt>
            <c:idx val="4"/>
            <c:invertIfNegative val="0"/>
            <c:bubble3D val="0"/>
            <c:spPr>
              <a:solidFill>
                <a:srgbClr val="66006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>
              <c:ext xmlns:c16="http://schemas.microsoft.com/office/drawing/2014/chart" uri="{C3380CC4-5D6E-409C-BE32-E72D297353CC}">
                <c16:uniqueId val="{00000007-5622-401A-B0EF-517B63AC779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Лист1!$B$125:$B$128</c:f>
              <c:strCache>
                <c:ptCount val="4"/>
                <c:pt idx="0">
                  <c:v>Вознесенський район</c:v>
                </c:pt>
                <c:pt idx="1">
                  <c:v>Миколаївський район</c:v>
                </c:pt>
                <c:pt idx="2">
                  <c:v>Первомайський район</c:v>
                </c:pt>
                <c:pt idx="3">
                  <c:v>Баштанський район</c:v>
                </c:pt>
              </c:strCache>
            </c:strRef>
          </c:cat>
          <c:val>
            <c:numRef>
              <c:f>Лист1!$C$125:$C$128</c:f>
              <c:numCache>
                <c:formatCode>#,##0.0</c:formatCode>
                <c:ptCount val="4"/>
                <c:pt idx="0">
                  <c:v>62682.5</c:v>
                </c:pt>
                <c:pt idx="1">
                  <c:v>56515.5</c:v>
                </c:pt>
                <c:pt idx="2">
                  <c:v>16829.099999999999</c:v>
                </c:pt>
                <c:pt idx="3">
                  <c:v>16061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622-401A-B0EF-517B63AC77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238544"/>
        <c:axId val="138238936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Лист1!$B$125:$B$128</c:f>
              <c:strCache>
                <c:ptCount val="4"/>
                <c:pt idx="0">
                  <c:v>Вознесенський район</c:v>
                </c:pt>
                <c:pt idx="1">
                  <c:v>Миколаївський район</c:v>
                </c:pt>
                <c:pt idx="2">
                  <c:v>Первомайський район</c:v>
                </c:pt>
                <c:pt idx="3">
                  <c:v>Баштанський район</c:v>
                </c:pt>
              </c:strCache>
            </c:strRef>
          </c:cat>
          <c:val>
            <c:numRef>
              <c:f>Лист1!$D$125:$D$128</c:f>
              <c:numCache>
                <c:formatCode>#,##0.0</c:formatCode>
                <c:ptCount val="4"/>
                <c:pt idx="0">
                  <c:v>47213.9</c:v>
                </c:pt>
                <c:pt idx="1">
                  <c:v>47213.9</c:v>
                </c:pt>
                <c:pt idx="2">
                  <c:v>47213.9</c:v>
                </c:pt>
                <c:pt idx="3">
                  <c:v>47213.9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622-401A-B0EF-517B63AC77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238544"/>
        <c:axId val="138238936"/>
      </c:lineChart>
      <c:catAx>
        <c:axId val="13823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238936"/>
        <c:crosses val="autoZero"/>
        <c:auto val="1"/>
        <c:lblAlgn val="ctr"/>
        <c:lblOffset val="100"/>
        <c:noMultiLvlLbl val="0"/>
      </c:catAx>
      <c:valAx>
        <c:axId val="138238936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138238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1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0.62896</cdr:x>
      <cdr:y>0</cdr:y>
    </cdr:from>
    <cdr:to>
      <cdr:x>0.67555</cdr:x>
      <cdr:y>0.03901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832648" y="0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1100" b="1" dirty="0" smtClean="0">
              <a:solidFill>
                <a:schemeClr val="tx1"/>
              </a:solidFill>
            </a:rPr>
            <a:t>30,4</a:t>
          </a:r>
          <a:endParaRPr lang="ru-RU" sz="1100" b="1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0.86198</cdr:x>
      <cdr:y>0.21695</cdr:y>
    </cdr:from>
    <cdr:to>
      <cdr:x>0.97145</cdr:x>
      <cdr:y>0.25749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96621" y="1216944"/>
          <a:ext cx="977457" cy="2274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1200" b="1" dirty="0" smtClean="0">
              <a:solidFill>
                <a:srgbClr val="FF0000"/>
              </a:solidFill>
            </a:rPr>
            <a:t>Область</a:t>
          </a:r>
          <a:endParaRPr lang="ru-RU" sz="12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0.87005</cdr:x>
      <cdr:y>0.26829</cdr:y>
    </cdr:from>
    <cdr:to>
      <cdr:x>0.97952</cdr:x>
      <cdr:y>0.30883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768629" y="1504976"/>
          <a:ext cx="977457" cy="2274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1200" b="1" dirty="0" smtClean="0">
              <a:solidFill>
                <a:srgbClr val="FF0000"/>
              </a:solidFill>
            </a:rPr>
            <a:t>47 213,9</a:t>
          </a:r>
          <a:endParaRPr lang="ru-RU" sz="1200" b="1" dirty="0">
            <a:solidFill>
              <a:srgbClr val="FF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C2A3B-0523-4504-A46A-C251BF4AEC9E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178AD-540F-437B-A18C-E5701AA23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826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4284" y="2514601"/>
            <a:ext cx="715048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4284" y="4777381"/>
            <a:ext cx="715048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4362" y="4321159"/>
            <a:ext cx="1511762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8612" y="4529542"/>
            <a:ext cx="633726" cy="365125"/>
          </a:xfrm>
        </p:spPr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609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609600"/>
            <a:ext cx="7141317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4354046"/>
            <a:ext cx="714131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606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467" y="609600"/>
            <a:ext cx="6618719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617303" y="3505200"/>
            <a:ext cx="612504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4354046"/>
            <a:ext cx="714131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959010" y="648005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0328" y="290530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0055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2438402"/>
            <a:ext cx="7141317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181600"/>
            <a:ext cx="7141317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111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370467" y="609600"/>
            <a:ext cx="6618719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04283" y="4343400"/>
            <a:ext cx="72456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3" y="5181600"/>
            <a:ext cx="72456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959010" y="648005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50328" y="290530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8483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627407"/>
            <a:ext cx="7141316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04284" y="4343400"/>
            <a:ext cx="7141317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181600"/>
            <a:ext cx="7141317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199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695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1746" y="627407"/>
            <a:ext cx="1794143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4284" y="627407"/>
            <a:ext cx="5109377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452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302" y="624110"/>
            <a:ext cx="71382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4284" y="2133600"/>
            <a:ext cx="7141317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110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2074562"/>
            <a:ext cx="7141317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3581400"/>
            <a:ext cx="7141317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24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4285" y="2136707"/>
            <a:ext cx="3463992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2083" y="2136707"/>
            <a:ext cx="3463517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787784"/>
            <a:ext cx="633726" cy="365125"/>
          </a:xfrm>
        </p:spPr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628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4131" y="2226626"/>
            <a:ext cx="311414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4283" y="2802889"/>
            <a:ext cx="3463993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7501" y="2223398"/>
            <a:ext cx="31126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78191" y="2799661"/>
            <a:ext cx="3461987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787784"/>
            <a:ext cx="633726" cy="365125"/>
          </a:xfrm>
        </p:spPr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863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300" y="624110"/>
            <a:ext cx="71383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87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764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3" y="446088"/>
            <a:ext cx="2848716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8785" y="446090"/>
            <a:ext cx="4106815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3" y="1598613"/>
            <a:ext cx="2848716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21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4800600"/>
            <a:ext cx="714131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04284" y="634965"/>
            <a:ext cx="7141317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367338"/>
            <a:ext cx="714131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991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1463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2123" y="285"/>
            <a:ext cx="2114961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9812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7300" y="624110"/>
            <a:ext cx="71383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2133600"/>
            <a:ext cx="7141317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20100" y="6135090"/>
            <a:ext cx="830245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253B7-354D-480B-A8EB-EAE2D90FF9E5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04283" y="6135810"/>
            <a:ext cx="619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53830" y="787784"/>
            <a:ext cx="6337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BB65CA9-1B34-4897-8BD5-EDC2F73D9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6497" y="834138"/>
            <a:ext cx="7473085" cy="1483676"/>
          </a:xfrm>
        </p:spPr>
        <p:txBody>
          <a:bodyPr>
            <a:noAutofit/>
          </a:bodyPr>
          <a:lstStyle/>
          <a:p>
            <a:pPr algn="ctr"/>
            <a:r>
              <a:rPr lang="uk-UA" sz="2500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Стан промислового розвитку Миколаївської області у січні-вересні 2021 року </a:t>
            </a:r>
            <a:endParaRPr lang="ru-RU" sz="2500" dirty="0">
              <a:solidFill>
                <a:srgbClr val="92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Picture 6" descr="Картинка____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880" y="3638578"/>
            <a:ext cx="2880320" cy="287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4" name="Прямая соединительная линия 53"/>
          <p:cNvCxnSpPr/>
          <p:nvPr/>
        </p:nvCxnSpPr>
        <p:spPr>
          <a:xfrm>
            <a:off x="174617" y="3435330"/>
            <a:ext cx="46805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20552" y="123825"/>
            <a:ext cx="0" cy="136114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95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2600" y="116632"/>
            <a:ext cx="7488832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500" b="1" dirty="0" smtClean="0">
                <a:solidFill>
                  <a:srgbClr val="920000"/>
                </a:solidFill>
              </a:rPr>
              <a:t>Динаміка індексів промислової продукції протягом 2021 року </a:t>
            </a:r>
            <a:br>
              <a:rPr lang="uk-UA" sz="2500" b="1" dirty="0" smtClean="0">
                <a:solidFill>
                  <a:srgbClr val="920000"/>
                </a:solidFill>
              </a:rPr>
            </a:br>
            <a:r>
              <a:rPr lang="uk-UA" sz="2000" b="1" i="1" dirty="0" smtClean="0">
                <a:solidFill>
                  <a:srgbClr val="920000"/>
                </a:solidFill>
              </a:rPr>
              <a:t>(% до аналогічного періоду 2020 року)</a:t>
            </a:r>
            <a:endParaRPr lang="ru-RU" sz="2000" b="1" i="1" dirty="0">
              <a:solidFill>
                <a:srgbClr val="920000"/>
              </a:solidFill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7529696"/>
              </p:ext>
            </p:extLst>
          </p:nvPr>
        </p:nvGraphicFramePr>
        <p:xfrm>
          <a:off x="560512" y="1412776"/>
          <a:ext cx="878497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236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4655" y="116632"/>
            <a:ext cx="687669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600" b="1" dirty="0">
                <a:solidFill>
                  <a:srgbClr val="920000"/>
                </a:solidFill>
              </a:rPr>
              <a:t>Динаміка індексів промислової продукції у січні-вересні 2019-2021 </a:t>
            </a:r>
            <a:r>
              <a:rPr lang="uk-UA" sz="2600" b="1" dirty="0" smtClean="0">
                <a:solidFill>
                  <a:srgbClr val="920000"/>
                </a:solidFill>
              </a:rPr>
              <a:t>років,</a:t>
            </a:r>
            <a:br>
              <a:rPr lang="uk-UA" sz="2600" b="1" dirty="0" smtClean="0">
                <a:solidFill>
                  <a:srgbClr val="920000"/>
                </a:solidFill>
              </a:rPr>
            </a:br>
            <a:r>
              <a:rPr lang="uk-UA" sz="2000" b="1" i="1" dirty="0" smtClean="0">
                <a:solidFill>
                  <a:srgbClr val="920000"/>
                </a:solidFill>
              </a:rPr>
              <a:t> </a:t>
            </a:r>
            <a:r>
              <a:rPr lang="uk-UA" sz="2000" b="1" i="1" dirty="0">
                <a:solidFill>
                  <a:srgbClr val="920000"/>
                </a:solidFill>
              </a:rPr>
              <a:t>(% до аналогічного періоду 2020 року)</a:t>
            </a:r>
            <a:endParaRPr lang="ru-RU" sz="2000" b="1" dirty="0">
              <a:solidFill>
                <a:srgbClr val="920000"/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3874308"/>
              </p:ext>
            </p:extLst>
          </p:nvPr>
        </p:nvGraphicFramePr>
        <p:xfrm>
          <a:off x="704528" y="1124744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113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568" y="0"/>
            <a:ext cx="804934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300" b="1" dirty="0" smtClean="0">
                <a:solidFill>
                  <a:srgbClr val="920000"/>
                </a:solidFill>
              </a:rPr>
              <a:t>Приріст (зниження) обсягів промислового виробництва у розрізі основних видів промислової діяльності Миколаївської області</a:t>
            </a:r>
            <a:r>
              <a:rPr lang="uk-UA" sz="2300" dirty="0" smtClean="0">
                <a:solidFill>
                  <a:srgbClr val="920000"/>
                </a:solidFill>
              </a:rPr>
              <a:t> </a:t>
            </a:r>
            <a:br>
              <a:rPr lang="uk-UA" sz="2300" dirty="0" smtClean="0">
                <a:solidFill>
                  <a:srgbClr val="920000"/>
                </a:solidFill>
              </a:rPr>
            </a:br>
            <a:r>
              <a:rPr lang="uk-UA" sz="1500" i="1" dirty="0" smtClean="0">
                <a:solidFill>
                  <a:srgbClr val="920000"/>
                </a:solidFill>
              </a:rPr>
              <a:t>(січень-вересень 2021 р. до січня-вересня 2020 р.)</a:t>
            </a:r>
            <a:endParaRPr lang="ru-RU" sz="1500" i="1" dirty="0">
              <a:solidFill>
                <a:srgbClr val="920000"/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5717834"/>
              </p:ext>
            </p:extLst>
          </p:nvPr>
        </p:nvGraphicFramePr>
        <p:xfrm>
          <a:off x="632520" y="1320800"/>
          <a:ext cx="9273480" cy="553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149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584" y="16619"/>
            <a:ext cx="7740786" cy="1320800"/>
          </a:xfrm>
        </p:spPr>
        <p:txBody>
          <a:bodyPr>
            <a:normAutofit/>
          </a:bodyPr>
          <a:lstStyle/>
          <a:p>
            <a:pPr algn="ctr"/>
            <a:r>
              <a:rPr lang="uk-UA" sz="2300" b="1" dirty="0">
                <a:solidFill>
                  <a:srgbClr val="920000"/>
                </a:solidFill>
              </a:rPr>
              <a:t>Регіональна структура реалізованої промислової продукції Миколаївської області </a:t>
            </a:r>
            <a:r>
              <a:rPr lang="uk-UA" sz="2300" b="1" dirty="0" smtClean="0">
                <a:solidFill>
                  <a:srgbClr val="920000"/>
                </a:solidFill>
              </a:rPr>
              <a:t/>
            </a:r>
            <a:br>
              <a:rPr lang="uk-UA" sz="2300" b="1" dirty="0" smtClean="0">
                <a:solidFill>
                  <a:srgbClr val="920000"/>
                </a:solidFill>
              </a:rPr>
            </a:br>
            <a:r>
              <a:rPr lang="uk-UA" sz="2300" b="1" dirty="0" smtClean="0">
                <a:solidFill>
                  <a:srgbClr val="920000"/>
                </a:solidFill>
              </a:rPr>
              <a:t>у січні-вересні </a:t>
            </a:r>
            <a:r>
              <a:rPr lang="uk-UA" sz="2300" b="1" dirty="0">
                <a:solidFill>
                  <a:srgbClr val="920000"/>
                </a:solidFill>
              </a:rPr>
              <a:t>2021 </a:t>
            </a:r>
            <a:r>
              <a:rPr lang="uk-UA" sz="2300" b="1" dirty="0" smtClean="0">
                <a:solidFill>
                  <a:srgbClr val="920000"/>
                </a:solidFill>
              </a:rPr>
              <a:t>року</a:t>
            </a:r>
            <a:endParaRPr lang="ru-RU" sz="2300" b="1" dirty="0">
              <a:solidFill>
                <a:srgbClr val="920000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17243159"/>
              </p:ext>
            </p:extLst>
          </p:nvPr>
        </p:nvGraphicFramePr>
        <p:xfrm>
          <a:off x="1640632" y="1368301"/>
          <a:ext cx="7407026" cy="5013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349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0632" y="86048"/>
            <a:ext cx="6876690" cy="964184"/>
          </a:xfrm>
        </p:spPr>
        <p:txBody>
          <a:bodyPr>
            <a:normAutofit/>
          </a:bodyPr>
          <a:lstStyle/>
          <a:p>
            <a:pPr algn="ctr"/>
            <a:r>
              <a:rPr lang="uk-UA" sz="2300" b="1" dirty="0">
                <a:solidFill>
                  <a:srgbClr val="920000"/>
                </a:solidFill>
              </a:rPr>
              <a:t>Темп росту обсягів реалізації продукції </a:t>
            </a:r>
            <a:r>
              <a:rPr lang="uk-UA" sz="2400" b="1" dirty="0" smtClean="0">
                <a:solidFill>
                  <a:srgbClr val="920000"/>
                </a:solidFill>
              </a:rPr>
              <a:t/>
            </a:r>
            <a:br>
              <a:rPr lang="uk-UA" sz="2400" b="1" dirty="0" smtClean="0">
                <a:solidFill>
                  <a:srgbClr val="920000"/>
                </a:solidFill>
              </a:rPr>
            </a:br>
            <a:r>
              <a:rPr lang="uk-UA" sz="1800" b="1" dirty="0" smtClean="0">
                <a:solidFill>
                  <a:srgbClr val="920000"/>
                </a:solidFill>
              </a:rPr>
              <a:t>(% </a:t>
            </a:r>
            <a:r>
              <a:rPr lang="uk-UA" sz="1800" b="1" dirty="0">
                <a:solidFill>
                  <a:srgbClr val="920000"/>
                </a:solidFill>
              </a:rPr>
              <a:t>до аналогічного періоду попереднього року)</a:t>
            </a:r>
            <a:endParaRPr lang="ru-RU" sz="1800" b="1" dirty="0">
              <a:solidFill>
                <a:srgbClr val="920000"/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630201562"/>
              </p:ext>
            </p:extLst>
          </p:nvPr>
        </p:nvGraphicFramePr>
        <p:xfrm>
          <a:off x="1352600" y="1050232"/>
          <a:ext cx="8126536" cy="5513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601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2640" y="123825"/>
            <a:ext cx="6876690" cy="936104"/>
          </a:xfrm>
        </p:spPr>
        <p:txBody>
          <a:bodyPr>
            <a:normAutofit/>
          </a:bodyPr>
          <a:lstStyle/>
          <a:p>
            <a:pPr algn="ctr"/>
            <a:r>
              <a:rPr lang="uk-UA" sz="2300" b="1" dirty="0">
                <a:solidFill>
                  <a:srgbClr val="920000"/>
                </a:solidFill>
              </a:rPr>
              <a:t>Обсяг реалізації промислової продукції на одну особу населення, грн</a:t>
            </a:r>
            <a:endParaRPr lang="ru-RU" sz="2300" b="1" dirty="0">
              <a:solidFill>
                <a:srgbClr val="920000"/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271389"/>
              </p:ext>
            </p:extLst>
          </p:nvPr>
        </p:nvGraphicFramePr>
        <p:xfrm>
          <a:off x="1000795" y="1059928"/>
          <a:ext cx="8928992" cy="5609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393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3690</TotalTime>
  <Words>102</Words>
  <Application>Microsoft Office PowerPoint</Application>
  <PresentationFormat>Лист A4 (210x297 мм)</PresentationFormat>
  <Paragraphs>39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Century Gothic</vt:lpstr>
      <vt:lpstr>Wingdings 3</vt:lpstr>
      <vt:lpstr>Легкий дым</vt:lpstr>
      <vt:lpstr>Стан промислового розвитку Миколаївської області у січні-вересні 2021 року </vt:lpstr>
      <vt:lpstr>Динаміка індексів промислової продукції протягом 2021 року  (% до аналогічного періоду 2020 року)</vt:lpstr>
      <vt:lpstr>Динаміка індексів промислової продукції у січні-вересні 2019-2021 років,  (% до аналогічного періоду 2020 року)</vt:lpstr>
      <vt:lpstr>Приріст (зниження) обсягів промислового виробництва у розрізі основних видів промислової діяльності Миколаївської області  (січень-вересень 2021 р. до січня-вересня 2020 р.)</vt:lpstr>
      <vt:lpstr>Регіональна структура реалізованої промислової продукції Миколаївської області  у січні-вересні 2021 року</vt:lpstr>
      <vt:lpstr>Темп росту обсягів реалізації продукції  (% до аналогічного періоду попереднього року)</vt:lpstr>
      <vt:lpstr>Обсяг реалізації промислової продукції на одну особу населення, грн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Сільське господарство</dc:title>
  <dc:creator>1</dc:creator>
  <cp:lastModifiedBy>User</cp:lastModifiedBy>
  <cp:revision>273</cp:revision>
  <cp:lastPrinted>2017-09-06T08:54:28Z</cp:lastPrinted>
  <dcterms:created xsi:type="dcterms:W3CDTF">2017-08-31T12:26:34Z</dcterms:created>
  <dcterms:modified xsi:type="dcterms:W3CDTF">2021-11-11T08:25:48Z</dcterms:modified>
</cp:coreProperties>
</file>