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7" r:id="rId12"/>
    <p:sldId id="312" r:id="rId13"/>
    <p:sldId id="316" r:id="rId14"/>
    <p:sldId id="282" r:id="rId15"/>
    <p:sldId id="315" r:id="rId16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E65"/>
    <a:srgbClr val="333399"/>
    <a:srgbClr val="800080"/>
    <a:srgbClr val="48AC20"/>
    <a:srgbClr val="069421"/>
    <a:srgbClr val="009242"/>
    <a:srgbClr val="00A44A"/>
    <a:srgbClr val="00CC00"/>
    <a:srgbClr val="00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88" autoAdjust="0"/>
    <p:restoredTop sz="96462" autoAdjust="0"/>
  </p:normalViewPr>
  <p:slideViewPr>
    <p:cSldViewPr>
      <p:cViewPr>
        <p:scale>
          <a:sx n="50" d="100"/>
          <a:sy n="50" d="100"/>
        </p:scale>
        <p:origin x="6" y="-27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1D5C2-8AEC-4BBD-BBCF-1880940C41AE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1B8E0-85DE-41F7-AA30-A057876228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57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48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7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1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2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64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87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5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65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8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9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8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8A24-1514-4E8E-B0C3-E34F673F996B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2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2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tiff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75302" y="1628800"/>
            <a:ext cx="12068576" cy="317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Mykolaiv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Region is a reliable partner for international cooperation</a:t>
            </a:r>
            <a:endParaRPr lang="uk-UA" sz="6600" b="1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" name="Picture 4" descr="Картинки по запросу Герб Украї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354" y="381121"/>
            <a:ext cx="767758" cy="107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414686" y="322937"/>
            <a:ext cx="2928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3000" dirty="0" err="1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Mykolaiv</a:t>
            </a:r>
            <a:endParaRPr lang="en-US" sz="2000" b="1" kern="3000" dirty="0" smtClean="0">
              <a:solidFill>
                <a:srgbClr val="002060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3000" dirty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R</a:t>
            </a:r>
            <a:r>
              <a:rPr lang="en-US" sz="2000" b="1" kern="3000" dirty="0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egional State Administration </a:t>
            </a:r>
            <a:endParaRPr lang="en-US" sz="2000" b="1" kern="3000" dirty="0">
              <a:solidFill>
                <a:srgbClr val="002060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38877" y="345022"/>
            <a:ext cx="0" cy="1015663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41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езультат пошуку зображень за запитом &quot;логисти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91" y="0"/>
            <a:ext cx="12233303" cy="705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-42890" y="0"/>
            <a:ext cx="12233303" cy="70500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9000">
                <a:schemeClr val="bg1">
                  <a:alpha val="52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535027" y="3240241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837420" y="1443840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5474" y="116632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26" y="176874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Developed transport infrastructure </a:t>
            </a:r>
            <a:endParaRPr lang="en-US" sz="3600" b="1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significant transit opportunities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42891" y="1543687"/>
            <a:ext cx="4682865" cy="1015663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u="sng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  <a:endParaRPr lang="en-US" sz="3000" b="1" u="sng" dirty="0" smtClean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42890" y="2564903"/>
            <a:ext cx="4671505" cy="4485115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99062" y="1656000"/>
            <a:ext cx="444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sea ports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which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capable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of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handling over 40 </a:t>
            </a:r>
            <a:r>
              <a:rPr lang="en-US" b="1" i="1" dirty="0" err="1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tons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of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cargoes per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ru-RU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ownloads\icons8-водный-транспорт-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113" y="1692000"/>
            <a:ext cx="1142387" cy="114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133996" y="3636000"/>
            <a:ext cx="4441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Airport”</a:t>
            </a:r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sz="1000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err="1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Kulbakine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Airfield</a:t>
            </a:r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Human\Downloads\icons8-взлет-самолета-50 (3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27" y="3456265"/>
            <a:ext cx="1287760" cy="12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718" y="5034922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053952" y="5148000"/>
            <a:ext cx="444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railway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wagons per day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“</a:t>
            </a:r>
            <a:r>
              <a:rPr lang="en-US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transport  hub 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cargoes handling capacity</a:t>
            </a:r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717699" y="2604968"/>
            <a:ext cx="6092825" cy="418576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Overhaul of the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Pivdennobuzhsky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Ingulsky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bridges in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 bridge over </a:t>
            </a:r>
          </a:p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Southern Bug River in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</a:p>
          <a:p>
            <a:pPr algn="ctr">
              <a:spcBef>
                <a:spcPts val="1200"/>
              </a:spcBef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to the concession of the passenger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station of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railway "Mykolaiv“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 and reconstruction of </a:t>
            </a:r>
          </a:p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“Mykolaiv International  Airport”  </a:t>
            </a:r>
          </a:p>
          <a:p>
            <a:pPr algn="ctr">
              <a:spcBef>
                <a:spcPts val="1200"/>
              </a:spcBef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Electrification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Dolynska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Mykolaiv-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Kolosivka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railway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the marine intermodal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Berezan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1054668" y="4005064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97283" y="3240241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82638" y="4653136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Human\Downloads\поезд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78" y="5220000"/>
            <a:ext cx="1287019" cy="12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982638" y="5373216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1054646" y="6093296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84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8" grpId="0" animBg="1"/>
      <p:bldP spid="4" grpId="0" animBg="1"/>
      <p:bldP spid="5" grpId="0"/>
      <p:bldP spid="19" grpId="0" animBg="1"/>
      <p:bldP spid="25" grpId="0" animBg="1"/>
      <p:bldP spid="27" grpId="0"/>
      <p:bldP spid="26" grpId="0"/>
      <p:bldP spid="36" grpId="0" animBg="1"/>
      <p:bldP spid="3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ьтат пошуку зображень за запитом &quot;деньги фон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" y="13783"/>
            <a:ext cx="12169625" cy="68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-1" y="0"/>
            <a:ext cx="12190414" cy="6957392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6285"/>
          <a:stretch/>
        </p:blipFill>
        <p:spPr bwMode="auto">
          <a:xfrm>
            <a:off x="406574" y="4183626"/>
            <a:ext cx="7920880" cy="176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1219" y="48143"/>
            <a:ext cx="11076623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786793" y="179929"/>
            <a:ext cx="1221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Intensive Foreign Trade Activity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44191" y="1144049"/>
            <a:ext cx="4104952" cy="218521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$ 2,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b="1" dirty="0" err="1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bln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uk-UA" sz="2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export </a:t>
            </a: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of goods and services</a:t>
            </a:r>
            <a:endParaRPr lang="uk-UA" sz="2400" b="1" i="1" dirty="0">
              <a:latin typeface="Book Antiqua" panose="02040602050305030304" pitchFamily="18" charset="0"/>
            </a:endParaRPr>
          </a:p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ru-RU" sz="2000" b="1" i="1" dirty="0">
              <a:latin typeface="Book Antiqua" panose="0204060205030503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542" y="3093989"/>
            <a:ext cx="7632848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97482" y="3122965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Successful projects of </a:t>
            </a:r>
            <a:r>
              <a:rPr lang="en-US" sz="2800" b="1" i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worldwide known companies</a:t>
            </a:r>
            <a:endParaRPr lang="uk-UA" sz="2800" b="1" i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60850" y="1233114"/>
            <a:ext cx="3952259" cy="427517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639544" y="4152562"/>
            <a:ext cx="522441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600" b="1" i="1" baseline="30000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600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export of goods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Ukraine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3497" y="3102059"/>
            <a:ext cx="444159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balance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 foreign trade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8311" y="1580599"/>
            <a:ext cx="444159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export of grains and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sunflower oil in Ukraine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9368490" y="298500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222998" y="5877272"/>
            <a:ext cx="3333563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>
                <a:latin typeface="Book Antiqua" panose="02040602050305030304" pitchFamily="18" charset="0"/>
                <a:cs typeface="Times New Roman" pitchFamily="18" charset="0"/>
              </a:rPr>
              <a:t>Posco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algn="ctr">
              <a:lnSpc>
                <a:spcPts val="2300"/>
              </a:lnSpc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$ 65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6952" y="5884094"/>
            <a:ext cx="224801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>
                <a:latin typeface="Book Antiqua" panose="02040602050305030304" pitchFamily="18" charset="0"/>
                <a:cs typeface="Times New Roman" pitchFamily="18" charset="0"/>
              </a:rPr>
              <a:t>Scatec</a:t>
            </a:r>
            <a:r>
              <a:rPr lang="en-US" b="1" dirty="0">
                <a:latin typeface="Book Antiqua" panose="02040602050305030304" pitchFamily="18" charset="0"/>
                <a:cs typeface="Times New Roman" pitchFamily="18" charset="0"/>
              </a:rPr>
              <a:t> Solar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algn="ctr">
              <a:lnSpc>
                <a:spcPts val="2300"/>
              </a:lnSpc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$ 135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65680" y="5877272"/>
            <a:ext cx="3870002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>
                <a:latin typeface="Book Antiqua" panose="02040602050305030304" pitchFamily="18" charset="0"/>
                <a:cs typeface="Times New Roman" pitchFamily="18" charset="0"/>
              </a:rPr>
              <a:t>Cofco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algn="ctr">
              <a:lnSpc>
                <a:spcPts val="2300"/>
              </a:lnSpc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$ 75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2" name="Picture 2" descr="Пов’язане зображенн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02" y="4387344"/>
            <a:ext cx="1414152" cy="141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8463" y="4385815"/>
            <a:ext cx="1448575" cy="144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5535" y="4405580"/>
            <a:ext cx="1306907" cy="130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69490" y="5850994"/>
            <a:ext cx="2350789" cy="1105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 smtClean="0">
                <a:latin typeface="Book Antiqua" panose="02040602050305030304" pitchFamily="18" charset="0"/>
                <a:cs typeface="Times New Roman" pitchFamily="18" charset="0"/>
              </a:rPr>
              <a:t>Bunge</a:t>
            </a: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»    </a:t>
            </a:r>
            <a:r>
              <a:rPr lang="ru-RU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$ 280 </a:t>
            </a:r>
            <a:r>
              <a:rPr lang="en-US" sz="1600" b="1" dirty="0" err="1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sz="1600" b="1" dirty="0" smtClean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</a:pP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>
                <a:latin typeface="Book Antiqua" panose="02040602050305030304" pitchFamily="18" charset="0"/>
                <a:cs typeface="Times New Roman" pitchFamily="18" charset="0"/>
              </a:rPr>
              <a:t>PepsiCo</a:t>
            </a: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$ 200 </a:t>
            </a:r>
            <a:r>
              <a:rPr lang="en-US" sz="1600" b="1" dirty="0" err="1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sz="1600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</a:pP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9362862" y="406512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206774" y="1153774"/>
            <a:ext cx="6092825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  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600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enterprises of foreign </a:t>
            </a:r>
          </a:p>
          <a:p>
            <a:pPr lvl="0" algn="ctr"/>
            <a:r>
              <a:rPr lang="en-US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                        trade activity</a:t>
            </a:r>
            <a:endParaRPr lang="en-US" sz="4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150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countries</a:t>
            </a:r>
            <a:endParaRPr lang="ru-RU" sz="20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ctr"/>
            <a:endParaRPr lang="ru-RU" sz="20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0252" y="4367148"/>
            <a:ext cx="1373677" cy="137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323084" y="5850994"/>
            <a:ext cx="224801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oc-FR" b="1" dirty="0">
                <a:latin typeface="Book Antiqua" panose="02040602050305030304" pitchFamily="18" charset="0"/>
                <a:cs typeface="Times New Roman" pitchFamily="18" charset="0"/>
              </a:rPr>
              <a:t>Dyckerhoff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algn="ctr">
              <a:lnSpc>
                <a:spcPts val="2300"/>
              </a:lnSpc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5</a:t>
            </a:r>
            <a:r>
              <a:rPr lang="en-US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6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mln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509" y="4308862"/>
            <a:ext cx="1447594" cy="14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6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5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7" grpId="0"/>
      <p:bldP spid="9" grpId="0" animBg="1"/>
      <p:bldP spid="10" grpId="0"/>
      <p:bldP spid="11" grpId="0"/>
      <p:bldP spid="12" grpId="0"/>
      <p:bldP spid="19" grpId="0"/>
      <p:bldP spid="20" grpId="0"/>
      <p:bldP spid="21" grpId="0"/>
      <p:bldP spid="18" grpId="0"/>
      <p:bldP spid="3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3148" y="-25152"/>
            <a:ext cx="12383050" cy="6883152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8" name="Прямоугольник 17"/>
          <p:cNvSpPr/>
          <p:nvPr/>
        </p:nvSpPr>
        <p:spPr>
          <a:xfrm>
            <a:off x="-28556" y="-25151"/>
            <a:ext cx="12388458" cy="6885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0" t="26295" r="81765" b="890"/>
          <a:stretch/>
        </p:blipFill>
        <p:spPr bwMode="auto">
          <a:xfrm rot="1862299">
            <a:off x="8265565" y="-401796"/>
            <a:ext cx="3829700" cy="292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0" t="-1055" r="60516" b="1055"/>
          <a:stretch/>
        </p:blipFill>
        <p:spPr bwMode="auto">
          <a:xfrm rot="1862299">
            <a:off x="4260610" y="1355135"/>
            <a:ext cx="8925870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5" r="22981"/>
          <a:stretch/>
        </p:blipFill>
        <p:spPr bwMode="auto">
          <a:xfrm rot="19857616">
            <a:off x="4784765" y="3330169"/>
            <a:ext cx="5945943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50184" y="1199654"/>
            <a:ext cx="5293798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oc-FR" sz="32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oc-FR" sz="32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u="sng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276872"/>
            <a:ext cx="4913841" cy="4363451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40985" y="2427828"/>
            <a:ext cx="49861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local resort on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b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territory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Koblevo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United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Territorial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endParaRPr lang="uk-UA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tourist infrastructure along tourist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routes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"Tourist magnets of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Mykolayiv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region“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defRPr/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Ecological and green tourism is the basis for the recovery of the rural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</a:p>
          <a:p>
            <a:pPr algn="ctr">
              <a:spcBef>
                <a:spcPts val="1200"/>
              </a:spcBef>
              <a:defRPr/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tourist information centers</a:t>
            </a:r>
            <a:endParaRPr lang="uk-UA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283891" y="3573016"/>
            <a:ext cx="2579067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216757" y="4437112"/>
            <a:ext cx="2713334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87094" y="1656096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140 </a:t>
            </a:r>
            <a:r>
              <a:rPr lang="en-US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k</a:t>
            </a:r>
            <a:r>
              <a:rPr lang="en-US" sz="2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</a:t>
            </a:r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l</a:t>
            </a:r>
            <a:r>
              <a:rPr lang="en-US" sz="2400" b="1" i="1" dirty="0" smtClean="0">
                <a:latin typeface="Book Antiqua" panose="02040602050305030304" pitchFamily="18" charset="0"/>
              </a:rPr>
              <a:t>ength of </a:t>
            </a:r>
            <a:r>
              <a:rPr lang="en-US" sz="2400" b="1" i="1" dirty="0">
                <a:latin typeface="Book Antiqua" panose="02040602050305030304" pitchFamily="18" charset="0"/>
              </a:rPr>
              <a:t>sea 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and </a:t>
            </a:r>
            <a:r>
              <a:rPr lang="en-US" sz="2400" b="1" i="1" dirty="0">
                <a:latin typeface="Book Antiqua" panose="02040602050305030304" pitchFamily="18" charset="0"/>
              </a:rPr>
              <a:t>estuary </a:t>
            </a:r>
            <a:r>
              <a:rPr lang="en-US" sz="2400" b="1" i="1" dirty="0" smtClean="0">
                <a:latin typeface="Book Antiqua" panose="02040602050305030304" pitchFamily="18" charset="0"/>
              </a:rPr>
              <a:t>coastline </a:t>
            </a:r>
            <a:r>
              <a:rPr lang="en-US" sz="2400" b="1" i="1" dirty="0">
                <a:latin typeface="Book Antiqua" panose="02040602050305030304" pitchFamily="18" charset="0"/>
              </a:rPr>
              <a:t/>
            </a:r>
            <a:br>
              <a:rPr lang="en-US" sz="2400" b="1" i="1" dirty="0">
                <a:latin typeface="Book Antiqua" panose="02040602050305030304" pitchFamily="18" charset="0"/>
              </a:rPr>
            </a:br>
            <a:r>
              <a:rPr lang="uk-UA" sz="2400" b="1" i="1" dirty="0" smtClean="0">
                <a:latin typeface="Book Antiqua" panose="02040602050305030304" pitchFamily="18" charset="0"/>
              </a:rPr>
              <a:t>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3458" y="4701331"/>
            <a:ext cx="4390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141 </a:t>
            </a:r>
            <a:r>
              <a:rPr lang="en-US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objects</a:t>
            </a:r>
            <a:endParaRPr lang="uk-UA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of natural </a:t>
            </a:r>
            <a:r>
              <a:rPr lang="oc-FR" sz="2400" b="1" i="1" dirty="0">
                <a:latin typeface="Book Antiqua" panose="02040602050305030304" pitchFamily="18" charset="0"/>
              </a:rPr>
              <a:t>reserve </a:t>
            </a:r>
            <a:r>
              <a:rPr lang="oc-FR" sz="2400" b="1" i="1" dirty="0" smtClean="0">
                <a:latin typeface="Book Antiqua" panose="02040602050305030304" pitchFamily="18" charset="0"/>
              </a:rPr>
              <a:t>fund </a:t>
            </a: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with </a:t>
            </a:r>
            <a:r>
              <a:rPr lang="en-US" sz="2400" b="1" i="1" dirty="0" smtClean="0">
                <a:latin typeface="Book Antiqua" panose="02040602050305030304" pitchFamily="18" charset="0"/>
              </a:rPr>
              <a:t>total </a:t>
            </a:r>
            <a:r>
              <a:rPr lang="en-US" sz="2400" b="1" i="1" dirty="0">
                <a:latin typeface="Book Antiqua" panose="02040602050305030304" pitchFamily="18" charset="0"/>
              </a:rPr>
              <a:t>area of 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</a:t>
            </a:r>
            <a:r>
              <a:rPr lang="ru-RU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75 </a:t>
            </a:r>
            <a:r>
              <a:rPr lang="ru-RU" sz="28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000 </a:t>
            </a:r>
            <a:r>
              <a:rPr lang="en-US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ha</a:t>
            </a:r>
            <a:endParaRPr lang="uk-UA" sz="3600" b="1" i="1" dirty="0"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4372" y="404664"/>
            <a:ext cx="4415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 </a:t>
            </a:r>
            <a:r>
              <a:rPr lang="en-US" sz="2000" b="1" dirty="0" err="1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mln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³</a:t>
            </a:r>
            <a:endParaRPr lang="en-US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o</a:t>
            </a:r>
            <a:r>
              <a:rPr lang="oc-FR" sz="2400" b="1" i="1" dirty="0" smtClean="0">
                <a:latin typeface="Book Antiqua" panose="02040602050305030304" pitchFamily="18" charset="0"/>
              </a:rPr>
              <a:t>f therapeutic</a:t>
            </a:r>
            <a:endParaRPr lang="oc-FR" sz="2400" b="1" i="1" dirty="0"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mud</a:t>
            </a:r>
            <a:r>
              <a:rPr lang="uk-UA" sz="2400" b="1" i="1" dirty="0" smtClean="0">
                <a:latin typeface="Book Antiqua" panose="02040602050305030304" pitchFamily="18" charset="0"/>
              </a:rPr>
              <a:t>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5473" y="80779"/>
            <a:ext cx="8496944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889570" y="218736"/>
            <a:ext cx="101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oc-FR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Great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T</a:t>
            </a:r>
            <a:r>
              <a:rPr lang="oc-FR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ourist Potential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59752" y="3155467"/>
            <a:ext cx="37444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resort areas</a:t>
            </a:r>
            <a:r>
              <a:rPr lang="oc-FR" sz="2400" b="1" i="1" dirty="0" smtClean="0">
                <a:latin typeface="Book Antiqua" panose="02040602050305030304" pitchFamily="18" charset="0"/>
              </a:rPr>
              <a:t>: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Koblevo</a:t>
            </a: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Rybak</a:t>
            </a:r>
            <a:r>
              <a:rPr lang="en-US" sz="2400" b="1" i="1" dirty="0" smtClean="0">
                <a:latin typeface="Book Antiqua" panose="02040602050305030304" pitchFamily="18" charset="0"/>
              </a:rPr>
              <a:t>o</a:t>
            </a:r>
            <a:r>
              <a:rPr lang="oc-FR" sz="2400" b="1" i="1" dirty="0" smtClean="0">
                <a:latin typeface="Book Antiqua" panose="02040602050305030304" pitchFamily="18" charset="0"/>
              </a:rPr>
              <a:t>vka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О</a:t>
            </a:r>
            <a:r>
              <a:rPr lang="en-US" sz="2400" b="1" i="1" dirty="0" err="1" smtClean="0">
                <a:latin typeface="Book Antiqua" panose="02040602050305030304" pitchFamily="18" charset="0"/>
              </a:rPr>
              <a:t>chakov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1270670" y="4941168"/>
            <a:ext cx="2713334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198662" y="6021288"/>
            <a:ext cx="2713334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41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3" grpId="0"/>
      <p:bldP spid="16" grpId="0"/>
      <p:bldP spid="4" grpId="0" animBg="1"/>
      <p:bldP spid="5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·Ð¾ÑÑ Ð¼Ð°ÑÐ¿ÑÐ¾ÐµÐºÑ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" y="-11618"/>
            <a:ext cx="12192000" cy="686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-95996" y="-56242"/>
            <a:ext cx="12311882" cy="6927978"/>
          </a:xfrm>
          <a:prstGeom prst="rect">
            <a:avLst/>
          </a:prstGeom>
          <a:gradFill>
            <a:gsLst>
              <a:gs pos="46000">
                <a:schemeClr val="bg1">
                  <a:alpha val="6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262558" y="466328"/>
            <a:ext cx="7560840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00133A"/>
              </a:solidFill>
            </a:endParaRPr>
          </a:p>
        </p:txBody>
      </p:sp>
      <p:grpSp>
        <p:nvGrpSpPr>
          <p:cNvPr id="2" name="Группа 21"/>
          <p:cNvGrpSpPr/>
          <p:nvPr/>
        </p:nvGrpSpPr>
        <p:grpSpPr>
          <a:xfrm>
            <a:off x="8399461" y="3505436"/>
            <a:ext cx="3816425" cy="2371836"/>
            <a:chOff x="1061357" y="1651666"/>
            <a:chExt cx="3816425" cy="2371836"/>
          </a:xfrm>
        </p:grpSpPr>
        <p:sp>
          <p:nvSpPr>
            <p:cNvPr id="23" name="object 4"/>
            <p:cNvSpPr txBox="1"/>
            <p:nvPr/>
          </p:nvSpPr>
          <p:spPr>
            <a:xfrm>
              <a:off x="1264646" y="1669763"/>
              <a:ext cx="1812936" cy="1201611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lang="en-US" sz="77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itchFamily="18" charset="0"/>
                  <a:cs typeface="Arial"/>
                </a:rPr>
                <a:t>200</a:t>
              </a:r>
              <a:endParaRPr sz="7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/>
              </a:endParaRPr>
            </a:p>
          </p:txBody>
        </p:sp>
        <p:sp>
          <p:nvSpPr>
            <p:cNvPr id="27" name="object 5"/>
            <p:cNvSpPr txBox="1"/>
            <p:nvPr/>
          </p:nvSpPr>
          <p:spPr>
            <a:xfrm>
              <a:off x="1061357" y="1651666"/>
              <a:ext cx="1728193" cy="211596"/>
            </a:xfrm>
            <a:prstGeom prst="rect">
              <a:avLst/>
            </a:prstGeom>
          </p:spPr>
          <p:txBody>
            <a:bodyPr vert="horz" wrap="square" lIns="0" tIns="44450" rIns="0" bIns="0" rtlCol="0">
              <a:spAutoFit/>
            </a:bodyPr>
            <a:lstStyle/>
            <a:p>
              <a:pPr marL="12700" marR="5080">
                <a:lnSpc>
                  <a:spcPts val="1310"/>
                </a:lnSpc>
                <a:spcBef>
                  <a:spcPts val="350"/>
                </a:spcBef>
              </a:pPr>
              <a:r>
                <a:rPr lang="en-US" sz="2600" b="1" spc="-2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More than</a:t>
              </a:r>
              <a:endParaRPr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6"/>
            <p:cNvSpPr txBox="1"/>
            <p:nvPr/>
          </p:nvSpPr>
          <p:spPr>
            <a:xfrm>
              <a:off x="2310967" y="2401947"/>
              <a:ext cx="2566815" cy="253403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12700" marR="5080" algn="ctr">
                <a:lnSpc>
                  <a:spcPts val="1410"/>
                </a:lnSpc>
                <a:spcBef>
                  <a:spcPts val="270"/>
                </a:spcBef>
              </a:pPr>
              <a:r>
                <a:rPr lang="en-US" sz="28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land plots</a:t>
              </a:r>
              <a:endPara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bject 166"/>
            <p:cNvSpPr txBox="1"/>
            <p:nvPr/>
          </p:nvSpPr>
          <p:spPr>
            <a:xfrm>
              <a:off x="1997462" y="2826379"/>
              <a:ext cx="2232248" cy="119712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en-US" sz="7700" b="1" spc="-1205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itchFamily="18" charset="0"/>
                  <a:cs typeface="Arial"/>
                </a:rPr>
                <a:t>4, 5</a:t>
              </a:r>
              <a:endParaRPr sz="7700" dirty="0">
                <a:latin typeface="Verdana"/>
                <a:cs typeface="Verdana"/>
              </a:endParaRPr>
            </a:p>
          </p:txBody>
        </p:sp>
        <p:sp>
          <p:nvSpPr>
            <p:cNvPr id="31" name="object 167"/>
            <p:cNvSpPr txBox="1"/>
            <p:nvPr/>
          </p:nvSpPr>
          <p:spPr>
            <a:xfrm>
              <a:off x="3005574" y="3316257"/>
              <a:ext cx="1800200" cy="70724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r>
                <a:rPr lang="en-US" sz="2400" b="1" spc="-40" dirty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spc="-40" dirty="0" smtClean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housand </a:t>
              </a:r>
            </a:p>
            <a:p>
              <a:pPr>
                <a:lnSpc>
                  <a:spcPts val="2500"/>
                </a:lnSpc>
              </a:pPr>
              <a:r>
                <a:rPr lang="en-US" sz="2400" b="1" spc="-40" dirty="0" smtClean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ha</a:t>
              </a:r>
              <a:endParaRPr sz="2400" b="1" dirty="0">
                <a:solidFill>
                  <a:srgbClr val="1D2E6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object 17"/>
          <p:cNvSpPr/>
          <p:nvPr/>
        </p:nvSpPr>
        <p:spPr>
          <a:xfrm>
            <a:off x="262558" y="-603448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17"/>
          <p:cNvSpPr/>
          <p:nvPr/>
        </p:nvSpPr>
        <p:spPr>
          <a:xfrm>
            <a:off x="262558" y="-1692000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33" name="Шестиугольник 32"/>
          <p:cNvSpPr/>
          <p:nvPr/>
        </p:nvSpPr>
        <p:spPr>
          <a:xfrm>
            <a:off x="7751390" y="3016116"/>
            <a:ext cx="4367015" cy="3149188"/>
          </a:xfrm>
          <a:prstGeom prst="hexagon">
            <a:avLst/>
          </a:prstGeom>
          <a:noFill/>
          <a:ln w="1270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07032" y="3717032"/>
            <a:ext cx="1971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88181" y="4797152"/>
            <a:ext cx="3066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Renewable 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energy</a:t>
            </a:r>
            <a:endParaRPr lang="uk-UA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bject 17"/>
          <p:cNvSpPr/>
          <p:nvPr/>
        </p:nvSpPr>
        <p:spPr>
          <a:xfrm>
            <a:off x="190550" y="-2905582"/>
            <a:ext cx="7344816" cy="6048672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78782" y="2492896"/>
            <a:ext cx="1523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Industry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638" y="5877272"/>
            <a:ext cx="4721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Education 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and IT technology</a:t>
            </a:r>
            <a:endParaRPr lang="uk-UA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67414" y="1744360"/>
            <a:ext cx="3960440" cy="892552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implement investment projects</a:t>
            </a:r>
            <a:endParaRPr lang="uk-UA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165"/>
          <p:cNvSpPr txBox="1"/>
          <p:nvPr/>
        </p:nvSpPr>
        <p:spPr>
          <a:xfrm>
            <a:off x="8471470" y="4941168"/>
            <a:ext cx="1668920" cy="53860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lang="en-US" sz="2800" b="1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total </a:t>
            </a:r>
          </a:p>
          <a:p>
            <a:pPr marR="5080">
              <a:lnSpc>
                <a:spcPts val="2500"/>
              </a:lnSpc>
            </a:pPr>
            <a:r>
              <a:rPr lang="en-US" sz="2800" b="1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  <a:endParaRPr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5838706" y="-56242"/>
            <a:ext cx="2097050" cy="105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-25474" y="58482"/>
            <a:ext cx="10026746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prstClr val="white"/>
                </a:solidFill>
                <a:latin typeface="Book Antiqua" panose="02040602050305030304" pitchFamily="18" charset="0"/>
              </a:rPr>
              <a:t>Mykolaiv</a:t>
            </a:r>
            <a:r>
              <a:rPr lang="en-US" sz="3600" b="1" dirty="0">
                <a:solidFill>
                  <a:prstClr val="white"/>
                </a:solidFill>
                <a:latin typeface="Book Antiqua" panose="02040602050305030304" pitchFamily="18" charset="0"/>
              </a:rPr>
              <a:t> Region </a:t>
            </a:r>
            <a:r>
              <a:rPr lang="en-US" sz="3600" b="1" dirty="0" smtClean="0">
                <a:solidFill>
                  <a:prstClr val="white"/>
                </a:solidFill>
                <a:latin typeface="Book Antiqua" panose="02040602050305030304" pitchFamily="18" charset="0"/>
              </a:rPr>
              <a:t>is </a:t>
            </a:r>
            <a:r>
              <a:rPr lang="en-US" sz="3600" b="1" dirty="0">
                <a:solidFill>
                  <a:prstClr val="white"/>
                </a:solidFill>
                <a:latin typeface="Book Antiqua" panose="02040602050305030304" pitchFamily="18" charset="0"/>
              </a:rPr>
              <a:t>open to cooperation</a:t>
            </a:r>
            <a:endParaRPr lang="ru-RU" sz="3600" b="1" dirty="0">
              <a:solidFill>
                <a:prstClr val="whit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8" grpId="0" animBg="1"/>
      <p:bldP spid="34" grpId="0" animBg="1"/>
      <p:bldP spid="35" grpId="0" animBg="1"/>
      <p:bldP spid="33" grpId="0" animBg="1"/>
      <p:bldP spid="36" grpId="0"/>
      <p:bldP spid="37" grpId="0"/>
      <p:bldP spid="39" grpId="0" animBg="1"/>
      <p:bldP spid="41" grpId="0"/>
      <p:bldP spid="42" grpId="0"/>
      <p:bldP spid="44" grpId="0" animBg="1"/>
      <p:bldP spid="22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6930" y="2876743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 </a:t>
            </a: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Regional </a:t>
            </a:r>
            <a:b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State Administration </a:t>
            </a:r>
            <a:endParaRPr lang="uk-UA" sz="2400" b="1" i="1" dirty="0">
              <a:solidFill>
                <a:srgbClr val="FFC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www.mk.gov.ua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324962" y="1979896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7421561" y="338852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7421561" y="512765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228873" y="543687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1228322" y="3427958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4325217" y="485339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4325217" y="-915543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133529" y="1124744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City Council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www.mkrada</a:t>
            </a:r>
            <a:r>
              <a:rPr lang="uk-UA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gov.ua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5326" y="422851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“Mykolaiv Development Agency”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www.mda.mk.ua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7185" y="4941168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Local Development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Agency of </a:t>
            </a:r>
            <a:r>
              <a:rPr lang="en-US" sz="2400" b="1" i="1" dirty="0" err="1">
                <a:solidFill>
                  <a:srgbClr val="FFC000"/>
                </a:solidFill>
                <a:latin typeface="Book Antiqua" panose="02040602050305030304" pitchFamily="18" charset="0"/>
              </a:rPr>
              <a:t>Koblevo</a:t>
            </a: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United Territorial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Community</a:t>
            </a:r>
            <a:endParaRPr lang="oc-FR" sz="2400" b="1" i="1" dirty="0">
              <a:solidFill>
                <a:srgbClr val="FFC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</a:t>
            </a:r>
            <a:r>
              <a:rPr lang="uk-UA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kamr.org.ua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0841" y="4133314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 Regional 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Chamber of Commerce 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and Industry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www.rtpp.com.ua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3541" y="-30080"/>
            <a:ext cx="4392488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Entrepreneurship Support Regional Fund </a:t>
            </a:r>
          </a:p>
          <a:p>
            <a:pPr algn="ctr"/>
            <a:r>
              <a:rPr lang="en-US" sz="22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of  Mykolaiv Region 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www.consult-center.</a:t>
            </a:r>
            <a:endParaRPr lang="uk-UA" sz="22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ts val="1500"/>
              </a:lnSpc>
            </a:pP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290" y="1268760"/>
            <a:ext cx="43924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“Business Support </a:t>
            </a:r>
            <a:b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      Center” LLC 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www.biz.mk.ua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30412"/>
            <a:ext cx="1219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Institutions </a:t>
            </a:r>
            <a:r>
              <a:rPr lang="en-US" sz="3600" b="1" u="sng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which support investors</a:t>
            </a:r>
            <a:r>
              <a:rPr lang="uk-UA" sz="36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:</a:t>
            </a:r>
            <a:endParaRPr lang="uk-UA" sz="3600" b="1" u="sng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9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9" grpId="0"/>
      <p:bldP spid="1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0" y="0"/>
            <a:ext cx="12412668" cy="688582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7000">
                <a:schemeClr val="bg1">
                  <a:alpha val="36000"/>
                </a:schemeClr>
              </a:gs>
              <a:gs pos="70000">
                <a:schemeClr val="bg1">
                  <a:alpha val="3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3689" y="2712976"/>
            <a:ext cx="70920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Regional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State Administration</a:t>
            </a:r>
          </a:p>
          <a:p>
            <a:pPr algn="ctr"/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22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Admiralska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ya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Str.,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Ukraine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54001, </a:t>
            </a:r>
          </a:p>
          <a:p>
            <a:pPr algn="ctr"/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Tel./fax: +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38 (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0512) 37 01 36</a:t>
            </a:r>
          </a:p>
          <a:p>
            <a:pPr algn="ctr"/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E-mail: cancelar@mk.gov.ua</a:t>
            </a:r>
          </a:p>
          <a:p>
            <a:pPr algn="ctr"/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www.mk.gov.ua</a:t>
            </a: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727608" y="593392"/>
            <a:ext cx="10768198" cy="178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Mykolaiv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Region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is </a:t>
            </a:r>
            <a:r>
              <a:rPr lang="en-US" sz="5400" b="1" dirty="0">
                <a:solidFill>
                  <a:srgbClr val="002060"/>
                </a:solidFill>
                <a:latin typeface="+mj-lt"/>
              </a:rPr>
              <a:t>open for 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cooperation</a:t>
            </a:r>
            <a:r>
              <a:rPr lang="uk-UA" sz="5400" b="1" dirty="0" smtClean="0">
                <a:solidFill>
                  <a:srgbClr val="002060"/>
                </a:solidFill>
                <a:latin typeface="+mj-lt"/>
              </a:rPr>
              <a:t>!</a:t>
            </a:r>
            <a:endParaRPr lang="uk-UA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306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Human\Desktop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69" y="548680"/>
            <a:ext cx="10438065" cy="60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uman\Desktop\Блокнот\300px-Mykolayiv_reg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70" y="3212976"/>
            <a:ext cx="2142421" cy="191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Прямоугольник 124"/>
          <p:cNvSpPr/>
          <p:nvPr/>
        </p:nvSpPr>
        <p:spPr>
          <a:xfrm>
            <a:off x="-25474" y="160337"/>
            <a:ext cx="11233248" cy="6814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">
                <a:schemeClr val="bg1">
                  <a:alpha val="81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6700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7416131" y="3615308"/>
            <a:ext cx="4611376" cy="126531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-25474" y="62814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8855" y="175298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Mykolaiv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Region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>
            <a:off x="6067561" y="6453336"/>
            <a:ext cx="571627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23683" y="1157817"/>
            <a:ext cx="3855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Total area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– 24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6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00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of km</a:t>
            </a:r>
            <a:r>
              <a:rPr lang="en-US" sz="2400" b="1" i="1" baseline="30000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2</a:t>
            </a:r>
            <a:endParaRPr lang="ru-RU" sz="2400" b="1" i="1" baseline="30000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523683" y="1884034"/>
            <a:ext cx="4515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Population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– 1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.1</a:t>
            </a:r>
            <a:r>
              <a:rPr lang="uk-UA" sz="2400" b="1" i="1" dirty="0">
                <a:solidFill>
                  <a:srgbClr val="00133A"/>
                </a:solidFill>
                <a:latin typeface="Book Antiqua" panose="02040602050305030304" pitchFamily="18" charset="0"/>
              </a:rPr>
              <a:t>1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mln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of people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549298" y="2607295"/>
            <a:ext cx="4849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Administrative center 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–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Mykolaiv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71270" y="3771037"/>
            <a:ext cx="60928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/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Access </a:t>
            </a:r>
            <a:r>
              <a:rPr lang="en-US" sz="2800" b="1" i="1" dirty="0">
                <a:solidFill>
                  <a:srgbClr val="00133A"/>
                </a:solidFill>
                <a:latin typeface="Book Antiqua" panose="02040602050305030304" pitchFamily="18" charset="0"/>
              </a:rPr>
              <a:t>to </a:t>
            </a:r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the</a:t>
            </a:r>
          </a:p>
          <a:p>
            <a:pPr algn="ctr" defTabSz="912813"/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Black Sea Basin </a:t>
            </a:r>
            <a:endParaRPr lang="en-US" sz="28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22" name="AutoShape 4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6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8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0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6478895" y="1037785"/>
            <a:ext cx="5548612" cy="2031175"/>
          </a:xfrm>
          <a:prstGeom prst="rect">
            <a:avLst/>
          </a:prstGeom>
          <a:noFill/>
          <a:ln w="47625"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8" name="Прямая соединительная линия 147"/>
          <p:cNvCxnSpPr/>
          <p:nvPr/>
        </p:nvCxnSpPr>
        <p:spPr>
          <a:xfrm flipH="1">
            <a:off x="6656667" y="1692093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6766113" y="2505187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Выгнутая вниз стрелка 38"/>
          <p:cNvSpPr/>
          <p:nvPr/>
        </p:nvSpPr>
        <p:spPr>
          <a:xfrm rot="1806908">
            <a:off x="924447" y="3769278"/>
            <a:ext cx="5294134" cy="2461906"/>
          </a:xfrm>
          <a:prstGeom prst="curvedUpArrow">
            <a:avLst>
              <a:gd name="adj1" fmla="val 25000"/>
              <a:gd name="adj2" fmla="val 50000"/>
              <a:gd name="adj3" fmla="val 30006"/>
            </a:avLst>
          </a:prstGeom>
          <a:gradFill flip="none" rotWithShape="1">
            <a:gsLst>
              <a:gs pos="10000">
                <a:srgbClr val="F9D63A">
                  <a:alpha val="1000"/>
                </a:srgbClr>
              </a:gs>
              <a:gs pos="57000">
                <a:srgbClr val="F9D63A"/>
              </a:gs>
              <a:gs pos="100000">
                <a:srgbClr val="F9D63A">
                  <a:alpha val="66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E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9490" y="1790290"/>
            <a:ext cx="5333253" cy="490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5447134" y="5180999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Regions </a:t>
            </a:r>
            <a:endParaRPr lang="ru-RU" sz="2400" b="1" i="1" dirty="0" smtClean="0">
              <a:solidFill>
                <a:srgbClr val="00133A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which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Mykolaiv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Region borders on : </a:t>
            </a:r>
          </a:p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Odessa, Kherson, Dnepropetrovsk, Kirovograd  </a:t>
            </a:r>
          </a:p>
        </p:txBody>
      </p:sp>
    </p:spTree>
    <p:extLst>
      <p:ext uri="{BB962C8B-B14F-4D97-AF65-F5344CB8AC3E}">
        <p14:creationId xmlns:p14="http://schemas.microsoft.com/office/powerpoint/2010/main" val="64730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44" grpId="0" animBg="1"/>
      <p:bldP spid="146" grpId="0"/>
      <p:bldP spid="2" grpId="0"/>
      <p:bldP spid="117" grpId="0"/>
      <p:bldP spid="118" grpId="0"/>
      <p:bldP spid="3" grpId="0"/>
      <p:bldP spid="147" grpId="0" animBg="1"/>
      <p:bldP spid="39" grpId="0" animBg="1"/>
      <p:bldP spid="1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Прямоугольник 141"/>
          <p:cNvSpPr/>
          <p:nvPr/>
        </p:nvSpPr>
        <p:spPr bwMode="auto">
          <a:xfrm rot="5400000">
            <a:off x="9798264" y="939371"/>
            <a:ext cx="954007" cy="3305171"/>
          </a:xfrm>
          <a:prstGeom prst="rect">
            <a:avLst/>
          </a:pr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>
            <a:innerShdw blurRad="165100" dist="25400" dir="16200000">
              <a:schemeClr val="tx1">
                <a:lumMod val="65000"/>
                <a:lumOff val="3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997045" y="1715166"/>
            <a:ext cx="4712907" cy="5048019"/>
            <a:chOff x="6145213" y="2195513"/>
            <a:chExt cx="4214812" cy="4546598"/>
          </a:xfrm>
        </p:grpSpPr>
        <p:sp>
          <p:nvSpPr>
            <p:cNvPr id="5" name="Пирог 4"/>
            <p:cNvSpPr/>
            <p:nvPr/>
          </p:nvSpPr>
          <p:spPr bwMode="auto">
            <a:xfrm rot="3589375">
              <a:off x="6144419" y="2526506"/>
              <a:ext cx="4216399" cy="4214812"/>
            </a:xfrm>
            <a:prstGeom prst="pie">
              <a:avLst>
                <a:gd name="adj1" fmla="val 12616708"/>
                <a:gd name="adj2" fmla="val 15166473"/>
              </a:avLst>
            </a:prstGeom>
            <a:solidFill>
              <a:srgbClr val="FFD85B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" name="Овал 5"/>
            <p:cNvSpPr/>
            <p:nvPr/>
          </p:nvSpPr>
          <p:spPr bwMode="auto">
            <a:xfrm>
              <a:off x="8493125" y="2195513"/>
              <a:ext cx="963613" cy="96361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8604250" y="2312988"/>
              <a:ext cx="741363" cy="723900"/>
            </a:xfrm>
            <a:prstGeom prst="ellipse">
              <a:avLst/>
            </a:prstGeom>
            <a:solidFill>
              <a:srgbClr val="FFD85B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Прямоугольник 42"/>
            <p:cNvSpPr>
              <a:spLocks noChangeArrowheads="1"/>
            </p:cNvSpPr>
            <p:nvPr/>
          </p:nvSpPr>
          <p:spPr bwMode="auto">
            <a:xfrm>
              <a:off x="8649787" y="2518113"/>
              <a:ext cx="715646" cy="332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0" name="Группа 7"/>
          <p:cNvGrpSpPr>
            <a:grpSpLocks/>
          </p:cNvGrpSpPr>
          <p:nvPr/>
        </p:nvGrpSpPr>
        <p:grpSpPr bwMode="auto">
          <a:xfrm>
            <a:off x="1188110" y="2092065"/>
            <a:ext cx="4552728" cy="4368502"/>
            <a:chOff x="6500838" y="2796102"/>
            <a:chExt cx="3667099" cy="3592020"/>
          </a:xfrm>
        </p:grpSpPr>
        <p:grpSp>
          <p:nvGrpSpPr>
            <p:cNvPr id="11" name="Группа 5"/>
            <p:cNvGrpSpPr>
              <a:grpSpLocks/>
            </p:cNvGrpSpPr>
            <p:nvPr/>
          </p:nvGrpSpPr>
          <p:grpSpPr bwMode="auto">
            <a:xfrm>
              <a:off x="6500838" y="2796102"/>
              <a:ext cx="3667099" cy="3592020"/>
              <a:chOff x="6500838" y="2796102"/>
              <a:chExt cx="3667099" cy="3592020"/>
            </a:xfrm>
          </p:grpSpPr>
          <p:sp>
            <p:nvSpPr>
              <p:cNvPr id="13" name="Пирог 12"/>
              <p:cNvSpPr/>
              <p:nvPr/>
            </p:nvSpPr>
            <p:spPr bwMode="auto">
              <a:xfrm rot="6897192">
                <a:off x="6533783" y="2763157"/>
                <a:ext cx="3592020" cy="3657910"/>
              </a:xfrm>
              <a:prstGeom prst="pie">
                <a:avLst>
                  <a:gd name="adj1" fmla="val 11864074"/>
                  <a:gd name="adj2" fmla="val 14111823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228600" dist="38100" dir="10800000" sx="98000" sy="98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Овал 13"/>
              <p:cNvSpPr/>
              <p:nvPr/>
            </p:nvSpPr>
            <p:spPr bwMode="auto">
              <a:xfrm>
                <a:off x="9301162" y="3387725"/>
                <a:ext cx="866775" cy="8667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0"/>
                      <a:lumOff val="100000"/>
                    </a:schemeClr>
                  </a:gs>
                  <a:gs pos="97000">
                    <a:schemeClr val="accent3">
                      <a:lumMod val="20000"/>
                      <a:lumOff val="80000"/>
                    </a:schemeClr>
                  </a:gs>
                </a:gsLst>
                <a:lin ang="3000000" scaled="0"/>
                <a:tileRect/>
              </a:gradFill>
              <a:ln>
                <a:noFill/>
              </a:ln>
              <a:effectLst>
                <a:outerShdw blurRad="215900" sx="96000" sy="96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5" name="Овал 14"/>
              <p:cNvSpPr/>
              <p:nvPr/>
            </p:nvSpPr>
            <p:spPr bwMode="auto">
              <a:xfrm>
                <a:off x="9401174" y="3492500"/>
                <a:ext cx="666750" cy="6524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</p:grpSp>
        <p:sp>
          <p:nvSpPr>
            <p:cNvPr id="12" name="Прямоугольник 43"/>
            <p:cNvSpPr>
              <a:spLocks noChangeArrowheads="1"/>
            </p:cNvSpPr>
            <p:nvPr/>
          </p:nvSpPr>
          <p:spPr bwMode="auto">
            <a:xfrm>
              <a:off x="9458731" y="3682442"/>
              <a:ext cx="644555" cy="303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6" name="Группа 9"/>
          <p:cNvGrpSpPr>
            <a:grpSpLocks/>
          </p:cNvGrpSpPr>
          <p:nvPr/>
        </p:nvGrpSpPr>
        <p:grpSpPr bwMode="auto">
          <a:xfrm>
            <a:off x="1527785" y="2404889"/>
            <a:ext cx="4103531" cy="3867704"/>
            <a:chOff x="6813551" y="3184525"/>
            <a:chExt cx="3282949" cy="2892425"/>
          </a:xfrm>
        </p:grpSpPr>
        <p:sp>
          <p:nvSpPr>
            <p:cNvPr id="17" name="Пирог 16"/>
            <p:cNvSpPr/>
            <p:nvPr/>
          </p:nvSpPr>
          <p:spPr bwMode="auto">
            <a:xfrm rot="6811840">
              <a:off x="6812757" y="3185319"/>
              <a:ext cx="2892425" cy="2890837"/>
            </a:xfrm>
            <a:prstGeom prst="pie">
              <a:avLst>
                <a:gd name="adj1" fmla="val 14199506"/>
                <a:gd name="adj2" fmla="val 16423792"/>
              </a:avLst>
            </a:prstGeom>
            <a:solidFill>
              <a:srgbClr val="FFFF0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8" name="Овал 17"/>
            <p:cNvSpPr/>
            <p:nvPr/>
          </p:nvSpPr>
          <p:spPr bwMode="auto">
            <a:xfrm>
              <a:off x="9326563" y="4460875"/>
              <a:ext cx="769937" cy="7715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9" name="Овал 18"/>
            <p:cNvSpPr/>
            <p:nvPr/>
          </p:nvSpPr>
          <p:spPr bwMode="auto">
            <a:xfrm>
              <a:off x="9415463" y="4552950"/>
              <a:ext cx="592137" cy="58102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20" name="Прямоугольник 44"/>
            <p:cNvSpPr>
              <a:spLocks noChangeArrowheads="1"/>
            </p:cNvSpPr>
            <p:nvPr/>
          </p:nvSpPr>
          <p:spPr bwMode="auto">
            <a:xfrm>
              <a:off x="9432076" y="4717380"/>
              <a:ext cx="581734" cy="258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dirty="0" smtClean="0">
                  <a:latin typeface="Arial Black" pitchFamily="34" charset="0"/>
                </a:rPr>
                <a:t>13 %</a:t>
              </a:r>
              <a:endParaRPr lang="uk-UA" altLang="uk-UA" dirty="0">
                <a:latin typeface="Arial Black" pitchFamily="34" charset="0"/>
              </a:endParaRPr>
            </a:p>
          </p:txBody>
        </p:sp>
      </p:grpSp>
      <p:grpSp>
        <p:nvGrpSpPr>
          <p:cNvPr id="29" name="Группа 16"/>
          <p:cNvGrpSpPr>
            <a:grpSpLocks/>
          </p:cNvGrpSpPr>
          <p:nvPr/>
        </p:nvGrpSpPr>
        <p:grpSpPr bwMode="auto">
          <a:xfrm>
            <a:off x="1737389" y="2759708"/>
            <a:ext cx="3488627" cy="3357890"/>
            <a:chOff x="7065225" y="3407841"/>
            <a:chExt cx="2656313" cy="2594659"/>
          </a:xfrm>
        </p:grpSpPr>
        <p:sp>
          <p:nvSpPr>
            <p:cNvPr id="30" name="Пирог 29"/>
            <p:cNvSpPr/>
            <p:nvPr/>
          </p:nvSpPr>
          <p:spPr bwMode="auto">
            <a:xfrm rot="10370744">
              <a:off x="7065225" y="3407841"/>
              <a:ext cx="2656313" cy="2594659"/>
            </a:xfrm>
            <a:prstGeom prst="pie">
              <a:avLst>
                <a:gd name="adj1" fmla="val 12871499"/>
                <a:gd name="adj2" fmla="val 15376139"/>
              </a:avLst>
            </a:prstGeom>
            <a:solidFill>
              <a:srgbClr val="99FF6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 bwMode="auto">
            <a:xfrm>
              <a:off x="8709024" y="5149850"/>
              <a:ext cx="734090" cy="73117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2" name="Овал 31"/>
            <p:cNvSpPr/>
            <p:nvPr/>
          </p:nvSpPr>
          <p:spPr bwMode="auto">
            <a:xfrm>
              <a:off x="8820177" y="5242806"/>
              <a:ext cx="519385" cy="540261"/>
            </a:xfrm>
            <a:prstGeom prst="ellipse">
              <a:avLst/>
            </a:prstGeom>
            <a:solidFill>
              <a:srgbClr val="99FF6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3" name="Прямоугольник 45"/>
            <p:cNvSpPr>
              <a:spLocks noChangeArrowheads="1"/>
            </p:cNvSpPr>
            <p:nvPr/>
          </p:nvSpPr>
          <p:spPr bwMode="auto">
            <a:xfrm>
              <a:off x="8811225" y="5370648"/>
              <a:ext cx="556819" cy="261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latin typeface="Arial Black" pitchFamily="34" charset="0"/>
                </a:rPr>
                <a:t>13 %</a:t>
              </a:r>
              <a:endParaRPr lang="uk-UA" altLang="uk-UA" sz="1600" b="1" dirty="0">
                <a:latin typeface="Arial Black" pitchFamily="34" charset="0"/>
              </a:endParaRPr>
            </a:p>
          </p:txBody>
        </p:sp>
      </p:grpSp>
      <p:grpSp>
        <p:nvGrpSpPr>
          <p:cNvPr id="34" name="Группа 19"/>
          <p:cNvGrpSpPr>
            <a:grpSpLocks/>
          </p:cNvGrpSpPr>
          <p:nvPr/>
        </p:nvGrpSpPr>
        <p:grpSpPr bwMode="auto">
          <a:xfrm>
            <a:off x="1715204" y="2874908"/>
            <a:ext cx="3106672" cy="3279834"/>
            <a:chOff x="7175499" y="3544890"/>
            <a:chExt cx="2166938" cy="2381248"/>
          </a:xfrm>
        </p:grpSpPr>
        <p:sp>
          <p:nvSpPr>
            <p:cNvPr id="35" name="Пирог 34"/>
            <p:cNvSpPr/>
            <p:nvPr/>
          </p:nvSpPr>
          <p:spPr bwMode="auto">
            <a:xfrm rot="13708184">
              <a:off x="7174706" y="3545683"/>
              <a:ext cx="2168523" cy="2166938"/>
            </a:xfrm>
            <a:prstGeom prst="pie">
              <a:avLst>
                <a:gd name="adj1" fmla="val 12027997"/>
                <a:gd name="adj2" fmla="val 14481955"/>
              </a:avLst>
            </a:prstGeom>
            <a:solidFill>
              <a:srgbClr val="00B05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6" name="Овал 35"/>
            <p:cNvSpPr/>
            <p:nvPr/>
          </p:nvSpPr>
          <p:spPr bwMode="auto">
            <a:xfrm>
              <a:off x="7991474" y="5348288"/>
              <a:ext cx="577850" cy="5778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7" name="Овал 36"/>
            <p:cNvSpPr/>
            <p:nvPr/>
          </p:nvSpPr>
          <p:spPr bwMode="auto">
            <a:xfrm>
              <a:off x="8058149" y="5416550"/>
              <a:ext cx="444500" cy="43497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8" name="Прямоугольник 37"/>
            <p:cNvSpPr/>
            <p:nvPr/>
          </p:nvSpPr>
          <p:spPr bwMode="auto">
            <a:xfrm>
              <a:off x="8101036" y="5523755"/>
              <a:ext cx="510083" cy="2457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10 %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4" name="Группа 20"/>
          <p:cNvGrpSpPr>
            <a:grpSpLocks/>
          </p:cNvGrpSpPr>
          <p:nvPr/>
        </p:nvGrpSpPr>
        <p:grpSpPr bwMode="auto">
          <a:xfrm>
            <a:off x="1884905" y="2848566"/>
            <a:ext cx="2772998" cy="3000818"/>
            <a:chOff x="7178675" y="3541713"/>
            <a:chExt cx="2166938" cy="2182813"/>
          </a:xfrm>
        </p:grpSpPr>
        <p:sp>
          <p:nvSpPr>
            <p:cNvPr id="45" name="Пирог 44"/>
            <p:cNvSpPr/>
            <p:nvPr/>
          </p:nvSpPr>
          <p:spPr bwMode="auto">
            <a:xfrm rot="11303203">
              <a:off x="7178675" y="3541713"/>
              <a:ext cx="2166938" cy="2168526"/>
            </a:xfrm>
            <a:prstGeom prst="pie">
              <a:avLst>
                <a:gd name="adj1" fmla="val 16877182"/>
                <a:gd name="adj2" fmla="val 19351408"/>
              </a:avLst>
            </a:prstGeom>
            <a:solidFill>
              <a:srgbClr val="5DF9E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46" name="Овал 45"/>
            <p:cNvSpPr/>
            <p:nvPr/>
          </p:nvSpPr>
          <p:spPr bwMode="auto">
            <a:xfrm>
              <a:off x="7269163" y="5145089"/>
              <a:ext cx="581025" cy="57943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7" name="Овал 46"/>
            <p:cNvSpPr/>
            <p:nvPr/>
          </p:nvSpPr>
          <p:spPr bwMode="auto">
            <a:xfrm>
              <a:off x="7337425" y="5210176"/>
              <a:ext cx="446088" cy="436563"/>
            </a:xfrm>
            <a:prstGeom prst="ellipse">
              <a:avLst/>
            </a:prstGeom>
            <a:solidFill>
              <a:srgbClr val="5DF9E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8" name="Прямоугольник 47"/>
            <p:cNvSpPr/>
            <p:nvPr/>
          </p:nvSpPr>
          <p:spPr bwMode="auto">
            <a:xfrm>
              <a:off x="7351930" y="5309718"/>
              <a:ext cx="422521" cy="230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7 %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9" name="Группа 21"/>
          <p:cNvGrpSpPr>
            <a:grpSpLocks/>
          </p:cNvGrpSpPr>
          <p:nvPr/>
        </p:nvGrpSpPr>
        <p:grpSpPr bwMode="auto">
          <a:xfrm>
            <a:off x="1568778" y="2966559"/>
            <a:ext cx="3139748" cy="2796098"/>
            <a:chOff x="7240373" y="3786187"/>
            <a:chExt cx="1860765" cy="1685925"/>
          </a:xfrm>
        </p:grpSpPr>
        <p:sp>
          <p:nvSpPr>
            <p:cNvPr id="50" name="Пирог 49"/>
            <p:cNvSpPr/>
            <p:nvPr/>
          </p:nvSpPr>
          <p:spPr bwMode="auto">
            <a:xfrm rot="15402861">
              <a:off x="7415115" y="3786090"/>
              <a:ext cx="1685925" cy="1686120"/>
            </a:xfrm>
            <a:prstGeom prst="pie">
              <a:avLst>
                <a:gd name="adj1" fmla="val 15233450"/>
                <a:gd name="adj2" fmla="val 17601640"/>
              </a:avLst>
            </a:prstGeom>
            <a:solidFill>
              <a:srgbClr val="0070C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1" name="Овал 50"/>
            <p:cNvSpPr/>
            <p:nvPr/>
          </p:nvSpPr>
          <p:spPr bwMode="auto">
            <a:xfrm>
              <a:off x="7240373" y="4568825"/>
              <a:ext cx="385807" cy="38576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2" name="Овал 51"/>
            <p:cNvSpPr/>
            <p:nvPr/>
          </p:nvSpPr>
          <p:spPr bwMode="auto">
            <a:xfrm>
              <a:off x="7284828" y="4614863"/>
              <a:ext cx="296896" cy="2889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3" name="Прямоугольник 48"/>
            <p:cNvSpPr>
              <a:spLocks noChangeArrowheads="1"/>
            </p:cNvSpPr>
            <p:nvPr/>
          </p:nvSpPr>
          <p:spPr bwMode="auto">
            <a:xfrm>
              <a:off x="7299325" y="4669434"/>
              <a:ext cx="320441" cy="191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latin typeface="Arial Black" pitchFamily="34" charset="0"/>
                </a:rPr>
                <a:t>7 %</a:t>
              </a:r>
              <a:endParaRPr lang="uk-UA" altLang="uk-UA" sz="1600" b="1" dirty="0">
                <a:latin typeface="Arial Black" pitchFamily="34" charset="0"/>
              </a:endParaRPr>
            </a:p>
          </p:txBody>
        </p:sp>
      </p:grpSp>
      <p:grpSp>
        <p:nvGrpSpPr>
          <p:cNvPr id="54" name="Группа 28"/>
          <p:cNvGrpSpPr>
            <a:grpSpLocks/>
          </p:cNvGrpSpPr>
          <p:nvPr/>
        </p:nvGrpSpPr>
        <p:grpSpPr bwMode="auto">
          <a:xfrm>
            <a:off x="2047406" y="3151017"/>
            <a:ext cx="2414256" cy="2446453"/>
            <a:chOff x="7491915" y="3906838"/>
            <a:chExt cx="1490159" cy="1446212"/>
          </a:xfrm>
        </p:grpSpPr>
        <p:sp>
          <p:nvSpPr>
            <p:cNvPr id="55" name="Пирог 54"/>
            <p:cNvSpPr/>
            <p:nvPr/>
          </p:nvSpPr>
          <p:spPr bwMode="auto">
            <a:xfrm rot="18859214">
              <a:off x="7536106" y="3907081"/>
              <a:ext cx="1446212" cy="1445725"/>
            </a:xfrm>
            <a:prstGeom prst="pie">
              <a:avLst>
                <a:gd name="adj1" fmla="val 14146576"/>
                <a:gd name="adj2" fmla="val 16481490"/>
              </a:avLst>
            </a:prstGeom>
            <a:solidFill>
              <a:srgbClr val="00206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6" name="Овал 55"/>
            <p:cNvSpPr/>
            <p:nvPr/>
          </p:nvSpPr>
          <p:spPr bwMode="auto">
            <a:xfrm>
              <a:off x="7491915" y="4144963"/>
              <a:ext cx="288828" cy="2889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7" name="Овал 56"/>
            <p:cNvSpPr/>
            <p:nvPr/>
          </p:nvSpPr>
          <p:spPr bwMode="auto">
            <a:xfrm>
              <a:off x="7525241" y="4178300"/>
              <a:ext cx="222175" cy="217488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58" name="Прямоугольник 49"/>
            <p:cNvSpPr>
              <a:spLocks noChangeArrowheads="1"/>
            </p:cNvSpPr>
            <p:nvPr/>
          </p:nvSpPr>
          <p:spPr bwMode="auto">
            <a:xfrm>
              <a:off x="7498360" y="4199673"/>
              <a:ext cx="304964" cy="17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400" b="1" dirty="0" smtClean="0">
                  <a:solidFill>
                    <a:schemeClr val="bg1"/>
                  </a:solidFill>
                  <a:latin typeface="Arial Black" pitchFamily="34" charset="0"/>
                </a:rPr>
                <a:t>3 %</a:t>
              </a:r>
              <a:endParaRPr lang="uk-UA" altLang="uk-UA" sz="14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59" name="Группа 29"/>
          <p:cNvGrpSpPr>
            <a:grpSpLocks/>
          </p:cNvGrpSpPr>
          <p:nvPr/>
        </p:nvGrpSpPr>
        <p:grpSpPr bwMode="auto">
          <a:xfrm>
            <a:off x="1981418" y="2889490"/>
            <a:ext cx="2589934" cy="2730717"/>
            <a:chOff x="7656513" y="3978275"/>
            <a:chExt cx="1204912" cy="1254125"/>
          </a:xfrm>
        </p:grpSpPr>
        <p:sp>
          <p:nvSpPr>
            <p:cNvPr id="60" name="Пирог 59"/>
            <p:cNvSpPr/>
            <p:nvPr/>
          </p:nvSpPr>
          <p:spPr bwMode="auto">
            <a:xfrm>
              <a:off x="7656513" y="4027488"/>
              <a:ext cx="1204912" cy="1204912"/>
            </a:xfrm>
            <a:prstGeom prst="pie">
              <a:avLst>
                <a:gd name="adj1" fmla="val 13719806"/>
                <a:gd name="adj2" fmla="val 16200000"/>
              </a:avLst>
            </a:prstGeom>
            <a:solidFill>
              <a:srgbClr val="7030A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1" name="Овал 60"/>
            <p:cNvSpPr/>
            <p:nvPr/>
          </p:nvSpPr>
          <p:spPr bwMode="auto">
            <a:xfrm>
              <a:off x="7935913" y="3978275"/>
              <a:ext cx="241300" cy="2413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2" name="Овал 61"/>
            <p:cNvSpPr/>
            <p:nvPr/>
          </p:nvSpPr>
          <p:spPr bwMode="auto">
            <a:xfrm>
              <a:off x="7964488" y="4005263"/>
              <a:ext cx="184150" cy="18097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3" name="Прямоугольник 50"/>
            <p:cNvSpPr>
              <a:spLocks noChangeArrowheads="1"/>
            </p:cNvSpPr>
            <p:nvPr/>
          </p:nvSpPr>
          <p:spPr bwMode="auto">
            <a:xfrm>
              <a:off x="7929973" y="4037483"/>
              <a:ext cx="276827" cy="155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solidFill>
                    <a:schemeClr val="bg1"/>
                  </a:solidFill>
                  <a:latin typeface="Arial Black" pitchFamily="34" charset="0"/>
                </a:rPr>
                <a:t>5 %</a:t>
              </a:r>
              <a:endParaRPr lang="uk-UA" altLang="uk-UA" sz="16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74" name="Группа 51"/>
          <p:cNvGrpSpPr>
            <a:grpSpLocks/>
          </p:cNvGrpSpPr>
          <p:nvPr/>
        </p:nvGrpSpPr>
        <p:grpSpPr bwMode="auto">
          <a:xfrm>
            <a:off x="4592033" y="1618586"/>
            <a:ext cx="180316" cy="475468"/>
            <a:chOff x="9446075" y="2221915"/>
            <a:chExt cx="197321" cy="507386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flipV="1">
              <a:off x="9446075" y="2481950"/>
              <a:ext cx="192585" cy="103063"/>
            </a:xfrm>
            <a:prstGeom prst="line">
              <a:avLst/>
            </a:prstGeom>
            <a:ln>
              <a:solidFill>
                <a:srgbClr val="F8A51B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9643396" y="2221915"/>
              <a:ext cx="0" cy="507386"/>
            </a:xfrm>
            <a:prstGeom prst="line">
              <a:avLst/>
            </a:prstGeom>
            <a:ln>
              <a:solidFill>
                <a:srgbClr val="F8A5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52"/>
          <p:cNvGrpSpPr>
            <a:grpSpLocks/>
          </p:cNvGrpSpPr>
          <p:nvPr/>
        </p:nvGrpSpPr>
        <p:grpSpPr bwMode="auto">
          <a:xfrm>
            <a:off x="5587493" y="2931472"/>
            <a:ext cx="184643" cy="686457"/>
            <a:chOff x="9365484" y="2144010"/>
            <a:chExt cx="203143" cy="734219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V="1">
              <a:off x="9365484" y="2488871"/>
              <a:ext cx="192033" cy="103299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557517" y="2144010"/>
              <a:ext cx="11110" cy="73421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Группа 53"/>
          <p:cNvGrpSpPr>
            <a:grpSpLocks/>
          </p:cNvGrpSpPr>
          <p:nvPr/>
        </p:nvGrpSpPr>
        <p:grpSpPr bwMode="auto">
          <a:xfrm>
            <a:off x="5546195" y="4365104"/>
            <a:ext cx="188971" cy="475468"/>
            <a:chOff x="9355841" y="2229018"/>
            <a:chExt cx="206964" cy="507386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 flipV="1">
              <a:off x="9355841" y="2489053"/>
              <a:ext cx="202224" cy="34883"/>
            </a:xfrm>
            <a:prstGeom prst="line">
              <a:avLst/>
            </a:prstGeom>
            <a:ln>
              <a:solidFill>
                <a:srgbClr val="FFC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9562805" y="2229018"/>
              <a:ext cx="0" cy="507386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54"/>
          <p:cNvGrpSpPr>
            <a:grpSpLocks/>
          </p:cNvGrpSpPr>
          <p:nvPr/>
        </p:nvGrpSpPr>
        <p:grpSpPr bwMode="auto">
          <a:xfrm>
            <a:off x="4620171" y="5517062"/>
            <a:ext cx="310142" cy="687943"/>
            <a:chOff x="9233616" y="2307072"/>
            <a:chExt cx="341551" cy="734219"/>
          </a:xfrm>
        </p:grpSpPr>
        <p:cxnSp>
          <p:nvCxnSpPr>
            <p:cNvPr id="84" name="Прямая соединительная линия 83"/>
            <p:cNvCxnSpPr/>
            <p:nvPr/>
          </p:nvCxnSpPr>
          <p:spPr>
            <a:xfrm>
              <a:off x="9233616" y="2479922"/>
              <a:ext cx="330431" cy="171265"/>
            </a:xfrm>
            <a:prstGeom prst="line">
              <a:avLst/>
            </a:prstGeom>
            <a:ln>
              <a:solidFill>
                <a:srgbClr val="03A35E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flipH="1">
              <a:off x="9564047" y="2307072"/>
              <a:ext cx="11120" cy="734219"/>
            </a:xfrm>
            <a:prstGeom prst="line">
              <a:avLst/>
            </a:prstGeom>
            <a:ln>
              <a:solidFill>
                <a:srgbClr val="03A4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Группа 55"/>
          <p:cNvGrpSpPr>
            <a:grpSpLocks/>
          </p:cNvGrpSpPr>
          <p:nvPr/>
        </p:nvGrpSpPr>
        <p:grpSpPr bwMode="auto">
          <a:xfrm rot="5400000">
            <a:off x="2947882" y="5515731"/>
            <a:ext cx="264481" cy="1357415"/>
            <a:chOff x="9349264" y="2144010"/>
            <a:chExt cx="219363" cy="734219"/>
          </a:xfrm>
        </p:grpSpPr>
        <p:cxnSp>
          <p:nvCxnSpPr>
            <p:cNvPr id="87" name="Прямая соединительная линия 86"/>
            <p:cNvCxnSpPr/>
            <p:nvPr/>
          </p:nvCxnSpPr>
          <p:spPr>
            <a:xfrm rot="16200000" flipH="1">
              <a:off x="9423750" y="2344173"/>
              <a:ext cx="59299" cy="208272"/>
            </a:xfrm>
            <a:prstGeom prst="line">
              <a:avLst/>
            </a:prstGeom>
            <a:ln>
              <a:solidFill>
                <a:srgbClr val="02ACAC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 flipH="1">
              <a:off x="9557536" y="2144010"/>
              <a:ext cx="11091" cy="734219"/>
            </a:xfrm>
            <a:prstGeom prst="line">
              <a:avLst/>
            </a:prstGeom>
            <a:ln>
              <a:solidFill>
                <a:srgbClr val="02AC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56"/>
          <p:cNvGrpSpPr>
            <a:grpSpLocks/>
          </p:cNvGrpSpPr>
          <p:nvPr/>
        </p:nvGrpSpPr>
        <p:grpSpPr bwMode="auto">
          <a:xfrm flipH="1">
            <a:off x="1890792" y="5498231"/>
            <a:ext cx="243787" cy="580963"/>
            <a:chOff x="9300122" y="2144010"/>
            <a:chExt cx="268505" cy="734219"/>
          </a:xfrm>
        </p:grpSpPr>
        <p:cxnSp>
          <p:nvCxnSpPr>
            <p:cNvPr id="90" name="Прямая соединительная линия 89"/>
            <p:cNvCxnSpPr/>
            <p:nvPr/>
          </p:nvCxnSpPr>
          <p:spPr>
            <a:xfrm>
              <a:off x="9300122" y="2281090"/>
              <a:ext cx="257383" cy="206558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H="1">
              <a:off x="9557505" y="2144010"/>
              <a:ext cx="11122" cy="73421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57"/>
          <p:cNvGrpSpPr>
            <a:grpSpLocks/>
          </p:cNvGrpSpPr>
          <p:nvPr/>
        </p:nvGrpSpPr>
        <p:grpSpPr bwMode="auto">
          <a:xfrm flipH="1">
            <a:off x="1420606" y="4267257"/>
            <a:ext cx="217821" cy="580963"/>
            <a:chOff x="9318543" y="2097977"/>
            <a:chExt cx="239740" cy="734130"/>
          </a:xfrm>
        </p:grpSpPr>
        <p:cxnSp>
          <p:nvCxnSpPr>
            <p:cNvPr id="93" name="Прямая соединительная линия 92"/>
            <p:cNvCxnSpPr/>
            <p:nvPr/>
          </p:nvCxnSpPr>
          <p:spPr>
            <a:xfrm>
              <a:off x="9318543" y="2471614"/>
              <a:ext cx="239740" cy="15021"/>
            </a:xfrm>
            <a:prstGeom prst="line">
              <a:avLst/>
            </a:prstGeom>
            <a:ln>
              <a:solidFill>
                <a:srgbClr val="582E92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flipH="1">
              <a:off x="9545582" y="2097977"/>
              <a:ext cx="11114" cy="734130"/>
            </a:xfrm>
            <a:prstGeom prst="line">
              <a:avLst/>
            </a:prstGeom>
            <a:ln>
              <a:solidFill>
                <a:srgbClr val="582E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Группа 58"/>
          <p:cNvGrpSpPr>
            <a:grpSpLocks/>
          </p:cNvGrpSpPr>
          <p:nvPr/>
        </p:nvGrpSpPr>
        <p:grpSpPr bwMode="auto">
          <a:xfrm flipH="1">
            <a:off x="1782479" y="3054760"/>
            <a:ext cx="352638" cy="768440"/>
            <a:chOff x="9269500" y="2144010"/>
            <a:chExt cx="299127" cy="734219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V="1">
              <a:off x="9269500" y="2489525"/>
              <a:ext cx="287990" cy="296156"/>
            </a:xfrm>
            <a:prstGeom prst="line">
              <a:avLst/>
            </a:prstGeom>
            <a:ln>
              <a:solidFill>
                <a:srgbClr val="00206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 flipH="1">
              <a:off x="9557490" y="2144010"/>
              <a:ext cx="11137" cy="734219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Группа 59"/>
          <p:cNvGrpSpPr>
            <a:grpSpLocks/>
          </p:cNvGrpSpPr>
          <p:nvPr/>
        </p:nvGrpSpPr>
        <p:grpSpPr bwMode="auto">
          <a:xfrm rot="16200000" flipV="1">
            <a:off x="1838733" y="2210592"/>
            <a:ext cx="243678" cy="1338662"/>
            <a:chOff x="9361290" y="2220357"/>
            <a:chExt cx="202361" cy="724068"/>
          </a:xfrm>
        </p:grpSpPr>
        <p:cxnSp>
          <p:nvCxnSpPr>
            <p:cNvPr id="99" name="Прямая соединительная линия 98"/>
            <p:cNvCxnSpPr/>
            <p:nvPr/>
          </p:nvCxnSpPr>
          <p:spPr>
            <a:xfrm rot="16200000" flipH="1">
              <a:off x="9341614" y="2256073"/>
              <a:ext cx="267625" cy="196192"/>
            </a:xfrm>
            <a:prstGeom prst="line">
              <a:avLst/>
            </a:prstGeom>
            <a:ln>
              <a:solidFill>
                <a:srgbClr val="7030A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>
            <a:xfrm rot="16200000" flipH="1">
              <a:off x="9231657" y="2612431"/>
              <a:ext cx="663989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/>
          <p:cNvSpPr txBox="1"/>
          <p:nvPr/>
        </p:nvSpPr>
        <p:spPr>
          <a:xfrm>
            <a:off x="4740120" y="1553324"/>
            <a:ext cx="158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Agriculture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757709" y="3093046"/>
            <a:ext cx="190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Industry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735166" y="4437112"/>
            <a:ext cx="124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Trade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348264" y="6412685"/>
            <a:ext cx="144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Transport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020337" y="5661248"/>
            <a:ext cx="222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Public Management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467807" y="2399701"/>
            <a:ext cx="85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Other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05948" y="3068960"/>
            <a:ext cx="95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Health Care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-30432" y="4393678"/>
            <a:ext cx="15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Construction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60195" y="5445224"/>
            <a:ext cx="2034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Education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and Science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409168" y="1052736"/>
            <a:ext cx="4662702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Main sectors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foreign 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investment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1" name="Группа 116"/>
          <p:cNvGrpSpPr>
            <a:grpSpLocks/>
          </p:cNvGrpSpPr>
          <p:nvPr/>
        </p:nvGrpSpPr>
        <p:grpSpPr bwMode="auto">
          <a:xfrm rot="5400000">
            <a:off x="9231715" y="782719"/>
            <a:ext cx="954005" cy="3618476"/>
            <a:chOff x="562235" y="836157"/>
            <a:chExt cx="1240794" cy="3732510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562235" y="1416587"/>
              <a:ext cx="1240794" cy="3152080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20000">
                  <a:srgbClr val="FF6600"/>
                </a:gs>
                <a:gs pos="83000">
                  <a:srgbClr val="FF0000"/>
                </a:gs>
                <a:gs pos="100000">
                  <a:srgbClr val="A80000"/>
                </a:gs>
              </a:gsLst>
              <a:lin ang="0" scaled="1"/>
              <a:tileRect/>
            </a:gradFill>
            <a:ln>
              <a:noFill/>
            </a:ln>
            <a:effectLst>
              <a:outerShdw blurRad="165100" dist="38100" dir="16200000" sx="95000" sy="95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13" name="TextBox 14"/>
            <p:cNvSpPr txBox="1">
              <a:spLocks noChangeArrowheads="1"/>
            </p:cNvSpPr>
            <p:nvPr/>
          </p:nvSpPr>
          <p:spPr bwMode="auto">
            <a:xfrm rot="16200000">
              <a:off x="603756" y="1127749"/>
              <a:ext cx="1063544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41,9 %</a:t>
              </a:r>
              <a:endParaRPr lang="uk-UA" altLang="uk-UA" b="1" dirty="0">
                <a:latin typeface="Arial Black" pitchFamily="34" charset="0"/>
              </a:endParaRPr>
            </a:p>
          </p:txBody>
        </p:sp>
        <p:sp>
          <p:nvSpPr>
            <p:cNvPr id="114" name="Прямоугольник 113"/>
            <p:cNvSpPr/>
            <p:nvPr/>
          </p:nvSpPr>
          <p:spPr>
            <a:xfrm rot="16200000">
              <a:off x="471112" y="3319874"/>
              <a:ext cx="1382675" cy="6204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400"/>
                </a:spcBef>
                <a:spcAft>
                  <a:spcPts val="0"/>
                </a:spcAft>
                <a:defRPr/>
              </a:pPr>
              <a:r>
                <a:rPr lang="en-US" sz="2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</a:rPr>
                <a:t>Industry</a:t>
              </a:r>
              <a:endParaRPr lang="uk-UA" sz="25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22" name="Прямоугольник 121"/>
          <p:cNvSpPr/>
          <p:nvPr/>
        </p:nvSpPr>
        <p:spPr bwMode="auto">
          <a:xfrm rot="5400000">
            <a:off x="9801411" y="2094647"/>
            <a:ext cx="954007" cy="3298875"/>
          </a:xfrm>
          <a:prstGeom prst="rect">
            <a:avLst/>
          </a:pr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>
            <a:innerShdw blurRad="165100" dist="25400" dir="16200000">
              <a:schemeClr val="tx1">
                <a:lumMod val="65000"/>
                <a:lumOff val="3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grpSp>
        <p:nvGrpSpPr>
          <p:cNvPr id="124" name="Группа 116"/>
          <p:cNvGrpSpPr>
            <a:grpSpLocks/>
          </p:cNvGrpSpPr>
          <p:nvPr/>
        </p:nvGrpSpPr>
        <p:grpSpPr bwMode="auto">
          <a:xfrm rot="5400000">
            <a:off x="9791129" y="3308502"/>
            <a:ext cx="954005" cy="3319439"/>
            <a:chOff x="381105" y="1859777"/>
            <a:chExt cx="1240794" cy="2887044"/>
          </a:xfrm>
        </p:grpSpPr>
        <p:sp>
          <p:nvSpPr>
            <p:cNvPr id="128" name="Прямоугольник 127"/>
            <p:cNvSpPr/>
            <p:nvPr/>
          </p:nvSpPr>
          <p:spPr>
            <a:xfrm>
              <a:off x="381105" y="1859777"/>
              <a:ext cx="1240794" cy="2887044"/>
            </a:xfrm>
            <a:prstGeom prst="rect">
              <a:avLst/>
            </a:prstGeom>
            <a:pattFill prst="pct50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innerShdw blurRad="165100" dist="25400" dir="16200000">
                <a:schemeClr val="tx1">
                  <a:lumMod val="65000"/>
                  <a:lumOff val="3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26" name="TextBox 14"/>
            <p:cNvSpPr txBox="1">
              <a:spLocks noChangeArrowheads="1"/>
            </p:cNvSpPr>
            <p:nvPr/>
          </p:nvSpPr>
          <p:spPr bwMode="auto">
            <a:xfrm rot="16200000">
              <a:off x="585276" y="2306540"/>
              <a:ext cx="896745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10,1 %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30" name="Группа 116"/>
          <p:cNvGrpSpPr>
            <a:grpSpLocks/>
          </p:cNvGrpSpPr>
          <p:nvPr/>
        </p:nvGrpSpPr>
        <p:grpSpPr bwMode="auto">
          <a:xfrm rot="5400000">
            <a:off x="9465239" y="4134738"/>
            <a:ext cx="954005" cy="3971221"/>
            <a:chOff x="525765" y="1859777"/>
            <a:chExt cx="1240794" cy="3565833"/>
          </a:xfrm>
        </p:grpSpPr>
        <p:grpSp>
          <p:nvGrpSpPr>
            <p:cNvPr id="131" name="Группа 115"/>
            <p:cNvGrpSpPr/>
            <p:nvPr/>
          </p:nvGrpSpPr>
          <p:grpSpPr>
            <a:xfrm>
              <a:off x="525765" y="1859777"/>
              <a:ext cx="1240794" cy="3565833"/>
              <a:chOff x="525765" y="1859777"/>
              <a:chExt cx="1240794" cy="3565833"/>
            </a:xfrm>
            <a:effectLst>
              <a:reflection blurRad="6350" stA="25000" endPos="33000" dist="50800" dir="5400000" sy="-100000" algn="bl" rotWithShape="0"/>
            </a:effectLst>
          </p:grpSpPr>
          <p:sp>
            <p:nvSpPr>
              <p:cNvPr id="134" name="Прямоугольник 133"/>
              <p:cNvSpPr/>
              <p:nvPr/>
            </p:nvSpPr>
            <p:spPr>
              <a:xfrm>
                <a:off x="525765" y="1859777"/>
                <a:ext cx="1240794" cy="2887044"/>
              </a:xfrm>
              <a:prstGeom prst="rect">
                <a:avLst/>
              </a:prstGeom>
              <a:pattFill prst="pct50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65100" dist="25400" dir="16200000">
                  <a:schemeClr val="tx1">
                    <a:lumMod val="65000"/>
                    <a:lumOff val="3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25765" y="4688115"/>
                <a:ext cx="1240794" cy="737495"/>
              </a:xfrm>
              <a:prstGeom prst="rect">
                <a:avLst/>
              </a:prstGeom>
              <a:gradFill flip="none" rotWithShape="1">
                <a:gsLst>
                  <a:gs pos="0">
                    <a:srgbClr val="FFCC00"/>
                  </a:gs>
                  <a:gs pos="20000">
                    <a:srgbClr val="FFFF00"/>
                  </a:gs>
                  <a:gs pos="83000">
                    <a:srgbClr val="FF9900"/>
                  </a:gs>
                  <a:gs pos="100000">
                    <a:srgbClr val="FF9900"/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65100" dist="38100" dir="16200000" sx="95000" sy="95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</p:grpSp>
        <p:sp>
          <p:nvSpPr>
            <p:cNvPr id="132" name="TextBox 14"/>
            <p:cNvSpPr txBox="1">
              <a:spLocks noChangeArrowheads="1"/>
            </p:cNvSpPr>
            <p:nvPr/>
          </p:nvSpPr>
          <p:spPr bwMode="auto">
            <a:xfrm rot="16200000">
              <a:off x="784494" y="2346596"/>
              <a:ext cx="787621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6,8 %</a:t>
              </a:r>
              <a:endParaRPr lang="uk-UA" altLang="uk-UA" b="1" dirty="0">
                <a:latin typeface="Arial Black" pitchFamily="34" charset="0"/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 rot="16200000">
              <a:off x="726219" y="4489058"/>
              <a:ext cx="865347" cy="6004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</a:rPr>
                <a:t>Other</a:t>
              </a:r>
              <a:endPara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 bwMode="auto">
          <a:xfrm rot="5400000">
            <a:off x="8963821" y="2240079"/>
            <a:ext cx="948669" cy="3034205"/>
          </a:xfrm>
          <a:prstGeom prst="rect">
            <a:avLst/>
          </a:prstGeom>
          <a:gradFill>
            <a:gsLst>
              <a:gs pos="0">
                <a:srgbClr val="92D050"/>
              </a:gs>
              <a:gs pos="20000">
                <a:srgbClr val="99FF66"/>
              </a:gs>
              <a:gs pos="90000">
                <a:srgbClr val="00B050"/>
              </a:gs>
              <a:gs pos="100000">
                <a:srgbClr val="009A46"/>
              </a:gs>
            </a:gsLst>
            <a:lin ang="0" scaled="1"/>
          </a:gradFill>
          <a:ln>
            <a:noFill/>
          </a:ln>
          <a:effectLst>
            <a:outerShdw blurRad="165100" dist="38100" dir="16200000" sx="95000" sy="95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7" name="Прямоугольник 136"/>
          <p:cNvSpPr/>
          <p:nvPr/>
        </p:nvSpPr>
        <p:spPr bwMode="auto">
          <a:xfrm>
            <a:off x="7967414" y="3523596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Warehousing</a:t>
            </a:r>
            <a:endParaRPr lang="uk-UA" sz="2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8" name="TextBox 14"/>
          <p:cNvSpPr txBox="1">
            <a:spLocks noChangeArrowheads="1"/>
          </p:cNvSpPr>
          <p:nvPr/>
        </p:nvSpPr>
        <p:spPr bwMode="auto">
          <a:xfrm>
            <a:off x="10476186" y="3573016"/>
            <a:ext cx="1091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uk-UA" altLang="uk-UA" b="1" dirty="0" smtClean="0">
                <a:latin typeface="Arial Black" pitchFamily="34" charset="0"/>
              </a:rPr>
              <a:t>41,2 %</a:t>
            </a:r>
            <a:endParaRPr lang="uk-UA" altLang="uk-UA" b="1" dirty="0">
              <a:latin typeface="Arial Black" pitchFamily="34" charset="0"/>
            </a:endParaRPr>
          </a:p>
        </p:txBody>
      </p:sp>
      <p:sp>
        <p:nvSpPr>
          <p:cNvPr id="139" name="Прямоугольник 138"/>
          <p:cNvSpPr/>
          <p:nvPr/>
        </p:nvSpPr>
        <p:spPr bwMode="auto">
          <a:xfrm rot="5400000">
            <a:off x="8095250" y="4334759"/>
            <a:ext cx="981880" cy="1269575"/>
          </a:xfrm>
          <a:prstGeom prst="rect">
            <a:avLst/>
          </a:prstGeom>
          <a:gradFill>
            <a:gsLst>
              <a:gs pos="0">
                <a:srgbClr val="0066CC"/>
              </a:gs>
              <a:gs pos="20000">
                <a:srgbClr val="0099CC"/>
              </a:gs>
              <a:gs pos="83000">
                <a:srgbClr val="3366CC"/>
              </a:gs>
              <a:gs pos="100000">
                <a:srgbClr val="003399"/>
              </a:gs>
            </a:gsLst>
            <a:lin ang="0" scaled="1"/>
          </a:gradFill>
          <a:ln>
            <a:noFill/>
          </a:ln>
          <a:effectLst>
            <a:outerShdw blurRad="165100" dist="38100" dir="16200000" sx="95000" sy="95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1" name="Прямоугольник 140"/>
          <p:cNvSpPr/>
          <p:nvPr/>
        </p:nvSpPr>
        <p:spPr bwMode="auto">
          <a:xfrm>
            <a:off x="8284885" y="4581128"/>
            <a:ext cx="2994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Administrative services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-25474" y="114181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0550" y="190381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Diversified Economy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7409167" y="1923863"/>
            <a:ext cx="1" cy="490923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148820" y="1074865"/>
            <a:ext cx="453135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Structure of economy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1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1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2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2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2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3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8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8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9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79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8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5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55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6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6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60"/>
                            </p:stCondLst>
                            <p:childTnLst>
                              <p:par>
                                <p:cTn id="1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70"/>
                            </p:stCondLst>
                            <p:childTnLst>
                              <p:par>
                                <p:cTn id="1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82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320"/>
                            </p:stCondLst>
                            <p:childTnLst>
                              <p:par>
                                <p:cTn id="1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330"/>
                            </p:stCondLst>
                            <p:childTnLst>
                              <p:par>
                                <p:cTn id="1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58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80"/>
                            </p:stCondLst>
                            <p:childTnLst>
                              <p:par>
                                <p:cTn id="1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9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 animBg="1"/>
      <p:bldP spid="122" grpId="0" animBg="1"/>
      <p:bldP spid="136" grpId="0" animBg="1"/>
      <p:bldP spid="137" grpId="0"/>
      <p:bldP spid="138" grpId="0"/>
      <p:bldP spid="139" grpId="0" animBg="1"/>
      <p:bldP spid="141" grpId="0"/>
      <p:bldP spid="144" grpId="0" animBg="1"/>
      <p:bldP spid="146" grpId="0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26"/>
          <a:stretch/>
        </p:blipFill>
        <p:spPr bwMode="auto">
          <a:xfrm>
            <a:off x="41182" y="1455722"/>
            <a:ext cx="950084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474" y="116632"/>
            <a:ext cx="9600684" cy="14401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914" y="260648"/>
            <a:ext cx="9240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Substantial Scientific Capability and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Highly Skilled Labor Resources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esktop\шапка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10958"/>
          <a:stretch/>
        </p:blipFill>
        <p:spPr bwMode="auto">
          <a:xfrm>
            <a:off x="545254" y="1772816"/>
            <a:ext cx="1969402" cy="11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4656" y="1986955"/>
            <a:ext cx="2707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29 </a:t>
            </a:r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000 </a:t>
            </a:r>
            <a:r>
              <a:rPr lang="en-US" sz="2400" b="1" i="1" dirty="0" smtClean="0">
                <a:latin typeface="Book Antiqua" panose="02040602050305030304" pitchFamily="18" charset="0"/>
              </a:rPr>
              <a:t>students</a:t>
            </a:r>
            <a:endParaRPr lang="uk-UA" sz="2400" b="1" i="1" dirty="0" smtClean="0">
              <a:latin typeface="Book Antiqua" panose="02040602050305030304" pitchFamily="18" charset="0"/>
            </a:endParaRPr>
          </a:p>
        </p:txBody>
      </p:sp>
      <p:pic>
        <p:nvPicPr>
          <p:cNvPr id="1027" name="Picture 3" descr="C:\Users\Human\Desktop\icons8-университет-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6" y="3356776"/>
            <a:ext cx="1748042" cy="1461715"/>
          </a:xfrm>
          <a:prstGeom prst="rect">
            <a:avLst/>
          </a:prstGeom>
          <a:solidFill>
            <a:srgbClr val="FFC000"/>
          </a:solidFill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68628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66615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58874" y="3764466"/>
            <a:ext cx="4484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i="1" dirty="0" smtClean="0">
                <a:latin typeface="Book Antiqua" panose="02040602050305030304" pitchFamily="18" charset="0"/>
              </a:rPr>
              <a:t>Higher educational </a:t>
            </a:r>
          </a:p>
          <a:p>
            <a:pPr algn="r"/>
            <a:r>
              <a:rPr lang="en-US" sz="2400" b="1" i="1" dirty="0" smtClean="0">
                <a:latin typeface="Book Antiqua" panose="02040602050305030304" pitchFamily="18" charset="0"/>
              </a:rPr>
              <a:t>institutions</a:t>
            </a:r>
            <a:r>
              <a:rPr lang="uk-UA" b="1" i="1" dirty="0" smtClean="0">
                <a:latin typeface="Book Antiqua" panose="02040602050305030304" pitchFamily="18" charset="0"/>
              </a:rPr>
              <a:t>                   </a:t>
            </a:r>
            <a:endParaRPr lang="en-US" b="1" i="1" dirty="0" smtClean="0">
              <a:latin typeface="Book Antiqua" panose="02040602050305030304" pitchFamily="18" charset="0"/>
            </a:endParaRPr>
          </a:p>
          <a:p>
            <a:pPr algn="r"/>
            <a:r>
              <a:rPr lang="en-US" b="1" i="1" dirty="0" smtClean="0">
                <a:latin typeface="Book Antiqua" panose="02040602050305030304" pitchFamily="18" charset="0"/>
              </a:rPr>
              <a:t>(I</a:t>
            </a:r>
            <a:r>
              <a:rPr lang="uk-UA" b="1" i="1" dirty="0" smtClean="0">
                <a:latin typeface="Book Antiqua" panose="02040602050305030304" pitchFamily="18" charset="0"/>
              </a:rPr>
              <a:t>-</a:t>
            </a:r>
            <a:r>
              <a:rPr lang="en-US" b="1" i="1" dirty="0">
                <a:latin typeface="Book Antiqua" panose="02040602050305030304" pitchFamily="18" charset="0"/>
              </a:rPr>
              <a:t>IV accreditation </a:t>
            </a:r>
            <a:r>
              <a:rPr lang="en-US" b="1" i="1" dirty="0" smtClean="0">
                <a:latin typeface="Book Antiqua" panose="02040602050305030304" pitchFamily="18" charset="0"/>
              </a:rPr>
              <a:t>levels)</a:t>
            </a:r>
            <a:endParaRPr lang="ru-RU" b="1" i="1" dirty="0">
              <a:latin typeface="Book Antiqua" panose="0204060205030503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1976" y="3634230"/>
            <a:ext cx="864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16</a:t>
            </a:r>
            <a:endParaRPr lang="en-US" sz="4000" b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6"/>
          <a:stretch/>
        </p:blipFill>
        <p:spPr bwMode="auto">
          <a:xfrm>
            <a:off x="-34792" y="4898132"/>
            <a:ext cx="95904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983411" y="3148642"/>
            <a:ext cx="4880105" cy="1333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2" r="65656"/>
          <a:stretch/>
        </p:blipFill>
        <p:spPr bwMode="auto">
          <a:xfrm>
            <a:off x="5854890" y="3066223"/>
            <a:ext cx="81986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Прямая соединительная линия 49"/>
          <p:cNvCxnSpPr/>
          <p:nvPr/>
        </p:nvCxnSpPr>
        <p:spPr>
          <a:xfrm flipH="1" flipV="1">
            <a:off x="6589908" y="3801452"/>
            <a:ext cx="24067" cy="2079592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6" r="16654"/>
          <a:stretch/>
        </p:blipFill>
        <p:spPr bwMode="auto">
          <a:xfrm>
            <a:off x="326942" y="4910934"/>
            <a:ext cx="6369858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Human\Desktop\ЧНУ_log2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25" y="4797152"/>
            <a:ext cx="2118271" cy="188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Human\Desktop\нук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97" y="5029302"/>
            <a:ext cx="1293113" cy="164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Human\Desktop\Безымянный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9947" y="5028942"/>
            <a:ext cx="41624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Пов’язане зображенн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88" y="4903041"/>
            <a:ext cx="1517909" cy="16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84739" y="5213434"/>
            <a:ext cx="48926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III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place</a:t>
            </a:r>
          </a:p>
          <a:p>
            <a:pPr lvl="0" algn="ctr"/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among </a:t>
            </a:r>
            <a:r>
              <a:rPr lang="en-US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the regions of Ukraine in terms of wages</a:t>
            </a:r>
            <a:endParaRPr lang="ru-RU" sz="2400" b="1" i="1" dirty="0">
              <a:latin typeface="Book Antiqua" panose="0204060205030503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70436" y="3501008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237693" y="1772816"/>
            <a:ext cx="45336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67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%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(531</a:t>
            </a:r>
            <a:r>
              <a:rPr lang="en-US" sz="2400" b="1" dirty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5</a:t>
            </a:r>
            <a:r>
              <a:rPr lang="en-US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00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of people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</a:t>
            </a:r>
            <a:endParaRPr lang="uk-UA" sz="2800" b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economically active </a:t>
            </a:r>
            <a:r>
              <a:rPr lang="en-US" sz="2400" b="1" i="1" dirty="0" smtClean="0">
                <a:latin typeface="Book Antiqua" panose="02040602050305030304" pitchFamily="18" charset="0"/>
              </a:rPr>
              <a:t>population</a:t>
            </a: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 </a:t>
            </a:r>
            <a:r>
              <a:rPr lang="en-US" sz="2400" b="1" i="1" dirty="0">
                <a:latin typeface="Book Antiqua" panose="02040602050305030304" pitchFamily="18" charset="0"/>
              </a:rPr>
              <a:t>of employment age</a:t>
            </a:r>
            <a:endParaRPr lang="uk-UA" sz="2400" b="1" i="1" dirty="0" smtClean="0">
              <a:latin typeface="Book Antiqua" panose="0204060205030503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84739" y="3548306"/>
            <a:ext cx="4892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VII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place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(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$ 12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err="1" smtClean="0">
                <a:solidFill>
                  <a:srgbClr val="A80000"/>
                </a:solidFill>
                <a:latin typeface="Book Antiqua" panose="02040602050305030304" pitchFamily="18" charset="0"/>
              </a:rPr>
              <a:t>mln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)*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among </a:t>
            </a:r>
            <a:r>
              <a:rPr lang="en-US" sz="2400" b="1" i="1" dirty="0">
                <a:latin typeface="Book Antiqua" panose="02040602050305030304" pitchFamily="18" charset="0"/>
              </a:rPr>
              <a:t>Ukrainian Regions </a:t>
            </a:r>
            <a:r>
              <a:rPr lang="en-US" sz="2400" b="1" i="1" dirty="0" smtClean="0">
                <a:latin typeface="Book Antiqua" panose="02040602050305030304" pitchFamily="18" charset="0"/>
              </a:rPr>
              <a:t>by</a:t>
            </a:r>
            <a:r>
              <a:rPr lang="en-US" sz="2400" b="1" i="1" dirty="0">
                <a:latin typeface="Book Antiqua" panose="02040602050305030304" pitchFamily="18" charset="0"/>
              </a:rPr>
              <a:t/>
            </a:r>
            <a:br>
              <a:rPr lang="en-US" sz="2400" b="1" i="1" dirty="0">
                <a:latin typeface="Book Antiqua" panose="02040602050305030304" pitchFamily="18" charset="0"/>
              </a:rPr>
            </a:br>
            <a:r>
              <a:rPr lang="en-US" sz="2400" b="1" i="1" dirty="0" smtClean="0">
                <a:latin typeface="Book Antiqua" panose="02040602050305030304" pitchFamily="18" charset="0"/>
              </a:rPr>
              <a:t>innovation </a:t>
            </a:r>
            <a:r>
              <a:rPr lang="en-US" sz="2400" b="1" i="1" dirty="0">
                <a:latin typeface="Book Antiqua" panose="02040602050305030304" pitchFamily="18" charset="0"/>
              </a:rPr>
              <a:t>activities </a:t>
            </a:r>
            <a:r>
              <a:rPr lang="en-US" sz="2400" b="1" i="1" dirty="0" smtClean="0">
                <a:latin typeface="Book Antiqua" panose="02040602050305030304" pitchFamily="18" charset="0"/>
              </a:rPr>
              <a:t>expenditures</a:t>
            </a:r>
            <a:endParaRPr lang="en-US" sz="2400" b="1" i="1" dirty="0">
              <a:latin typeface="Book Antiqua" panose="0204060205030503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74017" y="5192866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959302" y="1764587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17359" y="6577607"/>
            <a:ext cx="13265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dirty="0">
                <a:solidFill>
                  <a:prstClr val="black"/>
                </a:solidFill>
                <a:latin typeface="Book Antiqua" panose="02040602050305030304" pitchFamily="18" charset="0"/>
              </a:rPr>
              <a:t>* - </a:t>
            </a:r>
            <a:r>
              <a:rPr lang="uk-UA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for </a:t>
            </a:r>
            <a:r>
              <a:rPr lang="en-US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20</a:t>
            </a:r>
            <a:r>
              <a:rPr lang="uk-UA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19</a:t>
            </a:r>
            <a:endParaRPr lang="uk-UA" sz="14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5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  <p:bldP spid="18" grpId="0"/>
      <p:bldP spid="15" grpId="0"/>
      <p:bldP spid="26" grpId="0"/>
      <p:bldP spid="28" grpId="0" animBg="1"/>
      <p:bldP spid="29" grpId="0"/>
      <p:bldP spid="24" grpId="0"/>
      <p:bldP spid="2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 descr="D:\Фото области\Фото для буклета\Ночной город3.jpg"/>
          <p:cNvPicPr>
            <a:picLocks noChangeAspect="1" noChangeArrowheads="1"/>
          </p:cNvPicPr>
          <p:nvPr/>
        </p:nvPicPr>
        <p:blipFill>
          <a:blip r:embed="rId2" cstate="print"/>
          <a:srcRect l="20446" b="26789"/>
          <a:stretch>
            <a:fillRect/>
          </a:stretch>
        </p:blipFill>
        <p:spPr bwMode="auto">
          <a:xfrm>
            <a:off x="-1" y="0"/>
            <a:ext cx="12190414" cy="688055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78" name="Прямоугольник 77"/>
          <p:cNvSpPr/>
          <p:nvPr/>
        </p:nvSpPr>
        <p:spPr>
          <a:xfrm>
            <a:off x="0" y="4148"/>
            <a:ext cx="12190413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6000"/>
                </a:schemeClr>
              </a:gs>
              <a:gs pos="19000">
                <a:schemeClr val="bg1">
                  <a:alpha val="34000"/>
                </a:schemeClr>
              </a:gs>
              <a:gs pos="70000">
                <a:schemeClr val="bg1">
                  <a:alpha val="2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8618" y="95394"/>
            <a:ext cx="8768120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Powerful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Production Potential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9889716" y="196008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/>
          <p:nvPr/>
        </p:nvSpPr>
        <p:spPr>
          <a:xfrm>
            <a:off x="9874852" y="3862610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естиугольник 32"/>
          <p:cNvSpPr/>
          <p:nvPr/>
        </p:nvSpPr>
        <p:spPr>
          <a:xfrm>
            <a:off x="7996292" y="47784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/>
          <p:nvPr/>
        </p:nvSpPr>
        <p:spPr>
          <a:xfrm>
            <a:off x="8032593" y="2898249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9917256" y="96503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/>
          <p:nvPr/>
        </p:nvSpPr>
        <p:spPr>
          <a:xfrm>
            <a:off x="8048048" y="100177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Human\Desktop\пром\дизел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59" y="1197942"/>
            <a:ext cx="16287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uman\Desktop\пром\сандор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4365104"/>
            <a:ext cx="204797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Шестиугольник 42"/>
          <p:cNvSpPr/>
          <p:nvPr/>
        </p:nvSpPr>
        <p:spPr>
          <a:xfrm>
            <a:off x="6142505" y="38273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емиугольник 38"/>
          <p:cNvSpPr/>
          <p:nvPr/>
        </p:nvSpPr>
        <p:spPr>
          <a:xfrm>
            <a:off x="590912" y="1850311"/>
            <a:ext cx="4559829" cy="4172537"/>
          </a:xfrm>
          <a:prstGeom prst="heptagon">
            <a:avLst/>
          </a:prstGeom>
          <a:solidFill>
            <a:schemeClr val="bg1">
              <a:alpha val="67000"/>
            </a:schemeClr>
          </a:solidFill>
          <a:ln w="184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Шестиугольник 39"/>
          <p:cNvSpPr/>
          <p:nvPr/>
        </p:nvSpPr>
        <p:spPr>
          <a:xfrm>
            <a:off x="1338616" y="963903"/>
            <a:ext cx="2507544" cy="2182552"/>
          </a:xfrm>
          <a:prstGeom prst="hexagon">
            <a:avLst/>
          </a:prstGeom>
          <a:solidFill>
            <a:srgbClr val="FF0000">
              <a:alpha val="86000"/>
            </a:srgbClr>
          </a:solidFill>
          <a:ln w="76200">
            <a:solidFill>
              <a:srgbClr val="A80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Шестиугольник 40"/>
          <p:cNvSpPr/>
          <p:nvPr/>
        </p:nvSpPr>
        <p:spPr>
          <a:xfrm>
            <a:off x="3556006" y="2066335"/>
            <a:ext cx="2507544" cy="2182552"/>
          </a:xfrm>
          <a:prstGeom prst="hexagon">
            <a:avLst/>
          </a:prstGeom>
          <a:solidFill>
            <a:srgbClr val="FFC000">
              <a:alpha val="86000"/>
            </a:srgb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Шестиугольник 41"/>
          <p:cNvSpPr/>
          <p:nvPr/>
        </p:nvSpPr>
        <p:spPr>
          <a:xfrm>
            <a:off x="4006974" y="4437112"/>
            <a:ext cx="2124109" cy="1730363"/>
          </a:xfrm>
          <a:prstGeom prst="hexagon">
            <a:avLst/>
          </a:prstGeom>
          <a:solidFill>
            <a:srgbClr val="F9FF01">
              <a:alpha val="84000"/>
            </a:srgbClr>
          </a:solidFill>
          <a:ln w="76200">
            <a:solidFill>
              <a:srgbClr val="FFFF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Шестиугольник 49"/>
          <p:cNvSpPr/>
          <p:nvPr/>
        </p:nvSpPr>
        <p:spPr>
          <a:xfrm>
            <a:off x="2381854" y="5374866"/>
            <a:ext cx="1707072" cy="1365046"/>
          </a:xfrm>
          <a:prstGeom prst="hexagon">
            <a:avLst/>
          </a:prstGeom>
          <a:solidFill>
            <a:srgbClr val="92D050">
              <a:alpha val="85000"/>
            </a:srgbClr>
          </a:solidFill>
          <a:ln w="76200">
            <a:solidFill>
              <a:srgbClr val="92D050">
                <a:alpha val="98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Шестиугольник 50"/>
          <p:cNvSpPr/>
          <p:nvPr/>
        </p:nvSpPr>
        <p:spPr>
          <a:xfrm>
            <a:off x="27178" y="2647503"/>
            <a:ext cx="1707072" cy="1365046"/>
          </a:xfrm>
          <a:prstGeom prst="hexagon">
            <a:avLst/>
          </a:prstGeom>
          <a:solidFill>
            <a:srgbClr val="002060">
              <a:alpha val="86000"/>
            </a:srgbClr>
          </a:solidFill>
          <a:ln w="76200">
            <a:solidFill>
              <a:srgbClr val="00133A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>
            <a:off x="838622" y="5229200"/>
            <a:ext cx="1414742" cy="1208422"/>
          </a:xfrm>
          <a:prstGeom prst="hexagon">
            <a:avLst/>
          </a:prstGeom>
          <a:solidFill>
            <a:srgbClr val="00B050">
              <a:alpha val="96000"/>
            </a:srgbClr>
          </a:solidFill>
          <a:ln w="76200">
            <a:solidFill>
              <a:srgbClr val="00B05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>
            <a:off x="211737" y="4248887"/>
            <a:ext cx="995403" cy="865181"/>
          </a:xfrm>
          <a:prstGeom prst="hexagon">
            <a:avLst/>
          </a:prstGeom>
          <a:solidFill>
            <a:srgbClr val="00B0F0">
              <a:alpha val="85000"/>
            </a:srgbClr>
          </a:solidFill>
          <a:ln w="76200">
            <a:solidFill>
              <a:srgbClr val="00B0F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>
            <a:off x="1114186" y="5432353"/>
            <a:ext cx="845032" cy="764484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>
            <a:off x="2631532" y="5602729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Шестиугольник 55"/>
          <p:cNvSpPr/>
          <p:nvPr/>
        </p:nvSpPr>
        <p:spPr>
          <a:xfrm>
            <a:off x="4310038" y="4737697"/>
            <a:ext cx="1484400" cy="118005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Шестиугольник 56"/>
          <p:cNvSpPr/>
          <p:nvPr/>
        </p:nvSpPr>
        <p:spPr>
          <a:xfrm>
            <a:off x="3892321" y="2420888"/>
            <a:ext cx="1880166" cy="1472939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естиугольник 57"/>
          <p:cNvSpPr/>
          <p:nvPr/>
        </p:nvSpPr>
        <p:spPr>
          <a:xfrm>
            <a:off x="1762848" y="1341639"/>
            <a:ext cx="1668062" cy="136728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Шестиугольник 58"/>
          <p:cNvSpPr/>
          <p:nvPr/>
        </p:nvSpPr>
        <p:spPr>
          <a:xfrm>
            <a:off x="298694" y="2869315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Шестиугольник 59"/>
          <p:cNvSpPr/>
          <p:nvPr/>
        </p:nvSpPr>
        <p:spPr>
          <a:xfrm>
            <a:off x="407876" y="4379779"/>
            <a:ext cx="571592" cy="603396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2030782" y="1455167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3,3</a:t>
            </a:r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19049" y="2483604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4,2</a:t>
            </a:r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600046" y="4797152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12,6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33021" y="5642084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7,6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65580" y="2996952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7,5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01187" y="5440317"/>
            <a:ext cx="843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3,9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7527" y="4365104"/>
            <a:ext cx="732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0,9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177244" y="3068960"/>
            <a:ext cx="13981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Book Antiqua" panose="02040602050305030304" pitchFamily="18" charset="0"/>
              </a:rPr>
              <a:t>Food </a:t>
            </a:r>
            <a:endParaRPr lang="en-US" sz="24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400" b="1" dirty="0" smtClean="0">
                <a:latin typeface="Book Antiqua" panose="02040602050305030304" pitchFamily="18" charset="0"/>
              </a:rPr>
              <a:t>Industry</a:t>
            </a:r>
            <a:endParaRPr lang="ru-RU" sz="2400" b="1" dirty="0">
              <a:latin typeface="Book Antiqua" panose="0204060205030503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37961" y="2031231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Book Antiqua" panose="02040602050305030304" pitchFamily="18" charset="0"/>
              </a:rPr>
              <a:t>Energy</a:t>
            </a:r>
            <a:endParaRPr lang="ru-RU" sz="2400" b="1" dirty="0">
              <a:latin typeface="Book Antiqua" panose="0204060205030503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316060" y="5291916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Book Antiqua" panose="02040602050305030304" pitchFamily="18" charset="0"/>
              </a:rPr>
              <a:t>Metallurgy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84287" y="6039113"/>
            <a:ext cx="12634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latin typeface="Book Antiqua" panose="02040602050305030304" pitchFamily="18" charset="0"/>
              </a:rPr>
              <a:t>Engineering</a:t>
            </a:r>
            <a:endParaRPr lang="ru-RU" sz="1500" b="1" dirty="0">
              <a:latin typeface="Book Antiqua" panose="0204060205030503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109951" y="5714092"/>
            <a:ext cx="880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Mining </a:t>
            </a:r>
          </a:p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industry</a:t>
            </a:r>
            <a:endParaRPr lang="ru-RU" sz="1100" b="1" dirty="0">
              <a:latin typeface="Book Antiqua" panose="0204060205030503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0816" y="4644192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Light</a:t>
            </a:r>
          </a:p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 </a:t>
            </a:r>
            <a:r>
              <a:rPr lang="en-US" sz="1400" b="1" dirty="0">
                <a:latin typeface="Book Antiqua" panose="02040602050305030304" pitchFamily="18" charset="0"/>
              </a:rPr>
              <a:t>industry</a:t>
            </a:r>
            <a:endParaRPr lang="ru-RU" sz="1200" b="1" dirty="0">
              <a:latin typeface="Book Antiqua" panose="0204060205030503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79915" y="34290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Others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338616" y="3878783"/>
            <a:ext cx="2791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latin typeface="Book Antiqua" panose="02040602050305030304" pitchFamily="18" charset="0"/>
              </a:rPr>
              <a:t>Structure of Industry</a:t>
            </a:r>
            <a:endParaRPr lang="ru-RU" sz="2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Picture 3" descr="C:\Users\Minaeva\Downloads\LactalisLogo_eng_upd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946" y="3817406"/>
            <a:ext cx="2448272" cy="184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C:\Users\Minaeva\Downloads\фрегат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9" b="31293"/>
          <a:stretch/>
        </p:blipFill>
        <p:spPr bwMode="auto">
          <a:xfrm>
            <a:off x="10050622" y="2550439"/>
            <a:ext cx="1881424" cy="70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naeva\Downloads\зоря англ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8" b="15056"/>
          <a:stretch/>
        </p:blipFill>
        <p:spPr bwMode="auto">
          <a:xfrm>
            <a:off x="8253668" y="2924944"/>
            <a:ext cx="1801978" cy="125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naeva\Downloads\logo_sunppuk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245" y="183395"/>
            <a:ext cx="2180625" cy="16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" descr="C:\Users\Minaeva\Downloads\KOBLEVO_log_slogan_78b3a9a2a4629b4485d0d1f621d5484d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00"/>
          <a:stretch/>
        </p:blipFill>
        <p:spPr bwMode="auto">
          <a:xfrm>
            <a:off x="8195341" y="5071536"/>
            <a:ext cx="1842131" cy="7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13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3" grpId="0" animBg="1"/>
      <p:bldP spid="5" grpId="0"/>
      <p:bldP spid="30" grpId="0" animBg="1"/>
      <p:bldP spid="32" grpId="0" animBg="1"/>
      <p:bldP spid="33" grpId="0" animBg="1"/>
      <p:bldP spid="31" grpId="0" animBg="1"/>
      <p:bldP spid="4" grpId="0" animBg="1"/>
      <p:bldP spid="29" grpId="0" animBg="1"/>
      <p:bldP spid="43" grpId="0" animBg="1"/>
      <p:bldP spid="39" grpId="0" animBg="1"/>
      <p:bldP spid="40" grpId="0" animBg="1"/>
      <p:bldP spid="41" grpId="0" animBg="1"/>
      <p:bldP spid="42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езультат пошуку зображень за запитом &quot;завод николае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9" y="0"/>
            <a:ext cx="12216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8597" y="44624"/>
            <a:ext cx="12218574" cy="68772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1000"/>
                </a:schemeClr>
              </a:gs>
              <a:gs pos="19000">
                <a:schemeClr val="bg1">
                  <a:alpha val="57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3444" y="2204859"/>
            <a:ext cx="5236533" cy="4154984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enlargement of production facilities of industrial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enterprises</a:t>
            </a:r>
          </a:p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the maritime industry, including shipbuilding</a:t>
            </a:r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and development of infrastructure of industrial parks and industrial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zones</a:t>
            </a:r>
          </a:p>
          <a:p>
            <a:pPr algn="ctr"/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4" descr="C:\Users\Human\Desktop\пром\лесенк2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8" b="15208"/>
          <a:stretch/>
        </p:blipFill>
        <p:spPr bwMode="auto">
          <a:xfrm>
            <a:off x="-25474" y="7189"/>
            <a:ext cx="7273062" cy="687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618" y="95394"/>
            <a:ext cx="10424304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1045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Mykolaiv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Region is a leading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market of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Ukraine</a:t>
            </a:r>
            <a:endParaRPr lang="en-US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15913" y="4149080"/>
            <a:ext cx="23679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100 %</a:t>
            </a:r>
            <a:endParaRPr lang="uk-UA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3000" b="1" i="1" dirty="0">
                <a:latin typeface="Book Antiqua" panose="02040602050305030304" pitchFamily="18" charset="0"/>
              </a:rPr>
              <a:t>Gas turbines</a:t>
            </a:r>
            <a:endParaRPr lang="ru-RU" sz="3000" b="1" i="1" dirty="0">
              <a:latin typeface="Book Antiqua" panose="0204060205030503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8209880" y="371703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255446" y="479715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рапеция 10"/>
          <p:cNvSpPr/>
          <p:nvPr/>
        </p:nvSpPr>
        <p:spPr>
          <a:xfrm>
            <a:off x="1486694" y="4192478"/>
            <a:ext cx="1597098" cy="539981"/>
          </a:xfrm>
          <a:prstGeom prst="trapezoid">
            <a:avLst>
              <a:gd name="adj" fmla="val 8048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380622" y="4313098"/>
            <a:ext cx="1733167" cy="1010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en-US" b="1" i="1" dirty="0" smtClean="0">
                <a:latin typeface="Book Antiqua" panose="02040602050305030304" pitchFamily="18" charset="0"/>
              </a:rPr>
              <a:t>33,8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i="1" dirty="0" smtClean="0">
                <a:latin typeface="Book Antiqua" panose="02040602050305030304" pitchFamily="18" charset="0"/>
              </a:rPr>
              <a:t>  </a:t>
            </a:r>
            <a:r>
              <a:rPr lang="en-US" sz="1600" b="1" i="1" dirty="0">
                <a:latin typeface="Book Antiqua" panose="02040602050305030304" pitchFamily="18" charset="0"/>
              </a:rPr>
              <a:t>Condensed </a:t>
            </a:r>
            <a:r>
              <a:rPr lang="en-US" sz="1600" b="1" i="1" dirty="0" smtClean="0">
                <a:latin typeface="Book Antiqua" panose="02040602050305030304" pitchFamily="18" charset="0"/>
              </a:rPr>
              <a:t>milk</a:t>
            </a:r>
          </a:p>
          <a:p>
            <a:pPr algn="ctr">
              <a:lnSpc>
                <a:spcPts val="1400"/>
              </a:lnSpc>
            </a:pPr>
            <a:r>
              <a:rPr lang="en-US" sz="1600" b="1" i="1" dirty="0" smtClean="0">
                <a:latin typeface="Book Antiqua" panose="02040602050305030304" pitchFamily="18" charset="0"/>
              </a:rPr>
              <a:t>and </a:t>
            </a:r>
            <a:r>
              <a:rPr lang="en-US" sz="1600" b="1" i="1" dirty="0">
                <a:latin typeface="Book Antiqua" panose="02040602050305030304" pitchFamily="18" charset="0"/>
              </a:rPr>
              <a:t>cream</a:t>
            </a:r>
            <a:endParaRPr lang="ru-RU" sz="1600" b="1" i="1" dirty="0">
              <a:latin typeface="Book Antiqua" panose="02040602050305030304" pitchFamily="18" charset="0"/>
            </a:endParaRPr>
          </a:p>
        </p:txBody>
      </p:sp>
      <p:sp>
        <p:nvSpPr>
          <p:cNvPr id="25" name="Трапеция 24"/>
          <p:cNvSpPr/>
          <p:nvPr/>
        </p:nvSpPr>
        <p:spPr>
          <a:xfrm>
            <a:off x="4078982" y="3058913"/>
            <a:ext cx="1417883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259064" y="3140968"/>
            <a:ext cx="1091966" cy="1036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24,4  %</a:t>
            </a:r>
            <a:endParaRPr lang="en-US" sz="1600" b="1" i="1" dirty="0">
              <a:latin typeface="Book Antiqua" panose="02040602050305030304" pitchFamily="18" charset="0"/>
            </a:endParaRPr>
          </a:p>
          <a:p>
            <a:pPr algn="ctr">
              <a:lnSpc>
                <a:spcPts val="1400"/>
              </a:lnSpc>
            </a:pPr>
            <a:endParaRPr lang="en-US" sz="10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J</a:t>
            </a:r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uices</a:t>
            </a:r>
            <a:endParaRPr lang="uk-UA" b="1" i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ts val="1400"/>
              </a:lnSpc>
            </a:pPr>
            <a:endParaRPr lang="ru-RU" sz="2000" b="1" i="1" dirty="0">
              <a:latin typeface="Book Antiqua" panose="02040602050305030304" pitchFamily="18" charset="0"/>
            </a:endParaRPr>
          </a:p>
        </p:txBody>
      </p:sp>
      <p:sp>
        <p:nvSpPr>
          <p:cNvPr id="26" name="Трапеция 25"/>
          <p:cNvSpPr/>
          <p:nvPr/>
        </p:nvSpPr>
        <p:spPr>
          <a:xfrm rot="10800000">
            <a:off x="147426" y="4080671"/>
            <a:ext cx="1542498" cy="579147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32092" y="3575918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>
                <a:latin typeface="Book Antiqua" panose="02040602050305030304" pitchFamily="18" charset="0"/>
              </a:rPr>
              <a:t>Agricultural </a:t>
            </a:r>
          </a:p>
          <a:p>
            <a:pPr algn="ctr"/>
            <a:r>
              <a:rPr lang="en-US" sz="1600" b="1" i="1" dirty="0" smtClean="0">
                <a:latin typeface="Book Antiqua" panose="02040602050305030304" pitchFamily="18" charset="0"/>
              </a:rPr>
              <a:t>machinery</a:t>
            </a:r>
            <a:endParaRPr lang="uk-UA" sz="1600" b="1" i="1" dirty="0"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44,0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7" name="Трапеция 26"/>
          <p:cNvSpPr/>
          <p:nvPr/>
        </p:nvSpPr>
        <p:spPr>
          <a:xfrm rot="10800000">
            <a:off x="1270671" y="3076904"/>
            <a:ext cx="2549439" cy="856151"/>
          </a:xfrm>
          <a:prstGeom prst="trapezoid">
            <a:avLst>
              <a:gd name="adj" fmla="val 72393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493232" y="1844824"/>
            <a:ext cx="18710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uk-UA" sz="3000" b="1" i="1" dirty="0" smtClean="0">
                <a:latin typeface="Book Antiqua" panose="02040602050305030304" pitchFamily="18" charset="0"/>
              </a:rPr>
              <a:t>  </a:t>
            </a:r>
            <a:r>
              <a:rPr lang="en-US" sz="3000" b="1" i="1" dirty="0" smtClean="0">
                <a:latin typeface="Book Antiqua" panose="02040602050305030304" pitchFamily="18" charset="0"/>
              </a:rPr>
              <a:t>Alumina</a:t>
            </a:r>
          </a:p>
          <a:p>
            <a:pPr algn="ctr"/>
            <a:r>
              <a:rPr lang="en-US" sz="3000" b="1" i="1" dirty="0" smtClean="0">
                <a:latin typeface="Book Antiqua" panose="02040602050305030304" pitchFamily="18" charset="0"/>
              </a:rPr>
              <a:t>    </a:t>
            </a:r>
            <a:r>
              <a:rPr lang="uk-UA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100 %</a:t>
            </a:r>
            <a:endParaRPr lang="ru-RU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8" name="Трапеция 27"/>
          <p:cNvSpPr/>
          <p:nvPr/>
        </p:nvSpPr>
        <p:spPr>
          <a:xfrm rot="10800000">
            <a:off x="3430910" y="2060845"/>
            <a:ext cx="2232248" cy="792090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526671" y="1334959"/>
            <a:ext cx="21515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14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Raw leather</a:t>
            </a:r>
            <a:endParaRPr lang="uk-UA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800" b="1" i="1" dirty="0" smtClean="0">
                <a:latin typeface="Book Antiqua" panose="02040602050305030304" pitchFamily="18" charset="0"/>
              </a:rPr>
              <a:t>  </a:t>
            </a:r>
            <a:r>
              <a:rPr lang="en-US" sz="2800" b="1" i="1" dirty="0" smtClean="0">
                <a:latin typeface="Book Antiqua" panose="02040602050305030304" pitchFamily="18" charset="0"/>
              </a:rPr>
              <a:t>78,6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9" name="Трапеция 28"/>
          <p:cNvSpPr/>
          <p:nvPr/>
        </p:nvSpPr>
        <p:spPr>
          <a:xfrm rot="10800000">
            <a:off x="5303117" y="2996951"/>
            <a:ext cx="1368152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507652" y="2393012"/>
            <a:ext cx="99257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Tomato</a:t>
            </a:r>
          </a:p>
          <a:p>
            <a:pPr algn="ctr"/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paste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53,2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9302" y="1124744"/>
            <a:ext cx="5240675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988540" y="2204860"/>
            <a:ext cx="5201873" cy="4153844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7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5" grpId="0"/>
      <p:bldP spid="35" grpId="0"/>
      <p:bldP spid="11" grpId="0" animBg="1"/>
      <p:bldP spid="19" grpId="0" build="p"/>
      <p:bldP spid="25" grpId="0" animBg="1"/>
      <p:bldP spid="21" grpId="0"/>
      <p:bldP spid="26" grpId="0" animBg="1"/>
      <p:bldP spid="17" grpId="0" build="p"/>
      <p:bldP spid="27" grpId="0" animBg="1"/>
      <p:bldP spid="34" grpId="0" build="p"/>
      <p:bldP spid="28" grpId="0" animBg="1"/>
      <p:bldP spid="15" grpId="0" build="p"/>
      <p:bldP spid="29" grpId="0" animBg="1"/>
      <p:bldP spid="20" grpId="0" build="p"/>
      <p:bldP spid="7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Human\Desktop\вете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7" y="0"/>
            <a:ext cx="12199030" cy="688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-1" y="0"/>
            <a:ext cx="12190413" cy="6858000"/>
          </a:xfrm>
          <a:prstGeom prst="rect">
            <a:avLst/>
          </a:prstGeom>
          <a:gradFill>
            <a:gsLst>
              <a:gs pos="46000">
                <a:schemeClr val="bg1">
                  <a:alpha val="4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8618" y="171594"/>
            <a:ext cx="6967920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457522" y="34284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High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Energy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51488" y="1260676"/>
            <a:ext cx="5375127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17222" y="2348880"/>
            <a:ext cx="547095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alternative energy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the South-Ukraine NPP</a:t>
            </a: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unit 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Completion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construction and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№3 hydroelectric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Tashlyk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pumped storage plant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spray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ponds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reconstruction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South-Ukraine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NPP</a:t>
            </a: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7997767" y="31194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997768" y="4005831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7997768" y="52292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Шестиугольник 50"/>
          <p:cNvSpPr/>
          <p:nvPr/>
        </p:nvSpPr>
        <p:spPr>
          <a:xfrm rot="16200000">
            <a:off x="346962" y="316301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 rot="16200000">
            <a:off x="1315429" y="4739927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 rot="16200000">
            <a:off x="3356163" y="473597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 rot="16200000">
            <a:off x="4326328" y="3119002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 rot="16200000">
            <a:off x="3340397" y="1557001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естиугольник 46"/>
          <p:cNvSpPr/>
          <p:nvPr/>
        </p:nvSpPr>
        <p:spPr>
          <a:xfrm rot="16200000">
            <a:off x="1299663" y="1547473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Human\Desktop\цвето1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1268760"/>
            <a:ext cx="6276975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42491" y="3461925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ENERGY POTENTIAL </a:t>
            </a:r>
            <a:endParaRPr lang="en-US" sz="2000" b="1" i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OF </a:t>
            </a:r>
            <a:r>
              <a:rPr lang="en-US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REGION</a:t>
            </a:r>
            <a:endParaRPr lang="ru-RU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13674" y="1628800"/>
            <a:ext cx="1313180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</a:p>
          <a:p>
            <a:pPr algn="ctr"/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kWh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 power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year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9714" y="3443616"/>
            <a:ext cx="17139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wind turbines</a:t>
            </a:r>
          </a:p>
          <a:p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MW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636607" y="3268141"/>
            <a:ext cx="141577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uk-UA" sz="2000" i="1" dirty="0" smtClean="0">
                <a:solidFill>
                  <a:srgbClr val="A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plants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659,3 MW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69268" y="5013176"/>
            <a:ext cx="144462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sunny days </a:t>
            </a:r>
            <a:endParaRPr lang="en-U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99816" y="1628800"/>
            <a:ext cx="15824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uk-UA" sz="2400" b="1" i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kWh</a:t>
            </a:r>
          </a:p>
          <a:p>
            <a:pPr algn="ctr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uclear power </a:t>
            </a: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</a:t>
            </a: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89373" y="2335029"/>
            <a:ext cx="5299355" cy="4345371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607202" y="5013176"/>
            <a:ext cx="147989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50 %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Ukra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 power 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8" grpId="0" animBg="1"/>
      <p:bldP spid="40" grpId="0"/>
      <p:bldP spid="51" grpId="0" animBg="1"/>
      <p:bldP spid="52" grpId="0" animBg="1"/>
      <p:bldP spid="53" grpId="0" animBg="1"/>
      <p:bldP spid="54" grpId="0" animBg="1"/>
      <p:bldP spid="55" grpId="0" animBg="1"/>
      <p:bldP spid="47" grpId="0" animBg="1"/>
      <p:bldP spid="31" grpId="0"/>
      <p:bldP spid="30" grpId="0"/>
      <p:bldP spid="32" grpId="0"/>
      <p:bldP spid="33" grpId="0"/>
      <p:bldP spid="36" grpId="0"/>
      <p:bldP spid="24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812" y="107248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2991" y="164491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Favorable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Climatic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onditions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Fertile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L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ands for Development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of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Agrarian Sector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encrypted-tbn0.gstatic.com/images?q=tbn:ANd9GcSWupW0hyssoSXk_Z8Zqg1465BWOEVhFiE_omhnVcXXfuI80Ij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0567"/>
            <a:ext cx="12190413" cy="330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967" y="3550565"/>
            <a:ext cx="12174445" cy="33074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64789"/>
            <a:ext cx="51226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2395,6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       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GRAINS</a:t>
            </a:r>
            <a:endParaRPr lang="uk-UA" sz="2000" b="1" i="1" dirty="0" smtClean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en-US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r>
              <a:rPr lang="uk-UA" sz="36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693,9 </a:t>
            </a:r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</a:t>
            </a:r>
            <a:r>
              <a:rPr lang="en-US" sz="36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SUNFLOWERS</a:t>
            </a:r>
            <a:endParaRPr lang="en-US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uk-UA" sz="2000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uk-UA" sz="36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566,7</a:t>
            </a:r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     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VEGETABLES</a:t>
            </a:r>
            <a:endParaRPr lang="en-US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0" algn="just"/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uk-UA" sz="36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206,6</a:t>
            </a:r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    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POTATOES</a:t>
            </a:r>
            <a:endParaRPr lang="uk-UA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76366" y="2708920"/>
            <a:ext cx="6092825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Reconstruction of the South Bug irrigation system of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Voznesensky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Mykolaiv districts of the Mykolaiv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region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technological renovation of livestock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complexes</a:t>
            </a:r>
            <a:endParaRPr lang="uk-UA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infrastructure of vegetable, fruit storages and shops for processing vegetables and fruits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7167847" y="371703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212761" y="443711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C:\Documents and Settings\User\Рабочий стол\Презентация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34" y="5378831"/>
            <a:ext cx="2550948" cy="11743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63436" y="5499836"/>
            <a:ext cx="2304256" cy="1028755"/>
          </a:xfrm>
          <a:prstGeom prst="rect">
            <a:avLst/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«С-РОСТОК» - Ведущая овощная компания юга Украины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60" y="5642484"/>
            <a:ext cx="2340168" cy="6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грофьюжн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0"/>
          <a:stretch/>
        </p:blipFill>
        <p:spPr bwMode="auto">
          <a:xfrm>
            <a:off x="2551530" y="5384733"/>
            <a:ext cx="1492339" cy="11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езультат пошуку зображень за запитом &quot;владам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0" b="3713"/>
          <a:stretch/>
        </p:blipFill>
        <p:spPr bwMode="auto">
          <a:xfrm>
            <a:off x="4043869" y="5393119"/>
            <a:ext cx="2209533" cy="11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езультат пошуку зображень за запитом &quot;заря ингула баштанка&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3" b="26740"/>
          <a:stretch/>
        </p:blipFill>
        <p:spPr bwMode="auto">
          <a:xfrm>
            <a:off x="8563128" y="5332373"/>
            <a:ext cx="2498605" cy="11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biz-gid.com/img/logo/15406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"/>
          <a:stretch/>
        </p:blipFill>
        <p:spPr bwMode="auto">
          <a:xfrm>
            <a:off x="11063758" y="5204281"/>
            <a:ext cx="1170333" cy="132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197313" y="2574522"/>
            <a:ext cx="6626703" cy="2818597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2242" y="1655425"/>
            <a:ext cx="4935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The </a:t>
            </a:r>
            <a:r>
              <a:rPr lang="en-US" sz="2400" b="1" i="1" dirty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region produced </a:t>
            </a:r>
            <a:r>
              <a:rPr lang="en-US" sz="24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in 2020 (tons)</a:t>
            </a:r>
            <a:r>
              <a:rPr lang="uk-UA" sz="22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</a:t>
            </a:r>
            <a:endParaRPr lang="uk-UA" sz="22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551530" y="2276872"/>
            <a:ext cx="15284" cy="2974161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97313" y="1657001"/>
            <a:ext cx="6626703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5967" y="2275711"/>
            <a:ext cx="5071127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25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10" grpId="0" animBg="1"/>
      <p:bldP spid="19" grpId="0" animBg="1"/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uman\Desktop\Рисунок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" y="1003970"/>
            <a:ext cx="7848872" cy="582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743276" y="2550309"/>
            <a:ext cx="5356027" cy="967467"/>
          </a:xfrm>
          <a:prstGeom prst="roundRect">
            <a:avLst/>
          </a:prstGeom>
          <a:solidFill>
            <a:srgbClr val="C00000">
              <a:alpha val="8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56237" y="3733800"/>
            <a:ext cx="5348376" cy="1149007"/>
          </a:xfrm>
          <a:prstGeom prst="roundRect">
            <a:avLst/>
          </a:prstGeom>
          <a:solidFill>
            <a:srgbClr val="002060">
              <a:alpha val="8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91064" y="386870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Black Sea Economic </a:t>
            </a:r>
            <a:endParaRPr lang="en-US" sz="2800" b="1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Cooperation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872" y="2808000"/>
            <a:ext cx="512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Baltic Sea </a:t>
            </a:r>
            <a:r>
              <a:rPr lang="en-US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– Black </a:t>
            </a:r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Sea 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009" y="95250"/>
            <a:ext cx="9371383" cy="908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43277" y="5059675"/>
            <a:ext cx="5343451" cy="889605"/>
          </a:xfrm>
          <a:prstGeom prst="roundRect">
            <a:avLst/>
          </a:prstGeom>
          <a:solidFill>
            <a:srgbClr val="00B050">
              <a:alpha val="87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70104" y="522908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Eurasian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11230" y="1211610"/>
            <a:ext cx="5775498" cy="1008112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165640" y="1172042"/>
            <a:ext cx="6126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International </a:t>
            </a:r>
            <a:endParaRPr lang="en-US" sz="3200" b="1" dirty="0" smtClean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Transport </a:t>
            </a:r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Routes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57254" y="190381"/>
            <a:ext cx="10268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Benefits of Geographical Location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3038" y="2808000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smtClean="0">
                <a:latin typeface="Book Antiqua" panose="02040602050305030304" pitchFamily="18" charset="0"/>
              </a:rPr>
              <a:t>Kyiv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7893" y="4638144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Book Antiqua" panose="02040602050305030304" pitchFamily="18" charset="0"/>
              </a:rPr>
              <a:t>Odessa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4937" y="3930258"/>
            <a:ext cx="1433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Region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9210" y="1547500"/>
            <a:ext cx="95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ook Antiqua" panose="02040602050305030304" pitchFamily="18" charset="0"/>
              </a:rPr>
              <a:t>Minsk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8782" y="2249260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Warsaw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8435" y="5319811"/>
            <a:ext cx="1912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ook Antiqua" panose="02040602050305030304" pitchFamily="18" charset="0"/>
              </a:rPr>
              <a:t>Black Sea</a:t>
            </a:r>
            <a:endParaRPr lang="ru-RU" sz="2800" b="1" dirty="0">
              <a:latin typeface="Book Antiqua" panose="0204060205030503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833" y="1156682"/>
            <a:ext cx="1912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 Antiqua" panose="02040602050305030304" pitchFamily="18" charset="0"/>
              </a:rPr>
              <a:t>Baltic </a:t>
            </a:r>
            <a:r>
              <a:rPr lang="en-US" sz="2000" b="1" dirty="0" smtClean="0">
                <a:latin typeface="Book Antiqua" panose="02040602050305030304" pitchFamily="18" charset="0"/>
              </a:rPr>
              <a:t>Sea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50" y="5658365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Rome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10830" y="5379313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Sofia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86894" y="4950479"/>
            <a:ext cx="13126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Bucharest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75564" y="4099535"/>
            <a:ext cx="148579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Budapest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7770" y="1844824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Book Antiqua" panose="02040602050305030304" pitchFamily="18" charset="0"/>
              </a:rPr>
              <a:t>Berlin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2389" y="2931041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Prague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69897" y="3499371"/>
            <a:ext cx="169146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Bratislava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542" y="3867145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Vienna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147" y="4161090"/>
            <a:ext cx="2134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27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8" grpId="0"/>
      <p:bldP spid="6" grpId="0"/>
      <p:bldP spid="12" grpId="0" animBg="1"/>
      <p:bldP spid="14" grpId="0" animBg="1"/>
      <p:bldP spid="7" grpId="0"/>
      <p:bldP spid="2" grpId="0" animBg="1"/>
      <p:bldP spid="13" grpId="0"/>
      <p:bldP spid="15" grpId="0"/>
      <p:bldP spid="3" grpId="0"/>
      <p:bldP spid="17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11965</TotalTime>
  <Words>867</Words>
  <Application>Microsoft Office PowerPoint</Application>
  <PresentationFormat>Произвольный</PresentationFormat>
  <Paragraphs>306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Human</dc:creator>
  <cp:lastModifiedBy>Секретарь</cp:lastModifiedBy>
  <cp:revision>557</cp:revision>
  <cp:lastPrinted>2020-04-29T07:14:33Z</cp:lastPrinted>
  <dcterms:created xsi:type="dcterms:W3CDTF">2018-02-05T12:47:49Z</dcterms:created>
  <dcterms:modified xsi:type="dcterms:W3CDTF">2021-05-28T11:08:15Z</dcterms:modified>
</cp:coreProperties>
</file>