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4" r:id="rId2"/>
    <p:sldId id="266" r:id="rId3"/>
    <p:sldId id="277" r:id="rId4"/>
    <p:sldId id="269" r:id="rId5"/>
    <p:sldId id="284" r:id="rId6"/>
    <p:sldId id="278" r:id="rId7"/>
    <p:sldId id="286" r:id="rId8"/>
    <p:sldId id="267" r:id="rId9"/>
    <p:sldId id="265" r:id="rId10"/>
    <p:sldId id="268" r:id="rId11"/>
    <p:sldId id="301" r:id="rId12"/>
    <p:sldId id="275" r:id="rId13"/>
    <p:sldId id="300" r:id="rId14"/>
    <p:sldId id="282" r:id="rId15"/>
    <p:sldId id="262" r:id="rId16"/>
  </p:sldIdLst>
  <p:sldSz cx="12190413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9421"/>
    <a:srgbClr val="1D2E65"/>
    <a:srgbClr val="333399"/>
    <a:srgbClr val="800080"/>
    <a:srgbClr val="48AC20"/>
    <a:srgbClr val="009242"/>
    <a:srgbClr val="00A44A"/>
    <a:srgbClr val="00CC00"/>
    <a:srgbClr val="0000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8" autoAdjust="0"/>
    <p:restoredTop sz="96462" autoAdjust="0"/>
  </p:normalViewPr>
  <p:slideViewPr>
    <p:cSldViewPr>
      <p:cViewPr>
        <p:scale>
          <a:sx n="50" d="100"/>
          <a:sy n="50" d="100"/>
        </p:scale>
        <p:origin x="-78" y="-702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01D5C2-8AEC-4BBD-BBCF-1880940C41AE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1B8E0-85DE-41F7-AA30-A057876228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29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1B8E0-85DE-41F7-AA30-A0578762289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357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1B8E0-85DE-41F7-AA30-A0578762289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578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1B8E0-85DE-41F7-AA30-A0578762289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548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1B8E0-85DE-41F7-AA30-A0578762289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466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1B8E0-85DE-41F7-AA30-A0578762289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78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80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97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71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92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64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877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452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65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182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796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18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127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12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mailto:cancelar@mk.gov.ua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tiff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>
            <a:spLocks noChangeArrowheads="1"/>
          </p:cNvSpPr>
          <p:nvPr/>
        </p:nvSpPr>
        <p:spPr bwMode="auto">
          <a:xfrm>
            <a:off x="75302" y="1628800"/>
            <a:ext cx="12068576" cy="4001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Миколаївщина – </a:t>
            </a:r>
          </a:p>
          <a:p>
            <a:pPr algn="ctr"/>
            <a:r>
              <a:rPr lang="uk-UA" sz="60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j-lt"/>
              </a:rPr>
              <a:t>надійний </a:t>
            </a:r>
            <a:r>
              <a:rPr lang="ru-RU" sz="60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j-lt"/>
              </a:rPr>
              <a:t>партнер </a:t>
            </a:r>
            <a:r>
              <a:rPr lang="ru-RU" sz="6000" b="1" dirty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j-lt"/>
              </a:rPr>
              <a:t>для </a:t>
            </a:r>
          </a:p>
          <a:p>
            <a:pPr algn="ctr"/>
            <a:r>
              <a:rPr lang="uk-UA" sz="60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j-lt"/>
              </a:rPr>
              <a:t>міжнародного співробітництва</a:t>
            </a:r>
          </a:p>
          <a:p>
            <a:pPr algn="ctr">
              <a:defRPr/>
            </a:pPr>
            <a:endParaRPr lang="uk-UA" sz="6600" b="1" i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6" name="Picture 4" descr="Картинки по запросу Герб Україн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354" y="381121"/>
            <a:ext cx="767758" cy="107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 bwMode="auto">
          <a:xfrm>
            <a:off x="1414686" y="322937"/>
            <a:ext cx="29289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kern="3000" dirty="0" smtClean="0">
                <a:solidFill>
                  <a:srgbClr val="002060"/>
                </a:solidFill>
                <a:effectLst>
                  <a:glow rad="101600">
                    <a:schemeClr val="bg1"/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Миколаївська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kern="3000" dirty="0" smtClean="0">
                <a:solidFill>
                  <a:srgbClr val="002060"/>
                </a:solidFill>
                <a:effectLst>
                  <a:glow rad="101600">
                    <a:schemeClr val="bg1"/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обласна державна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kern="3000" dirty="0" smtClean="0">
                <a:solidFill>
                  <a:srgbClr val="002060"/>
                </a:solidFill>
                <a:effectLst>
                  <a:glow rad="101600">
                    <a:schemeClr val="bg1"/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адміністрація</a:t>
            </a:r>
            <a:endParaRPr lang="en-US" sz="2000" b="1" kern="3000" dirty="0">
              <a:solidFill>
                <a:srgbClr val="002060"/>
              </a:solidFill>
              <a:effectLst>
                <a:glow rad="101600">
                  <a:schemeClr val="bg1"/>
                </a:glow>
              </a:effectLst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338877" y="345022"/>
            <a:ext cx="0" cy="1015663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 rot="16200000">
            <a:off x="11250497" y="5635518"/>
            <a:ext cx="275739" cy="18536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692743" y="5633286"/>
            <a:ext cx="273190" cy="1853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16200000">
            <a:off x="2492943" y="5629396"/>
            <a:ext cx="273190" cy="185363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16200000">
            <a:off x="4354518" y="5628098"/>
            <a:ext cx="273190" cy="18536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16200000">
            <a:off x="6079772" y="5759324"/>
            <a:ext cx="277453" cy="160431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6200000">
            <a:off x="7809086" y="5633868"/>
            <a:ext cx="279040" cy="18536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rot="16200000">
            <a:off x="9565838" y="5633914"/>
            <a:ext cx="278948" cy="1853639"/>
          </a:xfrm>
          <a:prstGeom prst="rect">
            <a:avLst/>
          </a:prstGeom>
          <a:solidFill>
            <a:srgbClr val="3617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3" descr="C:\Users\Human\Downloads\icons8-натуральная-еда-50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24183">
            <a:off x="3675339" y="5059252"/>
            <a:ext cx="1465053" cy="130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uman\Downloads\icons8-поле-5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0" y="5157192"/>
            <a:ext cx="133938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uman\Downloads\icons8-солнечная-батарея-5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50" y="5223410"/>
            <a:ext cx="1296144" cy="122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Human\Downloads\icons8-позиция-на-карте-мира-5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26" y="5144681"/>
            <a:ext cx="1512167" cy="128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Human\Downloads\icons8-сотрудничество-8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453" y="5048908"/>
            <a:ext cx="1575612" cy="142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Human\Downloads\icons8-взлет-самолета-50 (2).png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213" y="5134191"/>
            <a:ext cx="1343297" cy="134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Human\Downloads\icons8-завод-64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973" y="5176242"/>
            <a:ext cx="1778396" cy="143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13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Результат пошуку зображень за запитом &quot;логистика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91" y="0"/>
            <a:ext cx="12233303" cy="705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-42891" y="-20619"/>
            <a:ext cx="12233303" cy="705001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8000"/>
                </a:schemeClr>
              </a:gs>
              <a:gs pos="19000">
                <a:schemeClr val="bg1">
                  <a:alpha val="52000"/>
                </a:schemeClr>
              </a:gs>
              <a:gs pos="70000">
                <a:schemeClr val="bg1">
                  <a:alpha val="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535027" y="3240241"/>
            <a:ext cx="4306832" cy="177845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solidFill>
              <a:srgbClr val="001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023417" y="1461787"/>
            <a:ext cx="4306832" cy="177845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solidFill>
              <a:srgbClr val="001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25474" y="116632"/>
            <a:ext cx="10598713" cy="128228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5626" y="176874"/>
            <a:ext cx="10268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Розвинена транспортна інфраструктура та значні транзитні можливості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61544" y="1412776"/>
            <a:ext cx="4898964" cy="1015663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000" b="1" u="sng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Пріоритетні напрями інвестування</a:t>
            </a:r>
            <a:endParaRPr lang="uk-UA" sz="3000" b="1" u="sng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42891" y="2420888"/>
            <a:ext cx="4880311" cy="462913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072161" y="1650836"/>
            <a:ext cx="44415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 морські порти </a:t>
            </a:r>
          </a:p>
          <a:p>
            <a:pPr lvl="0" algn="ctr" eaLnBrk="0" hangingPunct="0"/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 потужністю обробки </a:t>
            </a:r>
          </a:p>
          <a:p>
            <a:pPr lvl="0" algn="ctr" eaLnBrk="0" hangingPunct="0"/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понад </a:t>
            </a:r>
            <a:r>
              <a:rPr lang="ru-RU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млн т </a:t>
            </a:r>
            <a:r>
              <a:rPr lang="ru-RU" b="1" i="1" dirty="0" err="1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вантажів</a:t>
            </a:r>
            <a:r>
              <a:rPr lang="ru-RU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 eaLnBrk="0" hangingPunct="0"/>
            <a:r>
              <a:rPr lang="ru-RU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b="1" i="1" dirty="0" err="1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endParaRPr lang="ru-RU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endParaRPr lang="uk-UA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endParaRPr lang="uk-UA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Human\Downloads\icons8-водный-транспорт-5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440" y="1545720"/>
            <a:ext cx="1142387" cy="114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8133996" y="3528273"/>
            <a:ext cx="44415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Миколаївський </a:t>
            </a:r>
          </a:p>
          <a:p>
            <a:pPr lvl="0" algn="ctr" eaLnBrk="0" hangingPunct="0"/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 аеропорт</a:t>
            </a:r>
          </a:p>
          <a:p>
            <a:pPr lvl="0" algn="ctr" eaLnBrk="0" hangingPunct="0"/>
            <a:r>
              <a:rPr lang="uk-UA" sz="1000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 eaLnBrk="0" hangingPunct="0"/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Аеродром «</a:t>
            </a:r>
            <a:r>
              <a:rPr lang="uk-UA" b="1" i="1" dirty="0" err="1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Кульбакине</a:t>
            </a:r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Human\Downloads\icons8-взлет-самолета-50 (3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427" y="3456265"/>
            <a:ext cx="1287760" cy="128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5111027" y="5034922"/>
            <a:ext cx="4306832" cy="177845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solidFill>
              <a:srgbClr val="001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314231" y="5057739"/>
            <a:ext cx="44415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720 км  - мережа </a:t>
            </a:r>
          </a:p>
          <a:p>
            <a:pPr lvl="0" algn="ctr" eaLnBrk="0" hangingPunct="0"/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залізничних шляхів</a:t>
            </a:r>
          </a:p>
          <a:p>
            <a:pPr lvl="0" algn="ctr" eaLnBrk="0" hangingPunct="0"/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межах області;</a:t>
            </a:r>
          </a:p>
          <a:p>
            <a:pPr lvl="0" algn="ctr" eaLnBrk="0" hangingPunct="0"/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800 вагонів на добу – </a:t>
            </a:r>
          </a:p>
          <a:p>
            <a:pPr lvl="0" algn="ctr" eaLnBrk="0" hangingPunct="0"/>
            <a:r>
              <a:rPr lang="uk-UA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отужність обробки вантажів</a:t>
            </a:r>
          </a:p>
          <a:p>
            <a:pPr lvl="0" algn="ctr" eaLnBrk="0" hangingPunct="0"/>
            <a:r>
              <a:rPr lang="uk-UA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алізничним вузлом «Миколаїв»</a:t>
            </a:r>
          </a:p>
          <a:p>
            <a:pPr lvl="0" algn="ctr" eaLnBrk="0" hangingPunct="0"/>
            <a:endParaRPr lang="uk-UA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-70186" y="2420888"/>
            <a:ext cx="485059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Капітальний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Південнобузького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Інгульського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мостів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м.Миколаїв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мостового переходу через 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Південний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</a:t>
            </a:r>
          </a:p>
          <a:p>
            <a:pPr algn="ctr">
              <a:defRPr/>
            </a:pPr>
            <a:endParaRPr lang="ru-RU" sz="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в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концесію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пасажирського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вокзалу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залізничної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станції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>
              <a:defRPr/>
            </a:pPr>
            <a:endParaRPr lang="uk-UA" sz="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модернізація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КП «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Миколаївський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аеропорт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Електрифікація залізничного напрямку </a:t>
            </a:r>
            <a:r>
              <a:rPr lang="uk-UA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Долинська-Миколаїв-Колосівка</a:t>
            </a:r>
            <a:endParaRPr lang="uk-UA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морського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інтермодального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кластеру «Березань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694606" y="3933056"/>
            <a:ext cx="3312368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78582" y="3212976"/>
            <a:ext cx="3600401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694606" y="4653136"/>
            <a:ext cx="3312368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 descr="C:\Users\Human\Downloads\поезд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489" y="5115616"/>
            <a:ext cx="1287019" cy="128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 flipH="1">
            <a:off x="741080" y="5661248"/>
            <a:ext cx="3312368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01" y="6381328"/>
            <a:ext cx="3419475" cy="12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861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125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1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8" grpId="0" animBg="1"/>
      <p:bldP spid="4" grpId="0" animBg="1"/>
      <p:bldP spid="5" grpId="0"/>
      <p:bldP spid="19" grpId="0" animBg="1"/>
      <p:bldP spid="25" grpId="0" animBg="1"/>
      <p:bldP spid="27" grpId="0"/>
      <p:bldP spid="26" grpId="0"/>
      <p:bldP spid="36" grpId="0" animBg="1"/>
      <p:bldP spid="37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езультат пошуку зображень за запитом &quot;деньги фон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8" y="13783"/>
            <a:ext cx="12169625" cy="680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-1" y="0"/>
            <a:ext cx="12190414" cy="6957392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r="16285"/>
          <a:stretch/>
        </p:blipFill>
        <p:spPr bwMode="auto">
          <a:xfrm>
            <a:off x="406574" y="4183626"/>
            <a:ext cx="7920880" cy="176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51218" y="48143"/>
            <a:ext cx="10191970" cy="9222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563184" y="179929"/>
            <a:ext cx="11122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Активна зовнішньоекономічна діяльність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44191" y="1144049"/>
            <a:ext cx="4104952" cy="218521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uk-UA" sz="4400" b="1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$ 2,4 </a:t>
            </a:r>
            <a:r>
              <a:rPr lang="uk-UA" sz="28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млрд</a:t>
            </a:r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endParaRPr lang="uk-UA" sz="24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uk-UA" sz="2400" b="1" i="1" dirty="0">
                <a:latin typeface="Book Antiqua" panose="02040602050305030304" pitchFamily="18" charset="0"/>
              </a:rPr>
              <a:t>експорт </a:t>
            </a:r>
          </a:p>
          <a:p>
            <a:pPr algn="ctr"/>
            <a:r>
              <a:rPr lang="uk-UA" sz="2400" b="1" i="1" dirty="0">
                <a:latin typeface="Book Antiqua" panose="02040602050305030304" pitchFamily="18" charset="0"/>
              </a:rPr>
              <a:t>товарів та послуг</a:t>
            </a:r>
          </a:p>
          <a:p>
            <a:pPr algn="ctr"/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endParaRPr lang="ru-RU" sz="2000" b="1" i="1" dirty="0">
              <a:latin typeface="Book Antiqua" panose="0204060205030503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542" y="3093989"/>
            <a:ext cx="7632848" cy="9222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-97482" y="3122965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Успішно реалізовані </a:t>
            </a:r>
            <a:r>
              <a:rPr lang="uk-UA" sz="2800" b="1" i="1" dirty="0" err="1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проєкти</a:t>
            </a:r>
            <a:r>
              <a:rPr lang="uk-UA" sz="2800" b="1" i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компаній </a:t>
            </a:r>
          </a:p>
          <a:p>
            <a:pPr algn="ctr"/>
            <a:r>
              <a:rPr lang="uk-UA" sz="2800" b="1" i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зі світовим ім'ям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160850" y="1233114"/>
            <a:ext cx="3952259" cy="427517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28544" y="4069347"/>
            <a:ext cx="52244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en-US" sz="2400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2400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 </a:t>
            </a:r>
            <a:endParaRPr lang="en-US" sz="2400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uk-UA" sz="24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 регіонів України </a:t>
            </a:r>
          </a:p>
          <a:p>
            <a:pPr lvl="0" algn="ctr" eaLnBrk="0" hangingPunct="0"/>
            <a:r>
              <a:rPr lang="uk-UA" sz="24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експорті  товарів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983497" y="3102059"/>
            <a:ext cx="44415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uk-UA" sz="24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Позитивне сальдо </a:t>
            </a:r>
            <a:endParaRPr lang="en-US" sz="2400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uk-UA" sz="24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зовнішньої торгівлі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918311" y="1354260"/>
            <a:ext cx="44415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uk-UA" sz="2400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 серед областей</a:t>
            </a:r>
          </a:p>
          <a:p>
            <a:pPr lvl="0" algn="ctr" eaLnBrk="0" hangingPunct="0"/>
            <a:r>
              <a:rPr lang="uk-UA" sz="2400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uk-UA" sz="24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експорті соняшникової </a:t>
            </a:r>
            <a:r>
              <a:rPr lang="uk-UA" sz="2400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олії та зернових </a:t>
            </a:r>
            <a:r>
              <a:rPr lang="uk-UA" sz="24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</a:t>
            </a:r>
          </a:p>
          <a:p>
            <a:pPr lvl="0" algn="ctr" eaLnBrk="0" hangingPunct="0"/>
            <a:r>
              <a:rPr lang="uk-UA" sz="24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9368490" y="2985001"/>
            <a:ext cx="1656914" cy="11951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222998" y="5877272"/>
            <a:ext cx="3333563" cy="68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oc-FR" b="1" dirty="0" smtClean="0">
                <a:latin typeface="Book Antiqua" panose="02040602050305030304" pitchFamily="18" charset="0"/>
                <a:cs typeface="Times New Roman" pitchFamily="18" charset="0"/>
              </a:rPr>
              <a:t>Posco</a:t>
            </a: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$ 65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млн</a:t>
            </a:r>
            <a:endParaRPr lang="ru-RU" sz="1400" b="1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86952" y="5884094"/>
            <a:ext cx="2248014" cy="68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b="1" dirty="0" err="1" smtClean="0">
                <a:latin typeface="Book Antiqua" panose="02040602050305030304" pitchFamily="18" charset="0"/>
                <a:cs typeface="Times New Roman" pitchFamily="18" charset="0"/>
              </a:rPr>
              <a:t>Scatec</a:t>
            </a:r>
            <a:r>
              <a:rPr lang="en-US" b="1" dirty="0"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Book Antiqua" panose="02040602050305030304" pitchFamily="18" charset="0"/>
                <a:cs typeface="Times New Roman" pitchFamily="18" charset="0"/>
              </a:rPr>
              <a:t>Solar</a:t>
            </a: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$ 135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млн</a:t>
            </a:r>
            <a:endParaRPr lang="ru-RU" b="1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265680" y="5877272"/>
            <a:ext cx="3870002" cy="68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b="1" dirty="0" err="1" smtClean="0">
                <a:latin typeface="Book Antiqua" panose="02040602050305030304" pitchFamily="18" charset="0"/>
                <a:cs typeface="Times New Roman" pitchFamily="18" charset="0"/>
              </a:rPr>
              <a:t>Cofco</a:t>
            </a: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$ 75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млн</a:t>
            </a:r>
            <a:endParaRPr lang="ru-RU" sz="1400" b="1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  <p:pic>
        <p:nvPicPr>
          <p:cNvPr id="22" name="Picture 2" descr="Пов’язане зображенн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02" y="4387344"/>
            <a:ext cx="1414152" cy="141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8463" y="4385803"/>
            <a:ext cx="1448575" cy="144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0143" y="4463604"/>
            <a:ext cx="1261631" cy="126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-169490" y="5850994"/>
            <a:ext cx="2350789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ru-RU" sz="1600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sz="1600" b="1" dirty="0" smtClean="0">
                <a:latin typeface="Book Antiqua" panose="02040602050305030304" pitchFamily="18" charset="0"/>
                <a:cs typeface="Times New Roman" pitchFamily="18" charset="0"/>
              </a:rPr>
              <a:t>Bunge</a:t>
            </a:r>
            <a:r>
              <a:rPr lang="ru-RU" sz="1600" b="1" dirty="0" smtClean="0">
                <a:latin typeface="Book Antiqua" panose="02040602050305030304" pitchFamily="18" charset="0"/>
                <a:cs typeface="Times New Roman" pitchFamily="18" charset="0"/>
              </a:rPr>
              <a:t>»    </a:t>
            </a:r>
            <a:r>
              <a:rPr lang="ru-RU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$ 280 млн</a:t>
            </a:r>
          </a:p>
          <a:p>
            <a:pPr algn="ctr">
              <a:lnSpc>
                <a:spcPts val="2800"/>
              </a:lnSpc>
            </a:pPr>
            <a:r>
              <a:rPr lang="uk-UA" sz="1600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sz="1600" b="1" dirty="0">
                <a:latin typeface="Book Antiqua" panose="02040602050305030304" pitchFamily="18" charset="0"/>
                <a:cs typeface="Times New Roman" pitchFamily="18" charset="0"/>
              </a:rPr>
              <a:t>PepsiCo</a:t>
            </a:r>
            <a:r>
              <a:rPr lang="uk-UA" sz="1600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$ 200 млн </a:t>
            </a:r>
            <a:endParaRPr lang="ru-RU" sz="1600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>
            <a:off x="9362862" y="4065121"/>
            <a:ext cx="1656914" cy="11951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508500" y="1196752"/>
            <a:ext cx="6092825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 600 </a:t>
            </a:r>
            <a:r>
              <a:rPr lang="uk-UA" sz="24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суб’єктів ЗЕД</a:t>
            </a:r>
            <a:endParaRPr lang="uk-UA" sz="4400" b="1" dirty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lvl="0" algn="ctr"/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150 </a:t>
            </a:r>
            <a:r>
              <a:rPr lang="uk-UA" sz="24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країн світу</a:t>
            </a:r>
            <a:endParaRPr lang="ru-RU" sz="2000" b="1" i="1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7213" y="4367148"/>
            <a:ext cx="1379756" cy="137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6323084" y="5850994"/>
            <a:ext cx="2248014" cy="68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b="1" dirty="0" err="1" smtClean="0">
                <a:latin typeface="Book Antiqua" panose="02040602050305030304" pitchFamily="18" charset="0"/>
                <a:cs typeface="Times New Roman" pitchFamily="18" charset="0"/>
              </a:rPr>
              <a:t>Dyckerhoff</a:t>
            </a: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5</a:t>
            </a:r>
            <a:r>
              <a:rPr lang="en-US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6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млн</a:t>
            </a:r>
            <a:endParaRPr lang="ru-RU" b="1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8522" y="4308862"/>
            <a:ext cx="1447567" cy="145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35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25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 animBg="1"/>
      <p:bldP spid="7" grpId="0"/>
      <p:bldP spid="9" grpId="0" animBg="1"/>
      <p:bldP spid="10" grpId="0"/>
      <p:bldP spid="11" grpId="0"/>
      <p:bldP spid="12" grpId="0"/>
      <p:bldP spid="19" grpId="0"/>
      <p:bldP spid="20" grpId="0"/>
      <p:bldP spid="21" grpId="0"/>
      <p:bldP spid="18" grpId="0"/>
      <p:bldP spid="3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3148" y="-25152"/>
            <a:ext cx="12383050" cy="6883152"/>
          </a:xfrm>
          <a:prstGeom prst="rect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18" name="Прямоугольник 17"/>
          <p:cNvSpPr/>
          <p:nvPr/>
        </p:nvSpPr>
        <p:spPr>
          <a:xfrm>
            <a:off x="-28556" y="-25151"/>
            <a:ext cx="12388458" cy="68858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6000">
                <a:schemeClr val="bg1">
                  <a:alpha val="81000"/>
                </a:schemeClr>
              </a:gs>
              <a:gs pos="70000">
                <a:schemeClr val="bg1">
                  <a:alpha val="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0" t="26295" r="81765" b="890"/>
          <a:stretch/>
        </p:blipFill>
        <p:spPr bwMode="auto">
          <a:xfrm rot="1862299">
            <a:off x="8265565" y="-401796"/>
            <a:ext cx="3829700" cy="292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70" t="-1055" r="60516" b="1055"/>
          <a:stretch/>
        </p:blipFill>
        <p:spPr bwMode="auto">
          <a:xfrm rot="1862299">
            <a:off x="4260610" y="1355135"/>
            <a:ext cx="8925870" cy="40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55" r="22981"/>
          <a:stretch/>
        </p:blipFill>
        <p:spPr bwMode="auto">
          <a:xfrm rot="19857616">
            <a:off x="4784765" y="3330169"/>
            <a:ext cx="5945943" cy="40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36536" y="1199654"/>
            <a:ext cx="5293798" cy="1077218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200" b="1" u="sng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Пріоритетні напрями інвестування</a:t>
            </a:r>
            <a:endParaRPr lang="uk-UA" sz="3200" b="1" u="sng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2888" y="2278990"/>
            <a:ext cx="4964025" cy="4565362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8542" y="2442368"/>
            <a:ext cx="482259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курорту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значення«КОБЛЕВО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>
              <a:defRPr/>
            </a:pPr>
            <a:endParaRPr lang="uk-UA" sz="1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туристичної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вздовж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туристичних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маршрутів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endParaRPr lang="uk-UA" sz="1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Туристичні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магніти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Миколаївщини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>
              <a:defRPr/>
            </a:pPr>
            <a:endParaRPr lang="uk-UA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Екологічний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зелений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туризм – основа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села</a:t>
            </a:r>
          </a:p>
          <a:p>
            <a:pPr algn="ctr">
              <a:defRPr/>
            </a:pPr>
            <a:endParaRPr lang="uk-UA" sz="1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туристичних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центрів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1063030" y="3235000"/>
            <a:ext cx="2933617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1042448" y="4293096"/>
            <a:ext cx="2974781" cy="1885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087094" y="1656096"/>
            <a:ext cx="3744416" cy="1590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140 </a:t>
            </a:r>
            <a:r>
              <a:rPr lang="uk-UA" sz="2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КМ</a:t>
            </a:r>
          </a:p>
          <a:p>
            <a:pPr algn="ctr"/>
            <a:r>
              <a:rPr lang="uk-UA" sz="2400" b="1" i="1" dirty="0" smtClean="0">
                <a:latin typeface="Book Antiqua" panose="02040602050305030304" pitchFamily="18" charset="0"/>
              </a:rPr>
              <a:t>довжина </a:t>
            </a:r>
          </a:p>
          <a:p>
            <a:pPr algn="ctr">
              <a:lnSpc>
                <a:spcPts val="2000"/>
              </a:lnSpc>
            </a:pPr>
            <a:r>
              <a:rPr lang="uk-UA" sz="2400" b="1" i="1" dirty="0" smtClean="0">
                <a:latin typeface="Book Antiqua" panose="02040602050305030304" pitchFamily="18" charset="0"/>
              </a:rPr>
              <a:t>берегової лінії </a:t>
            </a:r>
          </a:p>
          <a:p>
            <a:pPr algn="ctr">
              <a:lnSpc>
                <a:spcPts val="2000"/>
              </a:lnSpc>
            </a:pPr>
            <a:r>
              <a:rPr lang="uk-UA" sz="2400" b="1" i="1" dirty="0" smtClean="0">
                <a:latin typeface="Book Antiqua" panose="02040602050305030304" pitchFamily="18" charset="0"/>
              </a:rPr>
              <a:t>  моря та лиману	</a:t>
            </a:r>
            <a:endParaRPr lang="ru-RU" sz="2000" i="1" dirty="0">
              <a:latin typeface="Book Antiqua" panose="0204060205030503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73458" y="4701331"/>
            <a:ext cx="43901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141 </a:t>
            </a:r>
            <a:r>
              <a:rPr lang="uk-UA" sz="24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об’єкт</a:t>
            </a:r>
          </a:p>
          <a:p>
            <a:pPr algn="ctr"/>
            <a:r>
              <a:rPr lang="ru-RU" sz="2400" b="1" i="1" dirty="0" smtClean="0">
                <a:latin typeface="Book Antiqua" panose="02040602050305030304" pitchFamily="18" charset="0"/>
              </a:rPr>
              <a:t>природно-</a:t>
            </a:r>
            <a:r>
              <a:rPr lang="ru-RU" sz="2400" b="1" i="1" dirty="0" err="1" smtClean="0">
                <a:latin typeface="Book Antiqua" panose="02040602050305030304" pitchFamily="18" charset="0"/>
              </a:rPr>
              <a:t>заповідного</a:t>
            </a:r>
            <a:endParaRPr lang="ru-RU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ru-RU" sz="2400" b="1" i="1" dirty="0" smtClean="0">
                <a:latin typeface="Book Antiqua" panose="02040602050305030304" pitchFamily="18" charset="0"/>
              </a:rPr>
              <a:t> фонду </a:t>
            </a:r>
            <a:r>
              <a:rPr lang="ru-RU" sz="2400" b="1" i="1" dirty="0" err="1">
                <a:latin typeface="Book Antiqua" panose="02040602050305030304" pitchFamily="18" charset="0"/>
              </a:rPr>
              <a:t>загальною</a:t>
            </a:r>
            <a:r>
              <a:rPr lang="ru-RU" sz="2400" b="1" i="1" dirty="0">
                <a:latin typeface="Book Antiqua" panose="02040602050305030304" pitchFamily="18" charset="0"/>
              </a:rPr>
              <a:t> </a:t>
            </a:r>
            <a:endParaRPr lang="ru-RU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 smtClean="0">
                <a:latin typeface="Book Antiqua" panose="02040602050305030304" pitchFamily="18" charset="0"/>
              </a:rPr>
              <a:t>    </a:t>
            </a:r>
            <a:r>
              <a:rPr lang="ru-RU" sz="2400" b="1" i="1" dirty="0" err="1" smtClean="0">
                <a:latin typeface="Book Antiqua" panose="02040602050305030304" pitchFamily="18" charset="0"/>
              </a:rPr>
              <a:t>площею</a:t>
            </a:r>
            <a:r>
              <a:rPr lang="ru-RU" sz="2400" b="1" i="1" dirty="0" smtClean="0">
                <a:latin typeface="Book Antiqua" panose="02040602050305030304" pitchFamily="18" charset="0"/>
              </a:rPr>
              <a:t> </a:t>
            </a:r>
            <a:r>
              <a:rPr lang="ru-RU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75 </a:t>
            </a:r>
            <a:r>
              <a:rPr lang="ru-RU" sz="40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000 </a:t>
            </a:r>
            <a:r>
              <a:rPr lang="ru-RU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га</a:t>
            </a:r>
            <a:endParaRPr lang="ru-RU" sz="2400" b="1" dirty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endParaRPr lang="uk-UA" sz="3600" b="1" i="1" dirty="0">
              <a:latin typeface="Book Antiqua" panose="0204060205030503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27454" y="449957"/>
            <a:ext cx="4415570" cy="1590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2 </a:t>
            </a:r>
            <a:r>
              <a:rPr lang="uk-UA" sz="2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МЛН М³</a:t>
            </a:r>
          </a:p>
          <a:p>
            <a:pPr algn="ctr"/>
            <a:r>
              <a:rPr lang="uk-UA" sz="2400" b="1" i="1" dirty="0">
                <a:latin typeface="Book Antiqua" panose="02040602050305030304" pitchFamily="18" charset="0"/>
              </a:rPr>
              <a:t>з</a:t>
            </a:r>
            <a:r>
              <a:rPr lang="uk-UA" sz="2400" b="1" i="1" dirty="0" smtClean="0">
                <a:latin typeface="Book Antiqua" panose="02040602050305030304" pitchFamily="18" charset="0"/>
              </a:rPr>
              <a:t>апасів </a:t>
            </a:r>
          </a:p>
          <a:p>
            <a:pPr algn="ctr">
              <a:lnSpc>
                <a:spcPts val="2000"/>
              </a:lnSpc>
            </a:pPr>
            <a:r>
              <a:rPr lang="uk-UA" sz="2400" b="1" i="1" dirty="0" smtClean="0">
                <a:latin typeface="Book Antiqua" panose="02040602050305030304" pitchFamily="18" charset="0"/>
              </a:rPr>
              <a:t>лікувальних </a:t>
            </a:r>
          </a:p>
          <a:p>
            <a:pPr algn="ctr">
              <a:lnSpc>
                <a:spcPts val="2000"/>
              </a:lnSpc>
            </a:pPr>
            <a:r>
              <a:rPr lang="uk-UA" sz="2400" b="1" i="1" dirty="0" smtClean="0">
                <a:latin typeface="Book Antiqua" panose="02040602050305030304" pitchFamily="18" charset="0"/>
              </a:rPr>
              <a:t>грязей	</a:t>
            </a:r>
            <a:endParaRPr lang="ru-RU" sz="2000" i="1" dirty="0"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97482" y="80779"/>
            <a:ext cx="9090641" cy="9222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639627" y="218736"/>
            <a:ext cx="101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Багатий туристичний потенціал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81614" y="3106415"/>
            <a:ext cx="374441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</a:t>
            </a:r>
            <a:endParaRPr lang="uk-UA" sz="20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uk-UA" sz="2400" b="1" i="1" dirty="0" smtClean="0">
                <a:latin typeface="Book Antiqua" panose="02040602050305030304" pitchFamily="18" charset="0"/>
              </a:rPr>
              <a:t>курортні зони:</a:t>
            </a:r>
          </a:p>
          <a:p>
            <a:pPr algn="ctr"/>
            <a:r>
              <a:rPr lang="uk-UA" sz="2400" b="1" i="1" dirty="0" err="1" smtClean="0">
                <a:latin typeface="Book Antiqua" panose="02040602050305030304" pitchFamily="18" charset="0"/>
              </a:rPr>
              <a:t>Коблев</a:t>
            </a:r>
            <a:r>
              <a:rPr lang="uk-UA" sz="2400" b="1" i="1" dirty="0" err="1">
                <a:latin typeface="Book Antiqua" panose="02040602050305030304" pitchFamily="18" charset="0"/>
              </a:rPr>
              <a:t>е</a:t>
            </a:r>
            <a:endParaRPr lang="uk-UA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uk-UA" sz="2400" b="1" i="1" dirty="0" err="1" smtClean="0">
                <a:latin typeface="Book Antiqua" panose="02040602050305030304" pitchFamily="18" charset="0"/>
              </a:rPr>
              <a:t>Рибаківка</a:t>
            </a:r>
            <a:endParaRPr lang="uk-UA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uk-UA" sz="2400" b="1" i="1" dirty="0" smtClean="0">
                <a:latin typeface="Book Antiqua" panose="02040602050305030304" pitchFamily="18" charset="0"/>
              </a:rPr>
              <a:t>Очаків</a:t>
            </a:r>
            <a:endParaRPr lang="ru-RU" sz="2000" i="1" dirty="0">
              <a:latin typeface="Book Antiqua" panose="020406020503050303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1019603" y="5085184"/>
            <a:ext cx="2933618" cy="1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1019603" y="5949280"/>
            <a:ext cx="2933618" cy="1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64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2" grpId="0"/>
      <p:bldP spid="13" grpId="0"/>
      <p:bldP spid="16" grpId="0"/>
      <p:bldP spid="4" grpId="0" animBg="1"/>
      <p:bldP spid="5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Ð·Ð¾ÑÑ Ð¼Ð°ÑÐ¿ÑÐ¾ÐµÐºÑ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" y="-11618"/>
            <a:ext cx="12192000" cy="686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Прямоугольник 48"/>
          <p:cNvSpPr/>
          <p:nvPr/>
        </p:nvSpPr>
        <p:spPr>
          <a:xfrm>
            <a:off x="-25474" y="-11618"/>
            <a:ext cx="12235002" cy="6869618"/>
          </a:xfrm>
          <a:prstGeom prst="rect">
            <a:avLst/>
          </a:prstGeom>
          <a:gradFill>
            <a:gsLst>
              <a:gs pos="46000">
                <a:schemeClr val="bg1">
                  <a:alpha val="69000"/>
                </a:schemeClr>
              </a:gs>
              <a:gs pos="2732">
                <a:schemeClr val="bg1">
                  <a:alpha val="33000"/>
                </a:schemeClr>
              </a:gs>
              <a:gs pos="73000">
                <a:schemeClr val="bg1">
                  <a:alpha val="90000"/>
                </a:schemeClr>
              </a:gs>
              <a:gs pos="100000">
                <a:schemeClr val="bg1">
                  <a:alpha val="93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object 17"/>
          <p:cNvSpPr/>
          <p:nvPr/>
        </p:nvSpPr>
        <p:spPr>
          <a:xfrm>
            <a:off x="262558" y="466328"/>
            <a:ext cx="7560840" cy="6059016"/>
          </a:xfrm>
          <a:custGeom>
            <a:avLst/>
            <a:gdLst/>
            <a:ahLst/>
            <a:cxnLst/>
            <a:rect l="l" t="t" r="r" b="b"/>
            <a:pathLst>
              <a:path w="6555740" h="4114800">
                <a:moveTo>
                  <a:pt x="4787518" y="12700"/>
                </a:moveTo>
                <a:lnTo>
                  <a:pt x="4718594" y="12700"/>
                </a:lnTo>
                <a:lnTo>
                  <a:pt x="4763545" y="25400"/>
                </a:lnTo>
                <a:lnTo>
                  <a:pt x="4808184" y="25400"/>
                </a:lnTo>
                <a:lnTo>
                  <a:pt x="5110556" y="114300"/>
                </a:lnTo>
                <a:lnTo>
                  <a:pt x="5152108" y="139700"/>
                </a:lnTo>
                <a:lnTo>
                  <a:pt x="5193199" y="152400"/>
                </a:lnTo>
                <a:lnTo>
                  <a:pt x="5233813" y="177800"/>
                </a:lnTo>
                <a:lnTo>
                  <a:pt x="5273932" y="190500"/>
                </a:lnTo>
                <a:lnTo>
                  <a:pt x="5352621" y="241300"/>
                </a:lnTo>
                <a:lnTo>
                  <a:pt x="5429132" y="292100"/>
                </a:lnTo>
                <a:lnTo>
                  <a:pt x="5466530" y="317500"/>
                </a:lnTo>
                <a:lnTo>
                  <a:pt x="5503334" y="342900"/>
                </a:lnTo>
                <a:lnTo>
                  <a:pt x="5539526" y="368300"/>
                </a:lnTo>
                <a:lnTo>
                  <a:pt x="5575091" y="393700"/>
                </a:lnTo>
                <a:lnTo>
                  <a:pt x="5610012" y="419100"/>
                </a:lnTo>
                <a:lnTo>
                  <a:pt x="5644271" y="457200"/>
                </a:lnTo>
                <a:lnTo>
                  <a:pt x="5677853" y="482600"/>
                </a:lnTo>
                <a:lnTo>
                  <a:pt x="5710741" y="520700"/>
                </a:lnTo>
                <a:lnTo>
                  <a:pt x="5742918" y="546100"/>
                </a:lnTo>
                <a:lnTo>
                  <a:pt x="5774367" y="584200"/>
                </a:lnTo>
                <a:lnTo>
                  <a:pt x="5805072" y="622300"/>
                </a:lnTo>
                <a:lnTo>
                  <a:pt x="5835016" y="647700"/>
                </a:lnTo>
                <a:lnTo>
                  <a:pt x="5864183" y="685800"/>
                </a:lnTo>
                <a:lnTo>
                  <a:pt x="5892555" y="723900"/>
                </a:lnTo>
                <a:lnTo>
                  <a:pt x="5920116" y="762000"/>
                </a:lnTo>
                <a:lnTo>
                  <a:pt x="5946850" y="800100"/>
                </a:lnTo>
                <a:lnTo>
                  <a:pt x="5972740" y="838200"/>
                </a:lnTo>
                <a:lnTo>
                  <a:pt x="5997768" y="876300"/>
                </a:lnTo>
                <a:lnTo>
                  <a:pt x="6021919" y="914400"/>
                </a:lnTo>
                <a:lnTo>
                  <a:pt x="6045176" y="952500"/>
                </a:lnTo>
                <a:lnTo>
                  <a:pt x="6067521" y="990600"/>
                </a:lnTo>
                <a:lnTo>
                  <a:pt x="6088940" y="1041400"/>
                </a:lnTo>
                <a:lnTo>
                  <a:pt x="6109414" y="1079500"/>
                </a:lnTo>
                <a:lnTo>
                  <a:pt x="6128927" y="1117600"/>
                </a:lnTo>
                <a:lnTo>
                  <a:pt x="6147462" y="1155700"/>
                </a:lnTo>
                <a:lnTo>
                  <a:pt x="6165003" y="1206500"/>
                </a:lnTo>
                <a:lnTo>
                  <a:pt x="6181533" y="1244600"/>
                </a:lnTo>
                <a:lnTo>
                  <a:pt x="6197036" y="1295400"/>
                </a:lnTo>
                <a:lnTo>
                  <a:pt x="6211494" y="1333500"/>
                </a:lnTo>
                <a:lnTo>
                  <a:pt x="6224892" y="1384300"/>
                </a:lnTo>
                <a:lnTo>
                  <a:pt x="6237212" y="1422400"/>
                </a:lnTo>
                <a:lnTo>
                  <a:pt x="6248438" y="1473200"/>
                </a:lnTo>
                <a:lnTo>
                  <a:pt x="6258553" y="1511300"/>
                </a:lnTo>
                <a:lnTo>
                  <a:pt x="6267540" y="1562100"/>
                </a:lnTo>
                <a:lnTo>
                  <a:pt x="6275383" y="1600200"/>
                </a:lnTo>
                <a:lnTo>
                  <a:pt x="6282065" y="1651000"/>
                </a:lnTo>
                <a:lnTo>
                  <a:pt x="6287569" y="1689100"/>
                </a:lnTo>
                <a:lnTo>
                  <a:pt x="6291880" y="1739900"/>
                </a:lnTo>
                <a:lnTo>
                  <a:pt x="6294979" y="1790700"/>
                </a:lnTo>
                <a:lnTo>
                  <a:pt x="6296851" y="1828800"/>
                </a:lnTo>
                <a:lnTo>
                  <a:pt x="6297479" y="1879600"/>
                </a:lnTo>
                <a:lnTo>
                  <a:pt x="6296815" y="1930400"/>
                </a:lnTo>
                <a:lnTo>
                  <a:pt x="6294837" y="1968500"/>
                </a:lnTo>
                <a:lnTo>
                  <a:pt x="6291560" y="2019300"/>
                </a:lnTo>
                <a:lnTo>
                  <a:pt x="6287003" y="2070100"/>
                </a:lnTo>
                <a:lnTo>
                  <a:pt x="6281183" y="2120900"/>
                </a:lnTo>
                <a:lnTo>
                  <a:pt x="6274117" y="2159000"/>
                </a:lnTo>
                <a:lnTo>
                  <a:pt x="6265822" y="2209800"/>
                </a:lnTo>
                <a:lnTo>
                  <a:pt x="6256315" y="2260600"/>
                </a:lnTo>
                <a:lnTo>
                  <a:pt x="6245615" y="2298700"/>
                </a:lnTo>
                <a:lnTo>
                  <a:pt x="6233738" y="2349500"/>
                </a:lnTo>
                <a:lnTo>
                  <a:pt x="6220701" y="2387600"/>
                </a:lnTo>
                <a:lnTo>
                  <a:pt x="6206522" y="2438400"/>
                </a:lnTo>
                <a:lnTo>
                  <a:pt x="6191219" y="2476500"/>
                </a:lnTo>
                <a:lnTo>
                  <a:pt x="6174808" y="2514600"/>
                </a:lnTo>
                <a:lnTo>
                  <a:pt x="6157307" y="2565400"/>
                </a:lnTo>
                <a:lnTo>
                  <a:pt x="6138733" y="2603500"/>
                </a:lnTo>
                <a:lnTo>
                  <a:pt x="6119103" y="2641600"/>
                </a:lnTo>
                <a:lnTo>
                  <a:pt x="6098435" y="2679700"/>
                </a:lnTo>
                <a:lnTo>
                  <a:pt x="6076747" y="2717800"/>
                </a:lnTo>
                <a:lnTo>
                  <a:pt x="6054054" y="2768600"/>
                </a:lnTo>
                <a:lnTo>
                  <a:pt x="6030375" y="2806700"/>
                </a:lnTo>
                <a:lnTo>
                  <a:pt x="6005728" y="2844800"/>
                </a:lnTo>
                <a:lnTo>
                  <a:pt x="5980128" y="2870200"/>
                </a:lnTo>
                <a:lnTo>
                  <a:pt x="5953594" y="2908300"/>
                </a:lnTo>
                <a:lnTo>
                  <a:pt x="5926144" y="2946400"/>
                </a:lnTo>
                <a:lnTo>
                  <a:pt x="5897793" y="2984500"/>
                </a:lnTo>
                <a:lnTo>
                  <a:pt x="5868560" y="3022600"/>
                </a:lnTo>
                <a:lnTo>
                  <a:pt x="5838462" y="3048000"/>
                </a:lnTo>
                <a:lnTo>
                  <a:pt x="5807515" y="3086100"/>
                </a:lnTo>
                <a:lnTo>
                  <a:pt x="5775739" y="3111500"/>
                </a:lnTo>
                <a:lnTo>
                  <a:pt x="5743149" y="3149600"/>
                </a:lnTo>
                <a:lnTo>
                  <a:pt x="5709763" y="3175000"/>
                </a:lnTo>
                <a:lnTo>
                  <a:pt x="5675599" y="3200400"/>
                </a:lnTo>
                <a:lnTo>
                  <a:pt x="5640673" y="3238500"/>
                </a:lnTo>
                <a:lnTo>
                  <a:pt x="5605004" y="3263900"/>
                </a:lnTo>
                <a:lnTo>
                  <a:pt x="5568608" y="3289300"/>
                </a:lnTo>
                <a:lnTo>
                  <a:pt x="5531502" y="3314700"/>
                </a:lnTo>
                <a:lnTo>
                  <a:pt x="5493704" y="3340100"/>
                </a:lnTo>
                <a:lnTo>
                  <a:pt x="5455232" y="3365500"/>
                </a:lnTo>
                <a:lnTo>
                  <a:pt x="5416102" y="3378200"/>
                </a:lnTo>
                <a:lnTo>
                  <a:pt x="5335939" y="3429000"/>
                </a:lnTo>
                <a:lnTo>
                  <a:pt x="5294941" y="3441700"/>
                </a:lnTo>
                <a:lnTo>
                  <a:pt x="5253355" y="3467100"/>
                </a:lnTo>
                <a:lnTo>
                  <a:pt x="5211198" y="3479800"/>
                </a:lnTo>
                <a:lnTo>
                  <a:pt x="5168487" y="3505200"/>
                </a:lnTo>
                <a:lnTo>
                  <a:pt x="4947235" y="3568700"/>
                </a:lnTo>
                <a:lnTo>
                  <a:pt x="4901567" y="3568700"/>
                </a:lnTo>
                <a:lnTo>
                  <a:pt x="4808949" y="3594100"/>
                </a:lnTo>
                <a:lnTo>
                  <a:pt x="4714741" y="3594100"/>
                </a:lnTo>
                <a:lnTo>
                  <a:pt x="4667084" y="3606800"/>
                </a:lnTo>
                <a:lnTo>
                  <a:pt x="471342" y="3606800"/>
                </a:lnTo>
                <a:lnTo>
                  <a:pt x="425415" y="3619500"/>
                </a:lnTo>
                <a:lnTo>
                  <a:pt x="380853" y="3619500"/>
                </a:lnTo>
                <a:lnTo>
                  <a:pt x="337839" y="3632200"/>
                </a:lnTo>
                <a:lnTo>
                  <a:pt x="296553" y="3657600"/>
                </a:lnTo>
                <a:lnTo>
                  <a:pt x="257179" y="3670300"/>
                </a:lnTo>
                <a:lnTo>
                  <a:pt x="219898" y="3695700"/>
                </a:lnTo>
                <a:lnTo>
                  <a:pt x="184893" y="3721100"/>
                </a:lnTo>
                <a:lnTo>
                  <a:pt x="152344" y="3759200"/>
                </a:lnTo>
                <a:lnTo>
                  <a:pt x="122434" y="3784600"/>
                </a:lnTo>
                <a:lnTo>
                  <a:pt x="95346" y="3822700"/>
                </a:lnTo>
                <a:lnTo>
                  <a:pt x="71260" y="3860800"/>
                </a:lnTo>
                <a:lnTo>
                  <a:pt x="50359" y="3898900"/>
                </a:lnTo>
                <a:lnTo>
                  <a:pt x="32826" y="3937000"/>
                </a:lnTo>
                <a:lnTo>
                  <a:pt x="18841" y="3987800"/>
                </a:lnTo>
                <a:lnTo>
                  <a:pt x="8587" y="4025900"/>
                </a:lnTo>
                <a:lnTo>
                  <a:pt x="2246" y="4076700"/>
                </a:lnTo>
                <a:lnTo>
                  <a:pt x="0" y="4114800"/>
                </a:lnTo>
                <a:lnTo>
                  <a:pt x="4761887" y="4114800"/>
                </a:lnTo>
                <a:lnTo>
                  <a:pt x="4808901" y="4102100"/>
                </a:lnTo>
                <a:lnTo>
                  <a:pt x="4855581" y="4102100"/>
                </a:lnTo>
                <a:lnTo>
                  <a:pt x="4901913" y="4089400"/>
                </a:lnTo>
                <a:lnTo>
                  <a:pt x="4947885" y="4089400"/>
                </a:lnTo>
                <a:lnTo>
                  <a:pt x="5258512" y="4000500"/>
                </a:lnTo>
                <a:lnTo>
                  <a:pt x="5301134" y="3987800"/>
                </a:lnTo>
                <a:lnTo>
                  <a:pt x="5343279" y="3962400"/>
                </a:lnTo>
                <a:lnTo>
                  <a:pt x="5384934" y="3949700"/>
                </a:lnTo>
                <a:lnTo>
                  <a:pt x="5426085" y="3924300"/>
                </a:lnTo>
                <a:lnTo>
                  <a:pt x="5466721" y="3911600"/>
                </a:lnTo>
                <a:lnTo>
                  <a:pt x="5546391" y="3860800"/>
                </a:lnTo>
                <a:lnTo>
                  <a:pt x="5585400" y="3848100"/>
                </a:lnTo>
                <a:lnTo>
                  <a:pt x="5623840" y="3822700"/>
                </a:lnTo>
                <a:lnTo>
                  <a:pt x="5661700" y="3797300"/>
                </a:lnTo>
                <a:lnTo>
                  <a:pt x="5698965" y="3771900"/>
                </a:lnTo>
                <a:lnTo>
                  <a:pt x="5735623" y="3746500"/>
                </a:lnTo>
                <a:lnTo>
                  <a:pt x="5771661" y="3721100"/>
                </a:lnTo>
                <a:lnTo>
                  <a:pt x="5807066" y="3683000"/>
                </a:lnTo>
                <a:lnTo>
                  <a:pt x="5841824" y="3657600"/>
                </a:lnTo>
                <a:lnTo>
                  <a:pt x="5875924" y="3632200"/>
                </a:lnTo>
                <a:lnTo>
                  <a:pt x="5909351" y="3606800"/>
                </a:lnTo>
                <a:lnTo>
                  <a:pt x="5942093" y="3568700"/>
                </a:lnTo>
                <a:lnTo>
                  <a:pt x="5974137" y="3543300"/>
                </a:lnTo>
                <a:lnTo>
                  <a:pt x="6005470" y="3505200"/>
                </a:lnTo>
                <a:lnTo>
                  <a:pt x="6036078" y="3479800"/>
                </a:lnTo>
                <a:lnTo>
                  <a:pt x="6065950" y="3441700"/>
                </a:lnTo>
                <a:lnTo>
                  <a:pt x="6095071" y="3403600"/>
                </a:lnTo>
                <a:lnTo>
                  <a:pt x="6123429" y="3378200"/>
                </a:lnTo>
                <a:lnTo>
                  <a:pt x="6151011" y="3340100"/>
                </a:lnTo>
                <a:lnTo>
                  <a:pt x="6177804" y="3302000"/>
                </a:lnTo>
                <a:lnTo>
                  <a:pt x="6203795" y="3263900"/>
                </a:lnTo>
                <a:lnTo>
                  <a:pt x="6228971" y="3225800"/>
                </a:lnTo>
                <a:lnTo>
                  <a:pt x="6253319" y="3187700"/>
                </a:lnTo>
                <a:lnTo>
                  <a:pt x="6276825" y="3149600"/>
                </a:lnTo>
                <a:lnTo>
                  <a:pt x="6299478" y="3111500"/>
                </a:lnTo>
                <a:lnTo>
                  <a:pt x="6321263" y="3073400"/>
                </a:lnTo>
                <a:lnTo>
                  <a:pt x="6342168" y="3035300"/>
                </a:lnTo>
                <a:lnTo>
                  <a:pt x="6362181" y="2997200"/>
                </a:lnTo>
                <a:lnTo>
                  <a:pt x="6381287" y="2946400"/>
                </a:lnTo>
                <a:lnTo>
                  <a:pt x="6399474" y="2908300"/>
                </a:lnTo>
                <a:lnTo>
                  <a:pt x="6416729" y="2870200"/>
                </a:lnTo>
                <a:lnTo>
                  <a:pt x="6433039" y="2819400"/>
                </a:lnTo>
                <a:lnTo>
                  <a:pt x="6448390" y="2781300"/>
                </a:lnTo>
                <a:lnTo>
                  <a:pt x="6462771" y="2743200"/>
                </a:lnTo>
                <a:lnTo>
                  <a:pt x="6476168" y="2692400"/>
                </a:lnTo>
                <a:lnTo>
                  <a:pt x="6488567" y="2654300"/>
                </a:lnTo>
                <a:lnTo>
                  <a:pt x="6499957" y="2603500"/>
                </a:lnTo>
                <a:lnTo>
                  <a:pt x="6510324" y="2565400"/>
                </a:lnTo>
                <a:lnTo>
                  <a:pt x="6519654" y="2514600"/>
                </a:lnTo>
                <a:lnTo>
                  <a:pt x="6527936" y="2463800"/>
                </a:lnTo>
                <a:lnTo>
                  <a:pt x="6535155" y="2425700"/>
                </a:lnTo>
                <a:lnTo>
                  <a:pt x="6541299" y="2374900"/>
                </a:lnTo>
                <a:lnTo>
                  <a:pt x="6546356" y="2324100"/>
                </a:lnTo>
                <a:lnTo>
                  <a:pt x="6550311" y="2286000"/>
                </a:lnTo>
                <a:lnTo>
                  <a:pt x="6553153" y="2235200"/>
                </a:lnTo>
                <a:lnTo>
                  <a:pt x="6554867" y="2184400"/>
                </a:lnTo>
                <a:lnTo>
                  <a:pt x="6555441" y="2133600"/>
                </a:lnTo>
                <a:lnTo>
                  <a:pt x="6554991" y="2095500"/>
                </a:lnTo>
                <a:lnTo>
                  <a:pt x="6553643" y="2044700"/>
                </a:lnTo>
                <a:lnTo>
                  <a:pt x="6551403" y="1993900"/>
                </a:lnTo>
                <a:lnTo>
                  <a:pt x="6548276" y="1955800"/>
                </a:lnTo>
                <a:lnTo>
                  <a:pt x="6544267" y="1905000"/>
                </a:lnTo>
                <a:lnTo>
                  <a:pt x="6539381" y="1866900"/>
                </a:lnTo>
                <a:lnTo>
                  <a:pt x="6533624" y="1816100"/>
                </a:lnTo>
                <a:lnTo>
                  <a:pt x="6527000" y="1778000"/>
                </a:lnTo>
                <a:lnTo>
                  <a:pt x="6519515" y="1727200"/>
                </a:lnTo>
                <a:lnTo>
                  <a:pt x="6511173" y="1689100"/>
                </a:lnTo>
                <a:lnTo>
                  <a:pt x="6501981" y="1638300"/>
                </a:lnTo>
                <a:lnTo>
                  <a:pt x="6491942" y="1600200"/>
                </a:lnTo>
                <a:lnTo>
                  <a:pt x="6481063" y="1549400"/>
                </a:lnTo>
                <a:lnTo>
                  <a:pt x="6469348" y="1511300"/>
                </a:lnTo>
                <a:lnTo>
                  <a:pt x="6456803" y="1473200"/>
                </a:lnTo>
                <a:lnTo>
                  <a:pt x="6443432" y="1422400"/>
                </a:lnTo>
                <a:lnTo>
                  <a:pt x="6429241" y="1384300"/>
                </a:lnTo>
                <a:lnTo>
                  <a:pt x="6414235" y="1346200"/>
                </a:lnTo>
                <a:lnTo>
                  <a:pt x="6398419" y="1295400"/>
                </a:lnTo>
                <a:lnTo>
                  <a:pt x="6381798" y="1257300"/>
                </a:lnTo>
                <a:lnTo>
                  <a:pt x="6364377" y="1219200"/>
                </a:lnTo>
                <a:lnTo>
                  <a:pt x="6346162" y="1181100"/>
                </a:lnTo>
                <a:lnTo>
                  <a:pt x="6327158" y="1130300"/>
                </a:lnTo>
                <a:lnTo>
                  <a:pt x="6307369" y="1092200"/>
                </a:lnTo>
                <a:lnTo>
                  <a:pt x="6286801" y="1054100"/>
                </a:lnTo>
                <a:lnTo>
                  <a:pt x="6265459" y="1016000"/>
                </a:lnTo>
                <a:lnTo>
                  <a:pt x="6243349" y="977900"/>
                </a:lnTo>
                <a:lnTo>
                  <a:pt x="6220474" y="939800"/>
                </a:lnTo>
                <a:lnTo>
                  <a:pt x="6196842" y="901700"/>
                </a:lnTo>
                <a:lnTo>
                  <a:pt x="6172455" y="863600"/>
                </a:lnTo>
                <a:lnTo>
                  <a:pt x="6147321" y="825500"/>
                </a:lnTo>
                <a:lnTo>
                  <a:pt x="6121443" y="800100"/>
                </a:lnTo>
                <a:lnTo>
                  <a:pt x="6094828" y="762000"/>
                </a:lnTo>
                <a:lnTo>
                  <a:pt x="6067480" y="723900"/>
                </a:lnTo>
                <a:lnTo>
                  <a:pt x="6039403" y="698500"/>
                </a:lnTo>
                <a:lnTo>
                  <a:pt x="6010605" y="660400"/>
                </a:lnTo>
                <a:lnTo>
                  <a:pt x="5981089" y="622300"/>
                </a:lnTo>
                <a:lnTo>
                  <a:pt x="5950861" y="596900"/>
                </a:lnTo>
                <a:lnTo>
                  <a:pt x="5919925" y="558800"/>
                </a:lnTo>
                <a:lnTo>
                  <a:pt x="5888288" y="533400"/>
                </a:lnTo>
                <a:lnTo>
                  <a:pt x="5855954" y="508000"/>
                </a:lnTo>
                <a:lnTo>
                  <a:pt x="5822928" y="469900"/>
                </a:lnTo>
                <a:lnTo>
                  <a:pt x="5789215" y="444500"/>
                </a:lnTo>
                <a:lnTo>
                  <a:pt x="5754822" y="419100"/>
                </a:lnTo>
                <a:lnTo>
                  <a:pt x="5719751" y="393700"/>
                </a:lnTo>
                <a:lnTo>
                  <a:pt x="5684010" y="368300"/>
                </a:lnTo>
                <a:lnTo>
                  <a:pt x="5647603" y="342900"/>
                </a:lnTo>
                <a:lnTo>
                  <a:pt x="5610535" y="317500"/>
                </a:lnTo>
                <a:lnTo>
                  <a:pt x="5572811" y="292100"/>
                </a:lnTo>
                <a:lnTo>
                  <a:pt x="5534437" y="266700"/>
                </a:lnTo>
                <a:lnTo>
                  <a:pt x="5495417" y="241300"/>
                </a:lnTo>
                <a:lnTo>
                  <a:pt x="5455757" y="228600"/>
                </a:lnTo>
                <a:lnTo>
                  <a:pt x="5374536" y="177800"/>
                </a:lnTo>
                <a:lnTo>
                  <a:pt x="5290817" y="152400"/>
                </a:lnTo>
                <a:lnTo>
                  <a:pt x="5248032" y="127000"/>
                </a:lnTo>
                <a:lnTo>
                  <a:pt x="5025072" y="63500"/>
                </a:lnTo>
                <a:lnTo>
                  <a:pt x="4931766" y="38100"/>
                </a:lnTo>
                <a:lnTo>
                  <a:pt x="4884250" y="38100"/>
                </a:lnTo>
                <a:lnTo>
                  <a:pt x="4787518" y="12700"/>
                </a:lnTo>
                <a:close/>
              </a:path>
              <a:path w="6555740" h="4114800">
                <a:moveTo>
                  <a:pt x="4638249" y="0"/>
                </a:moveTo>
                <a:lnTo>
                  <a:pt x="4582042" y="0"/>
                </a:lnTo>
                <a:lnTo>
                  <a:pt x="4627826" y="12700"/>
                </a:lnTo>
                <a:lnTo>
                  <a:pt x="4688555" y="12700"/>
                </a:lnTo>
                <a:lnTo>
                  <a:pt x="4638249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 dirty="0">
              <a:solidFill>
                <a:srgbClr val="00133A"/>
              </a:solidFill>
            </a:endParaRPr>
          </a:p>
        </p:txBody>
      </p:sp>
      <p:grpSp>
        <p:nvGrpSpPr>
          <p:cNvPr id="2" name="Группа 21"/>
          <p:cNvGrpSpPr/>
          <p:nvPr/>
        </p:nvGrpSpPr>
        <p:grpSpPr>
          <a:xfrm>
            <a:off x="8039422" y="3402970"/>
            <a:ext cx="3744416" cy="2144261"/>
            <a:chOff x="701318" y="1549200"/>
            <a:chExt cx="3744416" cy="2144261"/>
          </a:xfrm>
        </p:grpSpPr>
        <p:sp>
          <p:nvSpPr>
            <p:cNvPr id="27" name="object 5"/>
            <p:cNvSpPr txBox="1"/>
            <p:nvPr/>
          </p:nvSpPr>
          <p:spPr>
            <a:xfrm>
              <a:off x="1133366" y="1549200"/>
              <a:ext cx="900100" cy="242054"/>
            </a:xfrm>
            <a:prstGeom prst="rect">
              <a:avLst/>
            </a:prstGeom>
          </p:spPr>
          <p:txBody>
            <a:bodyPr vert="horz" wrap="square" lIns="0" tIns="44450" rIns="0" bIns="0" rtlCol="0">
              <a:spAutoFit/>
            </a:bodyPr>
            <a:lstStyle/>
            <a:p>
              <a:pPr marL="12700" marR="5080">
                <a:lnSpc>
                  <a:spcPts val="1310"/>
                </a:lnSpc>
                <a:spcBef>
                  <a:spcPts val="350"/>
                </a:spcBef>
              </a:pPr>
              <a:r>
                <a:rPr lang="uk-UA" sz="2400" b="1" spc="-25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sz="2400" b="1" spc="-25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онад</a:t>
              </a:r>
              <a:endParaRPr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object 6"/>
            <p:cNvSpPr txBox="1"/>
            <p:nvPr/>
          </p:nvSpPr>
          <p:spPr>
            <a:xfrm>
              <a:off x="1878919" y="2079164"/>
              <a:ext cx="2566815" cy="432170"/>
            </a:xfrm>
            <a:prstGeom prst="rect">
              <a:avLst/>
            </a:prstGeom>
          </p:spPr>
          <p:txBody>
            <a:bodyPr vert="horz" wrap="square" lIns="0" tIns="34290" rIns="0" bIns="0" rtlCol="0">
              <a:spAutoFit/>
            </a:bodyPr>
            <a:lstStyle/>
            <a:p>
              <a:pPr marL="12700" marR="5080" algn="ctr">
                <a:lnSpc>
                  <a:spcPts val="1410"/>
                </a:lnSpc>
                <a:spcBef>
                  <a:spcPts val="270"/>
                </a:spcBef>
              </a:pPr>
              <a:r>
                <a:rPr lang="ru-RU" sz="2000" b="1" spc="-2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ru-RU" sz="2400" b="1" spc="-2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з</a:t>
              </a:r>
              <a:r>
                <a:rPr sz="2400" b="1" spc="-20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емельних</a:t>
              </a:r>
              <a:r>
                <a:rPr lang="en-US" sz="2400" b="1" spc="-2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2400" b="1" spc="-2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uk-UA" sz="2400" b="1" spc="-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12700" marR="5080" algn="ctr">
                <a:lnSpc>
                  <a:spcPts val="1410"/>
                </a:lnSpc>
                <a:spcBef>
                  <a:spcPts val="270"/>
                </a:spcBef>
              </a:pPr>
              <a:r>
                <a:rPr lang="uk-UA" sz="2400" b="1" spc="-35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sz="2400" b="1" spc="-35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ділянок</a:t>
              </a:r>
              <a:r>
                <a:rPr lang="en-US" sz="2400" b="1" spc="-35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2400" b="1" spc="-265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object 165"/>
            <p:cNvSpPr txBox="1"/>
            <p:nvPr/>
          </p:nvSpPr>
          <p:spPr>
            <a:xfrm>
              <a:off x="701318" y="3015390"/>
              <a:ext cx="1607443" cy="678071"/>
            </a:xfrm>
            <a:prstGeom prst="rect">
              <a:avLst/>
            </a:prstGeom>
          </p:spPr>
          <p:txBody>
            <a:bodyPr vert="horz" wrap="square" lIns="0" tIns="25400" rIns="0" bIns="0" rtlCol="0">
              <a:spAutoFit/>
            </a:bodyPr>
            <a:lstStyle/>
            <a:p>
              <a:pPr marL="12700" marR="5080">
                <a:lnSpc>
                  <a:spcPts val="1500"/>
                </a:lnSpc>
                <a:spcBef>
                  <a:spcPts val="200"/>
                </a:spcBef>
              </a:pPr>
              <a:r>
                <a:rPr lang="uk-UA" sz="2400" b="1" spc="-2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sz="2400" b="1" spc="-20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загальною</a:t>
              </a:r>
              <a:r>
                <a:rPr sz="2400" b="1" spc="-175" dirty="0" smtClean="0">
                  <a:solidFill>
                    <a:srgbClr val="002060"/>
                  </a:solidFill>
                  <a:latin typeface="Verdana"/>
                  <a:cs typeface="Verdana"/>
                </a:rPr>
                <a:t> </a:t>
              </a:r>
              <a:r>
                <a:rPr lang="uk-UA" sz="2400" b="1" spc="-175" dirty="0" smtClean="0">
                  <a:solidFill>
                    <a:srgbClr val="002060"/>
                  </a:solidFill>
                  <a:latin typeface="Verdana"/>
                  <a:cs typeface="Verdana"/>
                </a:rPr>
                <a:t>    </a:t>
              </a:r>
            </a:p>
            <a:p>
              <a:pPr marL="12700" marR="5080">
                <a:lnSpc>
                  <a:spcPts val="1500"/>
                </a:lnSpc>
                <a:spcBef>
                  <a:spcPts val="200"/>
                </a:spcBef>
              </a:pPr>
              <a:r>
                <a:rPr lang="uk-UA" sz="2400" b="1" spc="-175" dirty="0">
                  <a:solidFill>
                    <a:srgbClr val="002060"/>
                  </a:solidFill>
                  <a:latin typeface="Verdana"/>
                  <a:cs typeface="Verdana"/>
                </a:rPr>
                <a:t> </a:t>
              </a:r>
              <a:r>
                <a:rPr lang="uk-UA" sz="2400" b="1" spc="-175" dirty="0" smtClean="0">
                  <a:solidFill>
                    <a:srgbClr val="002060"/>
                  </a:solidFill>
                  <a:latin typeface="Verdana"/>
                  <a:cs typeface="Verdana"/>
                </a:rPr>
                <a:t>    </a:t>
              </a:r>
              <a:r>
                <a:rPr sz="2400" b="1" spc="-25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площею</a:t>
              </a:r>
              <a:endParaRPr lang="uk-UA" sz="2400" b="1" spc="-25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12700" marR="5080">
                <a:lnSpc>
                  <a:spcPts val="1500"/>
                </a:lnSpc>
                <a:spcBef>
                  <a:spcPts val="200"/>
                </a:spcBef>
              </a:pPr>
              <a:r>
                <a:rPr lang="uk-UA" sz="2400" b="1" spc="-25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      понад</a:t>
              </a:r>
              <a:endParaRPr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object 17"/>
          <p:cNvSpPr/>
          <p:nvPr/>
        </p:nvSpPr>
        <p:spPr>
          <a:xfrm>
            <a:off x="262558" y="-603448"/>
            <a:ext cx="7272808" cy="6059016"/>
          </a:xfrm>
          <a:custGeom>
            <a:avLst/>
            <a:gdLst/>
            <a:ahLst/>
            <a:cxnLst/>
            <a:rect l="l" t="t" r="r" b="b"/>
            <a:pathLst>
              <a:path w="6555740" h="4114800">
                <a:moveTo>
                  <a:pt x="4787518" y="12700"/>
                </a:moveTo>
                <a:lnTo>
                  <a:pt x="4718594" y="12700"/>
                </a:lnTo>
                <a:lnTo>
                  <a:pt x="4763545" y="25400"/>
                </a:lnTo>
                <a:lnTo>
                  <a:pt x="4808184" y="25400"/>
                </a:lnTo>
                <a:lnTo>
                  <a:pt x="5110556" y="114300"/>
                </a:lnTo>
                <a:lnTo>
                  <a:pt x="5152108" y="139700"/>
                </a:lnTo>
                <a:lnTo>
                  <a:pt x="5193199" y="152400"/>
                </a:lnTo>
                <a:lnTo>
                  <a:pt x="5233813" y="177800"/>
                </a:lnTo>
                <a:lnTo>
                  <a:pt x="5273932" y="190500"/>
                </a:lnTo>
                <a:lnTo>
                  <a:pt x="5352621" y="241300"/>
                </a:lnTo>
                <a:lnTo>
                  <a:pt x="5429132" y="292100"/>
                </a:lnTo>
                <a:lnTo>
                  <a:pt x="5466530" y="317500"/>
                </a:lnTo>
                <a:lnTo>
                  <a:pt x="5503334" y="342900"/>
                </a:lnTo>
                <a:lnTo>
                  <a:pt x="5539526" y="368300"/>
                </a:lnTo>
                <a:lnTo>
                  <a:pt x="5575091" y="393700"/>
                </a:lnTo>
                <a:lnTo>
                  <a:pt x="5610012" y="419100"/>
                </a:lnTo>
                <a:lnTo>
                  <a:pt x="5644271" y="457200"/>
                </a:lnTo>
                <a:lnTo>
                  <a:pt x="5677853" y="482600"/>
                </a:lnTo>
                <a:lnTo>
                  <a:pt x="5710741" y="520700"/>
                </a:lnTo>
                <a:lnTo>
                  <a:pt x="5742918" y="546100"/>
                </a:lnTo>
                <a:lnTo>
                  <a:pt x="5774367" y="584200"/>
                </a:lnTo>
                <a:lnTo>
                  <a:pt x="5805072" y="622300"/>
                </a:lnTo>
                <a:lnTo>
                  <a:pt x="5835016" y="647700"/>
                </a:lnTo>
                <a:lnTo>
                  <a:pt x="5864183" y="685800"/>
                </a:lnTo>
                <a:lnTo>
                  <a:pt x="5892555" y="723900"/>
                </a:lnTo>
                <a:lnTo>
                  <a:pt x="5920116" y="762000"/>
                </a:lnTo>
                <a:lnTo>
                  <a:pt x="5946850" y="800100"/>
                </a:lnTo>
                <a:lnTo>
                  <a:pt x="5972740" y="838200"/>
                </a:lnTo>
                <a:lnTo>
                  <a:pt x="5997768" y="876300"/>
                </a:lnTo>
                <a:lnTo>
                  <a:pt x="6021919" y="914400"/>
                </a:lnTo>
                <a:lnTo>
                  <a:pt x="6045176" y="952500"/>
                </a:lnTo>
                <a:lnTo>
                  <a:pt x="6067521" y="990600"/>
                </a:lnTo>
                <a:lnTo>
                  <a:pt x="6088940" y="1041400"/>
                </a:lnTo>
                <a:lnTo>
                  <a:pt x="6109414" y="1079500"/>
                </a:lnTo>
                <a:lnTo>
                  <a:pt x="6128927" y="1117600"/>
                </a:lnTo>
                <a:lnTo>
                  <a:pt x="6147462" y="1155700"/>
                </a:lnTo>
                <a:lnTo>
                  <a:pt x="6165003" y="1206500"/>
                </a:lnTo>
                <a:lnTo>
                  <a:pt x="6181533" y="1244600"/>
                </a:lnTo>
                <a:lnTo>
                  <a:pt x="6197036" y="1295400"/>
                </a:lnTo>
                <a:lnTo>
                  <a:pt x="6211494" y="1333500"/>
                </a:lnTo>
                <a:lnTo>
                  <a:pt x="6224892" y="1384300"/>
                </a:lnTo>
                <a:lnTo>
                  <a:pt x="6237212" y="1422400"/>
                </a:lnTo>
                <a:lnTo>
                  <a:pt x="6248438" y="1473200"/>
                </a:lnTo>
                <a:lnTo>
                  <a:pt x="6258553" y="1511300"/>
                </a:lnTo>
                <a:lnTo>
                  <a:pt x="6267540" y="1562100"/>
                </a:lnTo>
                <a:lnTo>
                  <a:pt x="6275383" y="1600200"/>
                </a:lnTo>
                <a:lnTo>
                  <a:pt x="6282065" y="1651000"/>
                </a:lnTo>
                <a:lnTo>
                  <a:pt x="6287569" y="1689100"/>
                </a:lnTo>
                <a:lnTo>
                  <a:pt x="6291880" y="1739900"/>
                </a:lnTo>
                <a:lnTo>
                  <a:pt x="6294979" y="1790700"/>
                </a:lnTo>
                <a:lnTo>
                  <a:pt x="6296851" y="1828800"/>
                </a:lnTo>
                <a:lnTo>
                  <a:pt x="6297479" y="1879600"/>
                </a:lnTo>
                <a:lnTo>
                  <a:pt x="6296815" y="1930400"/>
                </a:lnTo>
                <a:lnTo>
                  <a:pt x="6294837" y="1968500"/>
                </a:lnTo>
                <a:lnTo>
                  <a:pt x="6291560" y="2019300"/>
                </a:lnTo>
                <a:lnTo>
                  <a:pt x="6287003" y="2070100"/>
                </a:lnTo>
                <a:lnTo>
                  <a:pt x="6281183" y="2120900"/>
                </a:lnTo>
                <a:lnTo>
                  <a:pt x="6274117" y="2159000"/>
                </a:lnTo>
                <a:lnTo>
                  <a:pt x="6265822" y="2209800"/>
                </a:lnTo>
                <a:lnTo>
                  <a:pt x="6256315" y="2260600"/>
                </a:lnTo>
                <a:lnTo>
                  <a:pt x="6245615" y="2298700"/>
                </a:lnTo>
                <a:lnTo>
                  <a:pt x="6233738" y="2349500"/>
                </a:lnTo>
                <a:lnTo>
                  <a:pt x="6220701" y="2387600"/>
                </a:lnTo>
                <a:lnTo>
                  <a:pt x="6206522" y="2438400"/>
                </a:lnTo>
                <a:lnTo>
                  <a:pt x="6191219" y="2476500"/>
                </a:lnTo>
                <a:lnTo>
                  <a:pt x="6174808" y="2514600"/>
                </a:lnTo>
                <a:lnTo>
                  <a:pt x="6157307" y="2565400"/>
                </a:lnTo>
                <a:lnTo>
                  <a:pt x="6138733" y="2603500"/>
                </a:lnTo>
                <a:lnTo>
                  <a:pt x="6119103" y="2641600"/>
                </a:lnTo>
                <a:lnTo>
                  <a:pt x="6098435" y="2679700"/>
                </a:lnTo>
                <a:lnTo>
                  <a:pt x="6076747" y="2717800"/>
                </a:lnTo>
                <a:lnTo>
                  <a:pt x="6054054" y="2768600"/>
                </a:lnTo>
                <a:lnTo>
                  <a:pt x="6030375" y="2806700"/>
                </a:lnTo>
                <a:lnTo>
                  <a:pt x="6005728" y="2844800"/>
                </a:lnTo>
                <a:lnTo>
                  <a:pt x="5980128" y="2870200"/>
                </a:lnTo>
                <a:lnTo>
                  <a:pt x="5953594" y="2908300"/>
                </a:lnTo>
                <a:lnTo>
                  <a:pt x="5926144" y="2946400"/>
                </a:lnTo>
                <a:lnTo>
                  <a:pt x="5897793" y="2984500"/>
                </a:lnTo>
                <a:lnTo>
                  <a:pt x="5868560" y="3022600"/>
                </a:lnTo>
                <a:lnTo>
                  <a:pt x="5838462" y="3048000"/>
                </a:lnTo>
                <a:lnTo>
                  <a:pt x="5807515" y="3086100"/>
                </a:lnTo>
                <a:lnTo>
                  <a:pt x="5775739" y="3111500"/>
                </a:lnTo>
                <a:lnTo>
                  <a:pt x="5743149" y="3149600"/>
                </a:lnTo>
                <a:lnTo>
                  <a:pt x="5709763" y="3175000"/>
                </a:lnTo>
                <a:lnTo>
                  <a:pt x="5675599" y="3200400"/>
                </a:lnTo>
                <a:lnTo>
                  <a:pt x="5640673" y="3238500"/>
                </a:lnTo>
                <a:lnTo>
                  <a:pt x="5605004" y="3263900"/>
                </a:lnTo>
                <a:lnTo>
                  <a:pt x="5568608" y="3289300"/>
                </a:lnTo>
                <a:lnTo>
                  <a:pt x="5531502" y="3314700"/>
                </a:lnTo>
                <a:lnTo>
                  <a:pt x="5493704" y="3340100"/>
                </a:lnTo>
                <a:lnTo>
                  <a:pt x="5455232" y="3365500"/>
                </a:lnTo>
                <a:lnTo>
                  <a:pt x="5416102" y="3378200"/>
                </a:lnTo>
                <a:lnTo>
                  <a:pt x="5335939" y="3429000"/>
                </a:lnTo>
                <a:lnTo>
                  <a:pt x="5294941" y="3441700"/>
                </a:lnTo>
                <a:lnTo>
                  <a:pt x="5253355" y="3467100"/>
                </a:lnTo>
                <a:lnTo>
                  <a:pt x="5211198" y="3479800"/>
                </a:lnTo>
                <a:lnTo>
                  <a:pt x="5168487" y="3505200"/>
                </a:lnTo>
                <a:lnTo>
                  <a:pt x="4947235" y="3568700"/>
                </a:lnTo>
                <a:lnTo>
                  <a:pt x="4901567" y="3568700"/>
                </a:lnTo>
                <a:lnTo>
                  <a:pt x="4808949" y="3594100"/>
                </a:lnTo>
                <a:lnTo>
                  <a:pt x="4714741" y="3594100"/>
                </a:lnTo>
                <a:lnTo>
                  <a:pt x="4667084" y="3606800"/>
                </a:lnTo>
                <a:lnTo>
                  <a:pt x="471342" y="3606800"/>
                </a:lnTo>
                <a:lnTo>
                  <a:pt x="425415" y="3619500"/>
                </a:lnTo>
                <a:lnTo>
                  <a:pt x="380853" y="3619500"/>
                </a:lnTo>
                <a:lnTo>
                  <a:pt x="337839" y="3632200"/>
                </a:lnTo>
                <a:lnTo>
                  <a:pt x="296553" y="3657600"/>
                </a:lnTo>
                <a:lnTo>
                  <a:pt x="257179" y="3670300"/>
                </a:lnTo>
                <a:lnTo>
                  <a:pt x="219898" y="3695700"/>
                </a:lnTo>
                <a:lnTo>
                  <a:pt x="184893" y="3721100"/>
                </a:lnTo>
                <a:lnTo>
                  <a:pt x="152344" y="3759200"/>
                </a:lnTo>
                <a:lnTo>
                  <a:pt x="122434" y="3784600"/>
                </a:lnTo>
                <a:lnTo>
                  <a:pt x="95346" y="3822700"/>
                </a:lnTo>
                <a:lnTo>
                  <a:pt x="71260" y="3860800"/>
                </a:lnTo>
                <a:lnTo>
                  <a:pt x="50359" y="3898900"/>
                </a:lnTo>
                <a:lnTo>
                  <a:pt x="32826" y="3937000"/>
                </a:lnTo>
                <a:lnTo>
                  <a:pt x="18841" y="3987800"/>
                </a:lnTo>
                <a:lnTo>
                  <a:pt x="8587" y="4025900"/>
                </a:lnTo>
                <a:lnTo>
                  <a:pt x="2246" y="4076700"/>
                </a:lnTo>
                <a:lnTo>
                  <a:pt x="0" y="4114800"/>
                </a:lnTo>
                <a:lnTo>
                  <a:pt x="4761887" y="4114800"/>
                </a:lnTo>
                <a:lnTo>
                  <a:pt x="4808901" y="4102100"/>
                </a:lnTo>
                <a:lnTo>
                  <a:pt x="4855581" y="4102100"/>
                </a:lnTo>
                <a:lnTo>
                  <a:pt x="4901913" y="4089400"/>
                </a:lnTo>
                <a:lnTo>
                  <a:pt x="4947885" y="4089400"/>
                </a:lnTo>
                <a:lnTo>
                  <a:pt x="5258512" y="4000500"/>
                </a:lnTo>
                <a:lnTo>
                  <a:pt x="5301134" y="3987800"/>
                </a:lnTo>
                <a:lnTo>
                  <a:pt x="5343279" y="3962400"/>
                </a:lnTo>
                <a:lnTo>
                  <a:pt x="5384934" y="3949700"/>
                </a:lnTo>
                <a:lnTo>
                  <a:pt x="5426085" y="3924300"/>
                </a:lnTo>
                <a:lnTo>
                  <a:pt x="5466721" y="3911600"/>
                </a:lnTo>
                <a:lnTo>
                  <a:pt x="5546391" y="3860800"/>
                </a:lnTo>
                <a:lnTo>
                  <a:pt x="5585400" y="3848100"/>
                </a:lnTo>
                <a:lnTo>
                  <a:pt x="5623840" y="3822700"/>
                </a:lnTo>
                <a:lnTo>
                  <a:pt x="5661700" y="3797300"/>
                </a:lnTo>
                <a:lnTo>
                  <a:pt x="5698965" y="3771900"/>
                </a:lnTo>
                <a:lnTo>
                  <a:pt x="5735623" y="3746500"/>
                </a:lnTo>
                <a:lnTo>
                  <a:pt x="5771661" y="3721100"/>
                </a:lnTo>
                <a:lnTo>
                  <a:pt x="5807066" y="3683000"/>
                </a:lnTo>
                <a:lnTo>
                  <a:pt x="5841824" y="3657600"/>
                </a:lnTo>
                <a:lnTo>
                  <a:pt x="5875924" y="3632200"/>
                </a:lnTo>
                <a:lnTo>
                  <a:pt x="5909351" y="3606800"/>
                </a:lnTo>
                <a:lnTo>
                  <a:pt x="5942093" y="3568700"/>
                </a:lnTo>
                <a:lnTo>
                  <a:pt x="5974137" y="3543300"/>
                </a:lnTo>
                <a:lnTo>
                  <a:pt x="6005470" y="3505200"/>
                </a:lnTo>
                <a:lnTo>
                  <a:pt x="6036078" y="3479800"/>
                </a:lnTo>
                <a:lnTo>
                  <a:pt x="6065950" y="3441700"/>
                </a:lnTo>
                <a:lnTo>
                  <a:pt x="6095071" y="3403600"/>
                </a:lnTo>
                <a:lnTo>
                  <a:pt x="6123429" y="3378200"/>
                </a:lnTo>
                <a:lnTo>
                  <a:pt x="6151011" y="3340100"/>
                </a:lnTo>
                <a:lnTo>
                  <a:pt x="6177804" y="3302000"/>
                </a:lnTo>
                <a:lnTo>
                  <a:pt x="6203795" y="3263900"/>
                </a:lnTo>
                <a:lnTo>
                  <a:pt x="6228971" y="3225800"/>
                </a:lnTo>
                <a:lnTo>
                  <a:pt x="6253319" y="3187700"/>
                </a:lnTo>
                <a:lnTo>
                  <a:pt x="6276825" y="3149600"/>
                </a:lnTo>
                <a:lnTo>
                  <a:pt x="6299478" y="3111500"/>
                </a:lnTo>
                <a:lnTo>
                  <a:pt x="6321263" y="3073400"/>
                </a:lnTo>
                <a:lnTo>
                  <a:pt x="6342168" y="3035300"/>
                </a:lnTo>
                <a:lnTo>
                  <a:pt x="6362181" y="2997200"/>
                </a:lnTo>
                <a:lnTo>
                  <a:pt x="6381287" y="2946400"/>
                </a:lnTo>
                <a:lnTo>
                  <a:pt x="6399474" y="2908300"/>
                </a:lnTo>
                <a:lnTo>
                  <a:pt x="6416729" y="2870200"/>
                </a:lnTo>
                <a:lnTo>
                  <a:pt x="6433039" y="2819400"/>
                </a:lnTo>
                <a:lnTo>
                  <a:pt x="6448390" y="2781300"/>
                </a:lnTo>
                <a:lnTo>
                  <a:pt x="6462771" y="2743200"/>
                </a:lnTo>
                <a:lnTo>
                  <a:pt x="6476168" y="2692400"/>
                </a:lnTo>
                <a:lnTo>
                  <a:pt x="6488567" y="2654300"/>
                </a:lnTo>
                <a:lnTo>
                  <a:pt x="6499957" y="2603500"/>
                </a:lnTo>
                <a:lnTo>
                  <a:pt x="6510324" y="2565400"/>
                </a:lnTo>
                <a:lnTo>
                  <a:pt x="6519654" y="2514600"/>
                </a:lnTo>
                <a:lnTo>
                  <a:pt x="6527936" y="2463800"/>
                </a:lnTo>
                <a:lnTo>
                  <a:pt x="6535155" y="2425700"/>
                </a:lnTo>
                <a:lnTo>
                  <a:pt x="6541299" y="2374900"/>
                </a:lnTo>
                <a:lnTo>
                  <a:pt x="6546356" y="2324100"/>
                </a:lnTo>
                <a:lnTo>
                  <a:pt x="6550311" y="2286000"/>
                </a:lnTo>
                <a:lnTo>
                  <a:pt x="6553153" y="2235200"/>
                </a:lnTo>
                <a:lnTo>
                  <a:pt x="6554867" y="2184400"/>
                </a:lnTo>
                <a:lnTo>
                  <a:pt x="6555441" y="2133600"/>
                </a:lnTo>
                <a:lnTo>
                  <a:pt x="6554991" y="2095500"/>
                </a:lnTo>
                <a:lnTo>
                  <a:pt x="6553643" y="2044700"/>
                </a:lnTo>
                <a:lnTo>
                  <a:pt x="6551403" y="1993900"/>
                </a:lnTo>
                <a:lnTo>
                  <a:pt x="6548276" y="1955800"/>
                </a:lnTo>
                <a:lnTo>
                  <a:pt x="6544267" y="1905000"/>
                </a:lnTo>
                <a:lnTo>
                  <a:pt x="6539381" y="1866900"/>
                </a:lnTo>
                <a:lnTo>
                  <a:pt x="6533624" y="1816100"/>
                </a:lnTo>
                <a:lnTo>
                  <a:pt x="6527000" y="1778000"/>
                </a:lnTo>
                <a:lnTo>
                  <a:pt x="6519515" y="1727200"/>
                </a:lnTo>
                <a:lnTo>
                  <a:pt x="6511173" y="1689100"/>
                </a:lnTo>
                <a:lnTo>
                  <a:pt x="6501981" y="1638300"/>
                </a:lnTo>
                <a:lnTo>
                  <a:pt x="6491942" y="1600200"/>
                </a:lnTo>
                <a:lnTo>
                  <a:pt x="6481063" y="1549400"/>
                </a:lnTo>
                <a:lnTo>
                  <a:pt x="6469348" y="1511300"/>
                </a:lnTo>
                <a:lnTo>
                  <a:pt x="6456803" y="1473200"/>
                </a:lnTo>
                <a:lnTo>
                  <a:pt x="6443432" y="1422400"/>
                </a:lnTo>
                <a:lnTo>
                  <a:pt x="6429241" y="1384300"/>
                </a:lnTo>
                <a:lnTo>
                  <a:pt x="6414235" y="1346200"/>
                </a:lnTo>
                <a:lnTo>
                  <a:pt x="6398419" y="1295400"/>
                </a:lnTo>
                <a:lnTo>
                  <a:pt x="6381798" y="1257300"/>
                </a:lnTo>
                <a:lnTo>
                  <a:pt x="6364377" y="1219200"/>
                </a:lnTo>
                <a:lnTo>
                  <a:pt x="6346162" y="1181100"/>
                </a:lnTo>
                <a:lnTo>
                  <a:pt x="6327158" y="1130300"/>
                </a:lnTo>
                <a:lnTo>
                  <a:pt x="6307369" y="1092200"/>
                </a:lnTo>
                <a:lnTo>
                  <a:pt x="6286801" y="1054100"/>
                </a:lnTo>
                <a:lnTo>
                  <a:pt x="6265459" y="1016000"/>
                </a:lnTo>
                <a:lnTo>
                  <a:pt x="6243349" y="977900"/>
                </a:lnTo>
                <a:lnTo>
                  <a:pt x="6220474" y="939800"/>
                </a:lnTo>
                <a:lnTo>
                  <a:pt x="6196842" y="901700"/>
                </a:lnTo>
                <a:lnTo>
                  <a:pt x="6172455" y="863600"/>
                </a:lnTo>
                <a:lnTo>
                  <a:pt x="6147321" y="825500"/>
                </a:lnTo>
                <a:lnTo>
                  <a:pt x="6121443" y="800100"/>
                </a:lnTo>
                <a:lnTo>
                  <a:pt x="6094828" y="762000"/>
                </a:lnTo>
                <a:lnTo>
                  <a:pt x="6067480" y="723900"/>
                </a:lnTo>
                <a:lnTo>
                  <a:pt x="6039403" y="698500"/>
                </a:lnTo>
                <a:lnTo>
                  <a:pt x="6010605" y="660400"/>
                </a:lnTo>
                <a:lnTo>
                  <a:pt x="5981089" y="622300"/>
                </a:lnTo>
                <a:lnTo>
                  <a:pt x="5950861" y="596900"/>
                </a:lnTo>
                <a:lnTo>
                  <a:pt x="5919925" y="558800"/>
                </a:lnTo>
                <a:lnTo>
                  <a:pt x="5888288" y="533400"/>
                </a:lnTo>
                <a:lnTo>
                  <a:pt x="5855954" y="508000"/>
                </a:lnTo>
                <a:lnTo>
                  <a:pt x="5822928" y="469900"/>
                </a:lnTo>
                <a:lnTo>
                  <a:pt x="5789215" y="444500"/>
                </a:lnTo>
                <a:lnTo>
                  <a:pt x="5754822" y="419100"/>
                </a:lnTo>
                <a:lnTo>
                  <a:pt x="5719751" y="393700"/>
                </a:lnTo>
                <a:lnTo>
                  <a:pt x="5684010" y="368300"/>
                </a:lnTo>
                <a:lnTo>
                  <a:pt x="5647603" y="342900"/>
                </a:lnTo>
                <a:lnTo>
                  <a:pt x="5610535" y="317500"/>
                </a:lnTo>
                <a:lnTo>
                  <a:pt x="5572811" y="292100"/>
                </a:lnTo>
                <a:lnTo>
                  <a:pt x="5534437" y="266700"/>
                </a:lnTo>
                <a:lnTo>
                  <a:pt x="5495417" y="241300"/>
                </a:lnTo>
                <a:lnTo>
                  <a:pt x="5455757" y="228600"/>
                </a:lnTo>
                <a:lnTo>
                  <a:pt x="5374536" y="177800"/>
                </a:lnTo>
                <a:lnTo>
                  <a:pt x="5290817" y="152400"/>
                </a:lnTo>
                <a:lnTo>
                  <a:pt x="5248032" y="127000"/>
                </a:lnTo>
                <a:lnTo>
                  <a:pt x="5025072" y="63500"/>
                </a:lnTo>
                <a:lnTo>
                  <a:pt x="4931766" y="38100"/>
                </a:lnTo>
                <a:lnTo>
                  <a:pt x="4884250" y="38100"/>
                </a:lnTo>
                <a:lnTo>
                  <a:pt x="4787518" y="12700"/>
                </a:lnTo>
                <a:close/>
              </a:path>
              <a:path w="6555740" h="4114800">
                <a:moveTo>
                  <a:pt x="4638249" y="0"/>
                </a:moveTo>
                <a:lnTo>
                  <a:pt x="4582042" y="0"/>
                </a:lnTo>
                <a:lnTo>
                  <a:pt x="4627826" y="12700"/>
                </a:lnTo>
                <a:lnTo>
                  <a:pt x="4688555" y="12700"/>
                </a:lnTo>
                <a:lnTo>
                  <a:pt x="4638249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17"/>
          <p:cNvSpPr/>
          <p:nvPr/>
        </p:nvSpPr>
        <p:spPr>
          <a:xfrm>
            <a:off x="262558" y="-1692000"/>
            <a:ext cx="7272808" cy="6059016"/>
          </a:xfrm>
          <a:custGeom>
            <a:avLst/>
            <a:gdLst/>
            <a:ahLst/>
            <a:cxnLst/>
            <a:rect l="l" t="t" r="r" b="b"/>
            <a:pathLst>
              <a:path w="6555740" h="4114800">
                <a:moveTo>
                  <a:pt x="4787518" y="12700"/>
                </a:moveTo>
                <a:lnTo>
                  <a:pt x="4718594" y="12700"/>
                </a:lnTo>
                <a:lnTo>
                  <a:pt x="4763545" y="25400"/>
                </a:lnTo>
                <a:lnTo>
                  <a:pt x="4808184" y="25400"/>
                </a:lnTo>
                <a:lnTo>
                  <a:pt x="5110556" y="114300"/>
                </a:lnTo>
                <a:lnTo>
                  <a:pt x="5152108" y="139700"/>
                </a:lnTo>
                <a:lnTo>
                  <a:pt x="5193199" y="152400"/>
                </a:lnTo>
                <a:lnTo>
                  <a:pt x="5233813" y="177800"/>
                </a:lnTo>
                <a:lnTo>
                  <a:pt x="5273932" y="190500"/>
                </a:lnTo>
                <a:lnTo>
                  <a:pt x="5352621" y="241300"/>
                </a:lnTo>
                <a:lnTo>
                  <a:pt x="5429132" y="292100"/>
                </a:lnTo>
                <a:lnTo>
                  <a:pt x="5466530" y="317500"/>
                </a:lnTo>
                <a:lnTo>
                  <a:pt x="5503334" y="342900"/>
                </a:lnTo>
                <a:lnTo>
                  <a:pt x="5539526" y="368300"/>
                </a:lnTo>
                <a:lnTo>
                  <a:pt x="5575091" y="393700"/>
                </a:lnTo>
                <a:lnTo>
                  <a:pt x="5610012" y="419100"/>
                </a:lnTo>
                <a:lnTo>
                  <a:pt x="5644271" y="457200"/>
                </a:lnTo>
                <a:lnTo>
                  <a:pt x="5677853" y="482600"/>
                </a:lnTo>
                <a:lnTo>
                  <a:pt x="5710741" y="520700"/>
                </a:lnTo>
                <a:lnTo>
                  <a:pt x="5742918" y="546100"/>
                </a:lnTo>
                <a:lnTo>
                  <a:pt x="5774367" y="584200"/>
                </a:lnTo>
                <a:lnTo>
                  <a:pt x="5805072" y="622300"/>
                </a:lnTo>
                <a:lnTo>
                  <a:pt x="5835016" y="647700"/>
                </a:lnTo>
                <a:lnTo>
                  <a:pt x="5864183" y="685800"/>
                </a:lnTo>
                <a:lnTo>
                  <a:pt x="5892555" y="723900"/>
                </a:lnTo>
                <a:lnTo>
                  <a:pt x="5920116" y="762000"/>
                </a:lnTo>
                <a:lnTo>
                  <a:pt x="5946850" y="800100"/>
                </a:lnTo>
                <a:lnTo>
                  <a:pt x="5972740" y="838200"/>
                </a:lnTo>
                <a:lnTo>
                  <a:pt x="5997768" y="876300"/>
                </a:lnTo>
                <a:lnTo>
                  <a:pt x="6021919" y="914400"/>
                </a:lnTo>
                <a:lnTo>
                  <a:pt x="6045176" y="952500"/>
                </a:lnTo>
                <a:lnTo>
                  <a:pt x="6067521" y="990600"/>
                </a:lnTo>
                <a:lnTo>
                  <a:pt x="6088940" y="1041400"/>
                </a:lnTo>
                <a:lnTo>
                  <a:pt x="6109414" y="1079500"/>
                </a:lnTo>
                <a:lnTo>
                  <a:pt x="6128927" y="1117600"/>
                </a:lnTo>
                <a:lnTo>
                  <a:pt x="6147462" y="1155700"/>
                </a:lnTo>
                <a:lnTo>
                  <a:pt x="6165003" y="1206500"/>
                </a:lnTo>
                <a:lnTo>
                  <a:pt x="6181533" y="1244600"/>
                </a:lnTo>
                <a:lnTo>
                  <a:pt x="6197036" y="1295400"/>
                </a:lnTo>
                <a:lnTo>
                  <a:pt x="6211494" y="1333500"/>
                </a:lnTo>
                <a:lnTo>
                  <a:pt x="6224892" y="1384300"/>
                </a:lnTo>
                <a:lnTo>
                  <a:pt x="6237212" y="1422400"/>
                </a:lnTo>
                <a:lnTo>
                  <a:pt x="6248438" y="1473200"/>
                </a:lnTo>
                <a:lnTo>
                  <a:pt x="6258553" y="1511300"/>
                </a:lnTo>
                <a:lnTo>
                  <a:pt x="6267540" y="1562100"/>
                </a:lnTo>
                <a:lnTo>
                  <a:pt x="6275383" y="1600200"/>
                </a:lnTo>
                <a:lnTo>
                  <a:pt x="6282065" y="1651000"/>
                </a:lnTo>
                <a:lnTo>
                  <a:pt x="6287569" y="1689100"/>
                </a:lnTo>
                <a:lnTo>
                  <a:pt x="6291880" y="1739900"/>
                </a:lnTo>
                <a:lnTo>
                  <a:pt x="6294979" y="1790700"/>
                </a:lnTo>
                <a:lnTo>
                  <a:pt x="6296851" y="1828800"/>
                </a:lnTo>
                <a:lnTo>
                  <a:pt x="6297479" y="1879600"/>
                </a:lnTo>
                <a:lnTo>
                  <a:pt x="6296815" y="1930400"/>
                </a:lnTo>
                <a:lnTo>
                  <a:pt x="6294837" y="1968500"/>
                </a:lnTo>
                <a:lnTo>
                  <a:pt x="6291560" y="2019300"/>
                </a:lnTo>
                <a:lnTo>
                  <a:pt x="6287003" y="2070100"/>
                </a:lnTo>
                <a:lnTo>
                  <a:pt x="6281183" y="2120900"/>
                </a:lnTo>
                <a:lnTo>
                  <a:pt x="6274117" y="2159000"/>
                </a:lnTo>
                <a:lnTo>
                  <a:pt x="6265822" y="2209800"/>
                </a:lnTo>
                <a:lnTo>
                  <a:pt x="6256315" y="2260600"/>
                </a:lnTo>
                <a:lnTo>
                  <a:pt x="6245615" y="2298700"/>
                </a:lnTo>
                <a:lnTo>
                  <a:pt x="6233738" y="2349500"/>
                </a:lnTo>
                <a:lnTo>
                  <a:pt x="6220701" y="2387600"/>
                </a:lnTo>
                <a:lnTo>
                  <a:pt x="6206522" y="2438400"/>
                </a:lnTo>
                <a:lnTo>
                  <a:pt x="6191219" y="2476500"/>
                </a:lnTo>
                <a:lnTo>
                  <a:pt x="6174808" y="2514600"/>
                </a:lnTo>
                <a:lnTo>
                  <a:pt x="6157307" y="2565400"/>
                </a:lnTo>
                <a:lnTo>
                  <a:pt x="6138733" y="2603500"/>
                </a:lnTo>
                <a:lnTo>
                  <a:pt x="6119103" y="2641600"/>
                </a:lnTo>
                <a:lnTo>
                  <a:pt x="6098435" y="2679700"/>
                </a:lnTo>
                <a:lnTo>
                  <a:pt x="6076747" y="2717800"/>
                </a:lnTo>
                <a:lnTo>
                  <a:pt x="6054054" y="2768600"/>
                </a:lnTo>
                <a:lnTo>
                  <a:pt x="6030375" y="2806700"/>
                </a:lnTo>
                <a:lnTo>
                  <a:pt x="6005728" y="2844800"/>
                </a:lnTo>
                <a:lnTo>
                  <a:pt x="5980128" y="2870200"/>
                </a:lnTo>
                <a:lnTo>
                  <a:pt x="5953594" y="2908300"/>
                </a:lnTo>
                <a:lnTo>
                  <a:pt x="5926144" y="2946400"/>
                </a:lnTo>
                <a:lnTo>
                  <a:pt x="5897793" y="2984500"/>
                </a:lnTo>
                <a:lnTo>
                  <a:pt x="5868560" y="3022600"/>
                </a:lnTo>
                <a:lnTo>
                  <a:pt x="5838462" y="3048000"/>
                </a:lnTo>
                <a:lnTo>
                  <a:pt x="5807515" y="3086100"/>
                </a:lnTo>
                <a:lnTo>
                  <a:pt x="5775739" y="3111500"/>
                </a:lnTo>
                <a:lnTo>
                  <a:pt x="5743149" y="3149600"/>
                </a:lnTo>
                <a:lnTo>
                  <a:pt x="5709763" y="3175000"/>
                </a:lnTo>
                <a:lnTo>
                  <a:pt x="5675599" y="3200400"/>
                </a:lnTo>
                <a:lnTo>
                  <a:pt x="5640673" y="3238500"/>
                </a:lnTo>
                <a:lnTo>
                  <a:pt x="5605004" y="3263900"/>
                </a:lnTo>
                <a:lnTo>
                  <a:pt x="5568608" y="3289300"/>
                </a:lnTo>
                <a:lnTo>
                  <a:pt x="5531502" y="3314700"/>
                </a:lnTo>
                <a:lnTo>
                  <a:pt x="5493704" y="3340100"/>
                </a:lnTo>
                <a:lnTo>
                  <a:pt x="5455232" y="3365500"/>
                </a:lnTo>
                <a:lnTo>
                  <a:pt x="5416102" y="3378200"/>
                </a:lnTo>
                <a:lnTo>
                  <a:pt x="5335939" y="3429000"/>
                </a:lnTo>
                <a:lnTo>
                  <a:pt x="5294941" y="3441700"/>
                </a:lnTo>
                <a:lnTo>
                  <a:pt x="5253355" y="3467100"/>
                </a:lnTo>
                <a:lnTo>
                  <a:pt x="5211198" y="3479800"/>
                </a:lnTo>
                <a:lnTo>
                  <a:pt x="5168487" y="3505200"/>
                </a:lnTo>
                <a:lnTo>
                  <a:pt x="4947235" y="3568700"/>
                </a:lnTo>
                <a:lnTo>
                  <a:pt x="4901567" y="3568700"/>
                </a:lnTo>
                <a:lnTo>
                  <a:pt x="4808949" y="3594100"/>
                </a:lnTo>
                <a:lnTo>
                  <a:pt x="4714741" y="3594100"/>
                </a:lnTo>
                <a:lnTo>
                  <a:pt x="4667084" y="3606800"/>
                </a:lnTo>
                <a:lnTo>
                  <a:pt x="471342" y="3606800"/>
                </a:lnTo>
                <a:lnTo>
                  <a:pt x="425415" y="3619500"/>
                </a:lnTo>
                <a:lnTo>
                  <a:pt x="380853" y="3619500"/>
                </a:lnTo>
                <a:lnTo>
                  <a:pt x="337839" y="3632200"/>
                </a:lnTo>
                <a:lnTo>
                  <a:pt x="296553" y="3657600"/>
                </a:lnTo>
                <a:lnTo>
                  <a:pt x="257179" y="3670300"/>
                </a:lnTo>
                <a:lnTo>
                  <a:pt x="219898" y="3695700"/>
                </a:lnTo>
                <a:lnTo>
                  <a:pt x="184893" y="3721100"/>
                </a:lnTo>
                <a:lnTo>
                  <a:pt x="152344" y="3759200"/>
                </a:lnTo>
                <a:lnTo>
                  <a:pt x="122434" y="3784600"/>
                </a:lnTo>
                <a:lnTo>
                  <a:pt x="95346" y="3822700"/>
                </a:lnTo>
                <a:lnTo>
                  <a:pt x="71260" y="3860800"/>
                </a:lnTo>
                <a:lnTo>
                  <a:pt x="50359" y="3898900"/>
                </a:lnTo>
                <a:lnTo>
                  <a:pt x="32826" y="3937000"/>
                </a:lnTo>
                <a:lnTo>
                  <a:pt x="18841" y="3987800"/>
                </a:lnTo>
                <a:lnTo>
                  <a:pt x="8587" y="4025900"/>
                </a:lnTo>
                <a:lnTo>
                  <a:pt x="2246" y="4076700"/>
                </a:lnTo>
                <a:lnTo>
                  <a:pt x="0" y="4114800"/>
                </a:lnTo>
                <a:lnTo>
                  <a:pt x="4761887" y="4114800"/>
                </a:lnTo>
                <a:lnTo>
                  <a:pt x="4808901" y="4102100"/>
                </a:lnTo>
                <a:lnTo>
                  <a:pt x="4855581" y="4102100"/>
                </a:lnTo>
                <a:lnTo>
                  <a:pt x="4901913" y="4089400"/>
                </a:lnTo>
                <a:lnTo>
                  <a:pt x="4947885" y="4089400"/>
                </a:lnTo>
                <a:lnTo>
                  <a:pt x="5258512" y="4000500"/>
                </a:lnTo>
                <a:lnTo>
                  <a:pt x="5301134" y="3987800"/>
                </a:lnTo>
                <a:lnTo>
                  <a:pt x="5343279" y="3962400"/>
                </a:lnTo>
                <a:lnTo>
                  <a:pt x="5384934" y="3949700"/>
                </a:lnTo>
                <a:lnTo>
                  <a:pt x="5426085" y="3924300"/>
                </a:lnTo>
                <a:lnTo>
                  <a:pt x="5466721" y="3911600"/>
                </a:lnTo>
                <a:lnTo>
                  <a:pt x="5546391" y="3860800"/>
                </a:lnTo>
                <a:lnTo>
                  <a:pt x="5585400" y="3848100"/>
                </a:lnTo>
                <a:lnTo>
                  <a:pt x="5623840" y="3822700"/>
                </a:lnTo>
                <a:lnTo>
                  <a:pt x="5661700" y="3797300"/>
                </a:lnTo>
                <a:lnTo>
                  <a:pt x="5698965" y="3771900"/>
                </a:lnTo>
                <a:lnTo>
                  <a:pt x="5735623" y="3746500"/>
                </a:lnTo>
                <a:lnTo>
                  <a:pt x="5771661" y="3721100"/>
                </a:lnTo>
                <a:lnTo>
                  <a:pt x="5807066" y="3683000"/>
                </a:lnTo>
                <a:lnTo>
                  <a:pt x="5841824" y="3657600"/>
                </a:lnTo>
                <a:lnTo>
                  <a:pt x="5875924" y="3632200"/>
                </a:lnTo>
                <a:lnTo>
                  <a:pt x="5909351" y="3606800"/>
                </a:lnTo>
                <a:lnTo>
                  <a:pt x="5942093" y="3568700"/>
                </a:lnTo>
                <a:lnTo>
                  <a:pt x="5974137" y="3543300"/>
                </a:lnTo>
                <a:lnTo>
                  <a:pt x="6005470" y="3505200"/>
                </a:lnTo>
                <a:lnTo>
                  <a:pt x="6036078" y="3479800"/>
                </a:lnTo>
                <a:lnTo>
                  <a:pt x="6065950" y="3441700"/>
                </a:lnTo>
                <a:lnTo>
                  <a:pt x="6095071" y="3403600"/>
                </a:lnTo>
                <a:lnTo>
                  <a:pt x="6123429" y="3378200"/>
                </a:lnTo>
                <a:lnTo>
                  <a:pt x="6151011" y="3340100"/>
                </a:lnTo>
                <a:lnTo>
                  <a:pt x="6177804" y="3302000"/>
                </a:lnTo>
                <a:lnTo>
                  <a:pt x="6203795" y="3263900"/>
                </a:lnTo>
                <a:lnTo>
                  <a:pt x="6228971" y="3225800"/>
                </a:lnTo>
                <a:lnTo>
                  <a:pt x="6253319" y="3187700"/>
                </a:lnTo>
                <a:lnTo>
                  <a:pt x="6276825" y="3149600"/>
                </a:lnTo>
                <a:lnTo>
                  <a:pt x="6299478" y="3111500"/>
                </a:lnTo>
                <a:lnTo>
                  <a:pt x="6321263" y="3073400"/>
                </a:lnTo>
                <a:lnTo>
                  <a:pt x="6342168" y="3035300"/>
                </a:lnTo>
                <a:lnTo>
                  <a:pt x="6362181" y="2997200"/>
                </a:lnTo>
                <a:lnTo>
                  <a:pt x="6381287" y="2946400"/>
                </a:lnTo>
                <a:lnTo>
                  <a:pt x="6399474" y="2908300"/>
                </a:lnTo>
                <a:lnTo>
                  <a:pt x="6416729" y="2870200"/>
                </a:lnTo>
                <a:lnTo>
                  <a:pt x="6433039" y="2819400"/>
                </a:lnTo>
                <a:lnTo>
                  <a:pt x="6448390" y="2781300"/>
                </a:lnTo>
                <a:lnTo>
                  <a:pt x="6462771" y="2743200"/>
                </a:lnTo>
                <a:lnTo>
                  <a:pt x="6476168" y="2692400"/>
                </a:lnTo>
                <a:lnTo>
                  <a:pt x="6488567" y="2654300"/>
                </a:lnTo>
                <a:lnTo>
                  <a:pt x="6499957" y="2603500"/>
                </a:lnTo>
                <a:lnTo>
                  <a:pt x="6510324" y="2565400"/>
                </a:lnTo>
                <a:lnTo>
                  <a:pt x="6519654" y="2514600"/>
                </a:lnTo>
                <a:lnTo>
                  <a:pt x="6527936" y="2463800"/>
                </a:lnTo>
                <a:lnTo>
                  <a:pt x="6535155" y="2425700"/>
                </a:lnTo>
                <a:lnTo>
                  <a:pt x="6541299" y="2374900"/>
                </a:lnTo>
                <a:lnTo>
                  <a:pt x="6546356" y="2324100"/>
                </a:lnTo>
                <a:lnTo>
                  <a:pt x="6550311" y="2286000"/>
                </a:lnTo>
                <a:lnTo>
                  <a:pt x="6553153" y="2235200"/>
                </a:lnTo>
                <a:lnTo>
                  <a:pt x="6554867" y="2184400"/>
                </a:lnTo>
                <a:lnTo>
                  <a:pt x="6555441" y="2133600"/>
                </a:lnTo>
                <a:lnTo>
                  <a:pt x="6554991" y="2095500"/>
                </a:lnTo>
                <a:lnTo>
                  <a:pt x="6553643" y="2044700"/>
                </a:lnTo>
                <a:lnTo>
                  <a:pt x="6551403" y="1993900"/>
                </a:lnTo>
                <a:lnTo>
                  <a:pt x="6548276" y="1955800"/>
                </a:lnTo>
                <a:lnTo>
                  <a:pt x="6544267" y="1905000"/>
                </a:lnTo>
                <a:lnTo>
                  <a:pt x="6539381" y="1866900"/>
                </a:lnTo>
                <a:lnTo>
                  <a:pt x="6533624" y="1816100"/>
                </a:lnTo>
                <a:lnTo>
                  <a:pt x="6527000" y="1778000"/>
                </a:lnTo>
                <a:lnTo>
                  <a:pt x="6519515" y="1727200"/>
                </a:lnTo>
                <a:lnTo>
                  <a:pt x="6511173" y="1689100"/>
                </a:lnTo>
                <a:lnTo>
                  <a:pt x="6501981" y="1638300"/>
                </a:lnTo>
                <a:lnTo>
                  <a:pt x="6491942" y="1600200"/>
                </a:lnTo>
                <a:lnTo>
                  <a:pt x="6481063" y="1549400"/>
                </a:lnTo>
                <a:lnTo>
                  <a:pt x="6469348" y="1511300"/>
                </a:lnTo>
                <a:lnTo>
                  <a:pt x="6456803" y="1473200"/>
                </a:lnTo>
                <a:lnTo>
                  <a:pt x="6443432" y="1422400"/>
                </a:lnTo>
                <a:lnTo>
                  <a:pt x="6429241" y="1384300"/>
                </a:lnTo>
                <a:lnTo>
                  <a:pt x="6414235" y="1346200"/>
                </a:lnTo>
                <a:lnTo>
                  <a:pt x="6398419" y="1295400"/>
                </a:lnTo>
                <a:lnTo>
                  <a:pt x="6381798" y="1257300"/>
                </a:lnTo>
                <a:lnTo>
                  <a:pt x="6364377" y="1219200"/>
                </a:lnTo>
                <a:lnTo>
                  <a:pt x="6346162" y="1181100"/>
                </a:lnTo>
                <a:lnTo>
                  <a:pt x="6327158" y="1130300"/>
                </a:lnTo>
                <a:lnTo>
                  <a:pt x="6307369" y="1092200"/>
                </a:lnTo>
                <a:lnTo>
                  <a:pt x="6286801" y="1054100"/>
                </a:lnTo>
                <a:lnTo>
                  <a:pt x="6265459" y="1016000"/>
                </a:lnTo>
                <a:lnTo>
                  <a:pt x="6243349" y="977900"/>
                </a:lnTo>
                <a:lnTo>
                  <a:pt x="6220474" y="939800"/>
                </a:lnTo>
                <a:lnTo>
                  <a:pt x="6196842" y="901700"/>
                </a:lnTo>
                <a:lnTo>
                  <a:pt x="6172455" y="863600"/>
                </a:lnTo>
                <a:lnTo>
                  <a:pt x="6147321" y="825500"/>
                </a:lnTo>
                <a:lnTo>
                  <a:pt x="6121443" y="800100"/>
                </a:lnTo>
                <a:lnTo>
                  <a:pt x="6094828" y="762000"/>
                </a:lnTo>
                <a:lnTo>
                  <a:pt x="6067480" y="723900"/>
                </a:lnTo>
                <a:lnTo>
                  <a:pt x="6039403" y="698500"/>
                </a:lnTo>
                <a:lnTo>
                  <a:pt x="6010605" y="660400"/>
                </a:lnTo>
                <a:lnTo>
                  <a:pt x="5981089" y="622300"/>
                </a:lnTo>
                <a:lnTo>
                  <a:pt x="5950861" y="596900"/>
                </a:lnTo>
                <a:lnTo>
                  <a:pt x="5919925" y="558800"/>
                </a:lnTo>
                <a:lnTo>
                  <a:pt x="5888288" y="533400"/>
                </a:lnTo>
                <a:lnTo>
                  <a:pt x="5855954" y="508000"/>
                </a:lnTo>
                <a:lnTo>
                  <a:pt x="5822928" y="469900"/>
                </a:lnTo>
                <a:lnTo>
                  <a:pt x="5789215" y="444500"/>
                </a:lnTo>
                <a:lnTo>
                  <a:pt x="5754822" y="419100"/>
                </a:lnTo>
                <a:lnTo>
                  <a:pt x="5719751" y="393700"/>
                </a:lnTo>
                <a:lnTo>
                  <a:pt x="5684010" y="368300"/>
                </a:lnTo>
                <a:lnTo>
                  <a:pt x="5647603" y="342900"/>
                </a:lnTo>
                <a:lnTo>
                  <a:pt x="5610535" y="317500"/>
                </a:lnTo>
                <a:lnTo>
                  <a:pt x="5572811" y="292100"/>
                </a:lnTo>
                <a:lnTo>
                  <a:pt x="5534437" y="266700"/>
                </a:lnTo>
                <a:lnTo>
                  <a:pt x="5495417" y="241300"/>
                </a:lnTo>
                <a:lnTo>
                  <a:pt x="5455757" y="228600"/>
                </a:lnTo>
                <a:lnTo>
                  <a:pt x="5374536" y="177800"/>
                </a:lnTo>
                <a:lnTo>
                  <a:pt x="5290817" y="152400"/>
                </a:lnTo>
                <a:lnTo>
                  <a:pt x="5248032" y="127000"/>
                </a:lnTo>
                <a:lnTo>
                  <a:pt x="5025072" y="63500"/>
                </a:lnTo>
                <a:lnTo>
                  <a:pt x="4931766" y="38100"/>
                </a:lnTo>
                <a:lnTo>
                  <a:pt x="4884250" y="38100"/>
                </a:lnTo>
                <a:lnTo>
                  <a:pt x="4787518" y="12700"/>
                </a:lnTo>
                <a:close/>
              </a:path>
              <a:path w="6555740" h="4114800">
                <a:moveTo>
                  <a:pt x="4638249" y="0"/>
                </a:moveTo>
                <a:lnTo>
                  <a:pt x="4582042" y="0"/>
                </a:lnTo>
                <a:lnTo>
                  <a:pt x="4627826" y="12700"/>
                </a:lnTo>
                <a:lnTo>
                  <a:pt x="4688555" y="12700"/>
                </a:lnTo>
                <a:lnTo>
                  <a:pt x="463824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r>
              <a:rPr lang="uk-UA" dirty="0" smtClean="0">
                <a:solidFill>
                  <a:srgbClr val="F3E63F"/>
                </a:solidFill>
              </a:rPr>
              <a:t> </a:t>
            </a:r>
            <a:endParaRPr dirty="0">
              <a:solidFill>
                <a:srgbClr val="F3E63F"/>
              </a:solidFill>
            </a:endParaRPr>
          </a:p>
        </p:txBody>
      </p:sp>
      <p:sp>
        <p:nvSpPr>
          <p:cNvPr id="33" name="Шестиугольник 32"/>
          <p:cNvSpPr/>
          <p:nvPr/>
        </p:nvSpPr>
        <p:spPr>
          <a:xfrm>
            <a:off x="7751390" y="3016116"/>
            <a:ext cx="4367015" cy="3149188"/>
          </a:xfrm>
          <a:prstGeom prst="hexagon">
            <a:avLst/>
          </a:prstGeom>
          <a:noFill/>
          <a:ln w="1270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270670" y="3717032"/>
            <a:ext cx="3865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ільське господарство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54646" y="4797152"/>
            <a:ext cx="4646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 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льтернативна 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енергетика</a:t>
            </a:r>
          </a:p>
        </p:txBody>
      </p:sp>
      <p:sp>
        <p:nvSpPr>
          <p:cNvPr id="39" name="object 17"/>
          <p:cNvSpPr/>
          <p:nvPr/>
        </p:nvSpPr>
        <p:spPr>
          <a:xfrm>
            <a:off x="190550" y="-2905582"/>
            <a:ext cx="7344816" cy="6048672"/>
          </a:xfrm>
          <a:custGeom>
            <a:avLst/>
            <a:gdLst/>
            <a:ahLst/>
            <a:cxnLst/>
            <a:rect l="l" t="t" r="r" b="b"/>
            <a:pathLst>
              <a:path w="6555740" h="4114800">
                <a:moveTo>
                  <a:pt x="4787518" y="12700"/>
                </a:moveTo>
                <a:lnTo>
                  <a:pt x="4718594" y="12700"/>
                </a:lnTo>
                <a:lnTo>
                  <a:pt x="4763545" y="25400"/>
                </a:lnTo>
                <a:lnTo>
                  <a:pt x="4808184" y="25400"/>
                </a:lnTo>
                <a:lnTo>
                  <a:pt x="5110556" y="114300"/>
                </a:lnTo>
                <a:lnTo>
                  <a:pt x="5152108" y="139700"/>
                </a:lnTo>
                <a:lnTo>
                  <a:pt x="5193199" y="152400"/>
                </a:lnTo>
                <a:lnTo>
                  <a:pt x="5233813" y="177800"/>
                </a:lnTo>
                <a:lnTo>
                  <a:pt x="5273932" y="190500"/>
                </a:lnTo>
                <a:lnTo>
                  <a:pt x="5352621" y="241300"/>
                </a:lnTo>
                <a:lnTo>
                  <a:pt x="5429132" y="292100"/>
                </a:lnTo>
                <a:lnTo>
                  <a:pt x="5466530" y="317500"/>
                </a:lnTo>
                <a:lnTo>
                  <a:pt x="5503334" y="342900"/>
                </a:lnTo>
                <a:lnTo>
                  <a:pt x="5539526" y="368300"/>
                </a:lnTo>
                <a:lnTo>
                  <a:pt x="5575091" y="393700"/>
                </a:lnTo>
                <a:lnTo>
                  <a:pt x="5610012" y="419100"/>
                </a:lnTo>
                <a:lnTo>
                  <a:pt x="5644271" y="457200"/>
                </a:lnTo>
                <a:lnTo>
                  <a:pt x="5677853" y="482600"/>
                </a:lnTo>
                <a:lnTo>
                  <a:pt x="5710741" y="520700"/>
                </a:lnTo>
                <a:lnTo>
                  <a:pt x="5742918" y="546100"/>
                </a:lnTo>
                <a:lnTo>
                  <a:pt x="5774367" y="584200"/>
                </a:lnTo>
                <a:lnTo>
                  <a:pt x="5805072" y="622300"/>
                </a:lnTo>
                <a:lnTo>
                  <a:pt x="5835016" y="647700"/>
                </a:lnTo>
                <a:lnTo>
                  <a:pt x="5864183" y="685800"/>
                </a:lnTo>
                <a:lnTo>
                  <a:pt x="5892555" y="723900"/>
                </a:lnTo>
                <a:lnTo>
                  <a:pt x="5920116" y="762000"/>
                </a:lnTo>
                <a:lnTo>
                  <a:pt x="5946850" y="800100"/>
                </a:lnTo>
                <a:lnTo>
                  <a:pt x="5972740" y="838200"/>
                </a:lnTo>
                <a:lnTo>
                  <a:pt x="5997768" y="876300"/>
                </a:lnTo>
                <a:lnTo>
                  <a:pt x="6021919" y="914400"/>
                </a:lnTo>
                <a:lnTo>
                  <a:pt x="6045176" y="952500"/>
                </a:lnTo>
                <a:lnTo>
                  <a:pt x="6067521" y="990600"/>
                </a:lnTo>
                <a:lnTo>
                  <a:pt x="6088940" y="1041400"/>
                </a:lnTo>
                <a:lnTo>
                  <a:pt x="6109414" y="1079500"/>
                </a:lnTo>
                <a:lnTo>
                  <a:pt x="6128927" y="1117600"/>
                </a:lnTo>
                <a:lnTo>
                  <a:pt x="6147462" y="1155700"/>
                </a:lnTo>
                <a:lnTo>
                  <a:pt x="6165003" y="1206500"/>
                </a:lnTo>
                <a:lnTo>
                  <a:pt x="6181533" y="1244600"/>
                </a:lnTo>
                <a:lnTo>
                  <a:pt x="6197036" y="1295400"/>
                </a:lnTo>
                <a:lnTo>
                  <a:pt x="6211494" y="1333500"/>
                </a:lnTo>
                <a:lnTo>
                  <a:pt x="6224892" y="1384300"/>
                </a:lnTo>
                <a:lnTo>
                  <a:pt x="6237212" y="1422400"/>
                </a:lnTo>
                <a:lnTo>
                  <a:pt x="6248438" y="1473200"/>
                </a:lnTo>
                <a:lnTo>
                  <a:pt x="6258553" y="1511300"/>
                </a:lnTo>
                <a:lnTo>
                  <a:pt x="6267540" y="1562100"/>
                </a:lnTo>
                <a:lnTo>
                  <a:pt x="6275383" y="1600200"/>
                </a:lnTo>
                <a:lnTo>
                  <a:pt x="6282065" y="1651000"/>
                </a:lnTo>
                <a:lnTo>
                  <a:pt x="6287569" y="1689100"/>
                </a:lnTo>
                <a:lnTo>
                  <a:pt x="6291880" y="1739900"/>
                </a:lnTo>
                <a:lnTo>
                  <a:pt x="6294979" y="1790700"/>
                </a:lnTo>
                <a:lnTo>
                  <a:pt x="6296851" y="1828800"/>
                </a:lnTo>
                <a:lnTo>
                  <a:pt x="6297479" y="1879600"/>
                </a:lnTo>
                <a:lnTo>
                  <a:pt x="6296815" y="1930400"/>
                </a:lnTo>
                <a:lnTo>
                  <a:pt x="6294837" y="1968500"/>
                </a:lnTo>
                <a:lnTo>
                  <a:pt x="6291560" y="2019300"/>
                </a:lnTo>
                <a:lnTo>
                  <a:pt x="6287003" y="2070100"/>
                </a:lnTo>
                <a:lnTo>
                  <a:pt x="6281183" y="2120900"/>
                </a:lnTo>
                <a:lnTo>
                  <a:pt x="6274117" y="2159000"/>
                </a:lnTo>
                <a:lnTo>
                  <a:pt x="6265822" y="2209800"/>
                </a:lnTo>
                <a:lnTo>
                  <a:pt x="6256315" y="2260600"/>
                </a:lnTo>
                <a:lnTo>
                  <a:pt x="6245615" y="2298700"/>
                </a:lnTo>
                <a:lnTo>
                  <a:pt x="6233738" y="2349500"/>
                </a:lnTo>
                <a:lnTo>
                  <a:pt x="6220701" y="2387600"/>
                </a:lnTo>
                <a:lnTo>
                  <a:pt x="6206522" y="2438400"/>
                </a:lnTo>
                <a:lnTo>
                  <a:pt x="6191219" y="2476500"/>
                </a:lnTo>
                <a:lnTo>
                  <a:pt x="6174808" y="2514600"/>
                </a:lnTo>
                <a:lnTo>
                  <a:pt x="6157307" y="2565400"/>
                </a:lnTo>
                <a:lnTo>
                  <a:pt x="6138733" y="2603500"/>
                </a:lnTo>
                <a:lnTo>
                  <a:pt x="6119103" y="2641600"/>
                </a:lnTo>
                <a:lnTo>
                  <a:pt x="6098435" y="2679700"/>
                </a:lnTo>
                <a:lnTo>
                  <a:pt x="6076747" y="2717800"/>
                </a:lnTo>
                <a:lnTo>
                  <a:pt x="6054054" y="2768600"/>
                </a:lnTo>
                <a:lnTo>
                  <a:pt x="6030375" y="2806700"/>
                </a:lnTo>
                <a:lnTo>
                  <a:pt x="6005728" y="2844800"/>
                </a:lnTo>
                <a:lnTo>
                  <a:pt x="5980128" y="2870200"/>
                </a:lnTo>
                <a:lnTo>
                  <a:pt x="5953594" y="2908300"/>
                </a:lnTo>
                <a:lnTo>
                  <a:pt x="5926144" y="2946400"/>
                </a:lnTo>
                <a:lnTo>
                  <a:pt x="5897793" y="2984500"/>
                </a:lnTo>
                <a:lnTo>
                  <a:pt x="5868560" y="3022600"/>
                </a:lnTo>
                <a:lnTo>
                  <a:pt x="5838462" y="3048000"/>
                </a:lnTo>
                <a:lnTo>
                  <a:pt x="5807515" y="3086100"/>
                </a:lnTo>
                <a:lnTo>
                  <a:pt x="5775739" y="3111500"/>
                </a:lnTo>
                <a:lnTo>
                  <a:pt x="5743149" y="3149600"/>
                </a:lnTo>
                <a:lnTo>
                  <a:pt x="5709763" y="3175000"/>
                </a:lnTo>
                <a:lnTo>
                  <a:pt x="5675599" y="3200400"/>
                </a:lnTo>
                <a:lnTo>
                  <a:pt x="5640673" y="3238500"/>
                </a:lnTo>
                <a:lnTo>
                  <a:pt x="5605004" y="3263900"/>
                </a:lnTo>
                <a:lnTo>
                  <a:pt x="5568608" y="3289300"/>
                </a:lnTo>
                <a:lnTo>
                  <a:pt x="5531502" y="3314700"/>
                </a:lnTo>
                <a:lnTo>
                  <a:pt x="5493704" y="3340100"/>
                </a:lnTo>
                <a:lnTo>
                  <a:pt x="5455232" y="3365500"/>
                </a:lnTo>
                <a:lnTo>
                  <a:pt x="5416102" y="3378200"/>
                </a:lnTo>
                <a:lnTo>
                  <a:pt x="5335939" y="3429000"/>
                </a:lnTo>
                <a:lnTo>
                  <a:pt x="5294941" y="3441700"/>
                </a:lnTo>
                <a:lnTo>
                  <a:pt x="5253355" y="3467100"/>
                </a:lnTo>
                <a:lnTo>
                  <a:pt x="5211198" y="3479800"/>
                </a:lnTo>
                <a:lnTo>
                  <a:pt x="5168487" y="3505200"/>
                </a:lnTo>
                <a:lnTo>
                  <a:pt x="4947235" y="3568700"/>
                </a:lnTo>
                <a:lnTo>
                  <a:pt x="4901567" y="3568700"/>
                </a:lnTo>
                <a:lnTo>
                  <a:pt x="4808949" y="3594100"/>
                </a:lnTo>
                <a:lnTo>
                  <a:pt x="4714741" y="3594100"/>
                </a:lnTo>
                <a:lnTo>
                  <a:pt x="4667084" y="3606800"/>
                </a:lnTo>
                <a:lnTo>
                  <a:pt x="471342" y="3606800"/>
                </a:lnTo>
                <a:lnTo>
                  <a:pt x="425415" y="3619500"/>
                </a:lnTo>
                <a:lnTo>
                  <a:pt x="380853" y="3619500"/>
                </a:lnTo>
                <a:lnTo>
                  <a:pt x="337839" y="3632200"/>
                </a:lnTo>
                <a:lnTo>
                  <a:pt x="296553" y="3657600"/>
                </a:lnTo>
                <a:lnTo>
                  <a:pt x="257179" y="3670300"/>
                </a:lnTo>
                <a:lnTo>
                  <a:pt x="219898" y="3695700"/>
                </a:lnTo>
                <a:lnTo>
                  <a:pt x="184893" y="3721100"/>
                </a:lnTo>
                <a:lnTo>
                  <a:pt x="152344" y="3759200"/>
                </a:lnTo>
                <a:lnTo>
                  <a:pt x="122434" y="3784600"/>
                </a:lnTo>
                <a:lnTo>
                  <a:pt x="95346" y="3822700"/>
                </a:lnTo>
                <a:lnTo>
                  <a:pt x="71260" y="3860800"/>
                </a:lnTo>
                <a:lnTo>
                  <a:pt x="50359" y="3898900"/>
                </a:lnTo>
                <a:lnTo>
                  <a:pt x="32826" y="3937000"/>
                </a:lnTo>
                <a:lnTo>
                  <a:pt x="18841" y="3987800"/>
                </a:lnTo>
                <a:lnTo>
                  <a:pt x="8587" y="4025900"/>
                </a:lnTo>
                <a:lnTo>
                  <a:pt x="2246" y="4076700"/>
                </a:lnTo>
                <a:lnTo>
                  <a:pt x="0" y="4114800"/>
                </a:lnTo>
                <a:lnTo>
                  <a:pt x="4761887" y="4114800"/>
                </a:lnTo>
                <a:lnTo>
                  <a:pt x="4808901" y="4102100"/>
                </a:lnTo>
                <a:lnTo>
                  <a:pt x="4855581" y="4102100"/>
                </a:lnTo>
                <a:lnTo>
                  <a:pt x="4901913" y="4089400"/>
                </a:lnTo>
                <a:lnTo>
                  <a:pt x="4947885" y="4089400"/>
                </a:lnTo>
                <a:lnTo>
                  <a:pt x="5258512" y="4000500"/>
                </a:lnTo>
                <a:lnTo>
                  <a:pt x="5301134" y="3987800"/>
                </a:lnTo>
                <a:lnTo>
                  <a:pt x="5343279" y="3962400"/>
                </a:lnTo>
                <a:lnTo>
                  <a:pt x="5384934" y="3949700"/>
                </a:lnTo>
                <a:lnTo>
                  <a:pt x="5426085" y="3924300"/>
                </a:lnTo>
                <a:lnTo>
                  <a:pt x="5466721" y="3911600"/>
                </a:lnTo>
                <a:lnTo>
                  <a:pt x="5546391" y="3860800"/>
                </a:lnTo>
                <a:lnTo>
                  <a:pt x="5585400" y="3848100"/>
                </a:lnTo>
                <a:lnTo>
                  <a:pt x="5623840" y="3822700"/>
                </a:lnTo>
                <a:lnTo>
                  <a:pt x="5661700" y="3797300"/>
                </a:lnTo>
                <a:lnTo>
                  <a:pt x="5698965" y="3771900"/>
                </a:lnTo>
                <a:lnTo>
                  <a:pt x="5735623" y="3746500"/>
                </a:lnTo>
                <a:lnTo>
                  <a:pt x="5771661" y="3721100"/>
                </a:lnTo>
                <a:lnTo>
                  <a:pt x="5807066" y="3683000"/>
                </a:lnTo>
                <a:lnTo>
                  <a:pt x="5841824" y="3657600"/>
                </a:lnTo>
                <a:lnTo>
                  <a:pt x="5875924" y="3632200"/>
                </a:lnTo>
                <a:lnTo>
                  <a:pt x="5909351" y="3606800"/>
                </a:lnTo>
                <a:lnTo>
                  <a:pt x="5942093" y="3568700"/>
                </a:lnTo>
                <a:lnTo>
                  <a:pt x="5974137" y="3543300"/>
                </a:lnTo>
                <a:lnTo>
                  <a:pt x="6005470" y="3505200"/>
                </a:lnTo>
                <a:lnTo>
                  <a:pt x="6036078" y="3479800"/>
                </a:lnTo>
                <a:lnTo>
                  <a:pt x="6065950" y="3441700"/>
                </a:lnTo>
                <a:lnTo>
                  <a:pt x="6095071" y="3403600"/>
                </a:lnTo>
                <a:lnTo>
                  <a:pt x="6123429" y="3378200"/>
                </a:lnTo>
                <a:lnTo>
                  <a:pt x="6151011" y="3340100"/>
                </a:lnTo>
                <a:lnTo>
                  <a:pt x="6177804" y="3302000"/>
                </a:lnTo>
                <a:lnTo>
                  <a:pt x="6203795" y="3263900"/>
                </a:lnTo>
                <a:lnTo>
                  <a:pt x="6228971" y="3225800"/>
                </a:lnTo>
                <a:lnTo>
                  <a:pt x="6253319" y="3187700"/>
                </a:lnTo>
                <a:lnTo>
                  <a:pt x="6276825" y="3149600"/>
                </a:lnTo>
                <a:lnTo>
                  <a:pt x="6299478" y="3111500"/>
                </a:lnTo>
                <a:lnTo>
                  <a:pt x="6321263" y="3073400"/>
                </a:lnTo>
                <a:lnTo>
                  <a:pt x="6342168" y="3035300"/>
                </a:lnTo>
                <a:lnTo>
                  <a:pt x="6362181" y="2997200"/>
                </a:lnTo>
                <a:lnTo>
                  <a:pt x="6381287" y="2946400"/>
                </a:lnTo>
                <a:lnTo>
                  <a:pt x="6399474" y="2908300"/>
                </a:lnTo>
                <a:lnTo>
                  <a:pt x="6416729" y="2870200"/>
                </a:lnTo>
                <a:lnTo>
                  <a:pt x="6433039" y="2819400"/>
                </a:lnTo>
                <a:lnTo>
                  <a:pt x="6448390" y="2781300"/>
                </a:lnTo>
                <a:lnTo>
                  <a:pt x="6462771" y="2743200"/>
                </a:lnTo>
                <a:lnTo>
                  <a:pt x="6476168" y="2692400"/>
                </a:lnTo>
                <a:lnTo>
                  <a:pt x="6488567" y="2654300"/>
                </a:lnTo>
                <a:lnTo>
                  <a:pt x="6499957" y="2603500"/>
                </a:lnTo>
                <a:lnTo>
                  <a:pt x="6510324" y="2565400"/>
                </a:lnTo>
                <a:lnTo>
                  <a:pt x="6519654" y="2514600"/>
                </a:lnTo>
                <a:lnTo>
                  <a:pt x="6527936" y="2463800"/>
                </a:lnTo>
                <a:lnTo>
                  <a:pt x="6535155" y="2425700"/>
                </a:lnTo>
                <a:lnTo>
                  <a:pt x="6541299" y="2374900"/>
                </a:lnTo>
                <a:lnTo>
                  <a:pt x="6546356" y="2324100"/>
                </a:lnTo>
                <a:lnTo>
                  <a:pt x="6550311" y="2286000"/>
                </a:lnTo>
                <a:lnTo>
                  <a:pt x="6553153" y="2235200"/>
                </a:lnTo>
                <a:lnTo>
                  <a:pt x="6554867" y="2184400"/>
                </a:lnTo>
                <a:lnTo>
                  <a:pt x="6555441" y="2133600"/>
                </a:lnTo>
                <a:lnTo>
                  <a:pt x="6554991" y="2095500"/>
                </a:lnTo>
                <a:lnTo>
                  <a:pt x="6553643" y="2044700"/>
                </a:lnTo>
                <a:lnTo>
                  <a:pt x="6551403" y="1993900"/>
                </a:lnTo>
                <a:lnTo>
                  <a:pt x="6548276" y="1955800"/>
                </a:lnTo>
                <a:lnTo>
                  <a:pt x="6544267" y="1905000"/>
                </a:lnTo>
                <a:lnTo>
                  <a:pt x="6539381" y="1866900"/>
                </a:lnTo>
                <a:lnTo>
                  <a:pt x="6533624" y="1816100"/>
                </a:lnTo>
                <a:lnTo>
                  <a:pt x="6527000" y="1778000"/>
                </a:lnTo>
                <a:lnTo>
                  <a:pt x="6519515" y="1727200"/>
                </a:lnTo>
                <a:lnTo>
                  <a:pt x="6511173" y="1689100"/>
                </a:lnTo>
                <a:lnTo>
                  <a:pt x="6501981" y="1638300"/>
                </a:lnTo>
                <a:lnTo>
                  <a:pt x="6491942" y="1600200"/>
                </a:lnTo>
                <a:lnTo>
                  <a:pt x="6481063" y="1549400"/>
                </a:lnTo>
                <a:lnTo>
                  <a:pt x="6469348" y="1511300"/>
                </a:lnTo>
                <a:lnTo>
                  <a:pt x="6456803" y="1473200"/>
                </a:lnTo>
                <a:lnTo>
                  <a:pt x="6443432" y="1422400"/>
                </a:lnTo>
                <a:lnTo>
                  <a:pt x="6429241" y="1384300"/>
                </a:lnTo>
                <a:lnTo>
                  <a:pt x="6414235" y="1346200"/>
                </a:lnTo>
                <a:lnTo>
                  <a:pt x="6398419" y="1295400"/>
                </a:lnTo>
                <a:lnTo>
                  <a:pt x="6381798" y="1257300"/>
                </a:lnTo>
                <a:lnTo>
                  <a:pt x="6364377" y="1219200"/>
                </a:lnTo>
                <a:lnTo>
                  <a:pt x="6346162" y="1181100"/>
                </a:lnTo>
                <a:lnTo>
                  <a:pt x="6327158" y="1130300"/>
                </a:lnTo>
                <a:lnTo>
                  <a:pt x="6307369" y="1092200"/>
                </a:lnTo>
                <a:lnTo>
                  <a:pt x="6286801" y="1054100"/>
                </a:lnTo>
                <a:lnTo>
                  <a:pt x="6265459" y="1016000"/>
                </a:lnTo>
                <a:lnTo>
                  <a:pt x="6243349" y="977900"/>
                </a:lnTo>
                <a:lnTo>
                  <a:pt x="6220474" y="939800"/>
                </a:lnTo>
                <a:lnTo>
                  <a:pt x="6196842" y="901700"/>
                </a:lnTo>
                <a:lnTo>
                  <a:pt x="6172455" y="863600"/>
                </a:lnTo>
                <a:lnTo>
                  <a:pt x="6147321" y="825500"/>
                </a:lnTo>
                <a:lnTo>
                  <a:pt x="6121443" y="800100"/>
                </a:lnTo>
                <a:lnTo>
                  <a:pt x="6094828" y="762000"/>
                </a:lnTo>
                <a:lnTo>
                  <a:pt x="6067480" y="723900"/>
                </a:lnTo>
                <a:lnTo>
                  <a:pt x="6039403" y="698500"/>
                </a:lnTo>
                <a:lnTo>
                  <a:pt x="6010605" y="660400"/>
                </a:lnTo>
                <a:lnTo>
                  <a:pt x="5981089" y="622300"/>
                </a:lnTo>
                <a:lnTo>
                  <a:pt x="5950861" y="596900"/>
                </a:lnTo>
                <a:lnTo>
                  <a:pt x="5919925" y="558800"/>
                </a:lnTo>
                <a:lnTo>
                  <a:pt x="5888288" y="533400"/>
                </a:lnTo>
                <a:lnTo>
                  <a:pt x="5855954" y="508000"/>
                </a:lnTo>
                <a:lnTo>
                  <a:pt x="5822928" y="469900"/>
                </a:lnTo>
                <a:lnTo>
                  <a:pt x="5789215" y="444500"/>
                </a:lnTo>
                <a:lnTo>
                  <a:pt x="5754822" y="419100"/>
                </a:lnTo>
                <a:lnTo>
                  <a:pt x="5719751" y="393700"/>
                </a:lnTo>
                <a:lnTo>
                  <a:pt x="5684010" y="368300"/>
                </a:lnTo>
                <a:lnTo>
                  <a:pt x="5647603" y="342900"/>
                </a:lnTo>
                <a:lnTo>
                  <a:pt x="5610535" y="317500"/>
                </a:lnTo>
                <a:lnTo>
                  <a:pt x="5572811" y="292100"/>
                </a:lnTo>
                <a:lnTo>
                  <a:pt x="5534437" y="266700"/>
                </a:lnTo>
                <a:lnTo>
                  <a:pt x="5495417" y="241300"/>
                </a:lnTo>
                <a:lnTo>
                  <a:pt x="5455757" y="228600"/>
                </a:lnTo>
                <a:lnTo>
                  <a:pt x="5374536" y="177800"/>
                </a:lnTo>
                <a:lnTo>
                  <a:pt x="5290817" y="152400"/>
                </a:lnTo>
                <a:lnTo>
                  <a:pt x="5248032" y="127000"/>
                </a:lnTo>
                <a:lnTo>
                  <a:pt x="5025072" y="63500"/>
                </a:lnTo>
                <a:lnTo>
                  <a:pt x="4931766" y="38100"/>
                </a:lnTo>
                <a:lnTo>
                  <a:pt x="4884250" y="38100"/>
                </a:lnTo>
                <a:lnTo>
                  <a:pt x="4787518" y="12700"/>
                </a:lnTo>
                <a:close/>
              </a:path>
              <a:path w="6555740" h="4114800">
                <a:moveTo>
                  <a:pt x="4638249" y="0"/>
                </a:moveTo>
                <a:lnTo>
                  <a:pt x="4582042" y="0"/>
                </a:lnTo>
                <a:lnTo>
                  <a:pt x="4627826" y="12700"/>
                </a:lnTo>
                <a:lnTo>
                  <a:pt x="4688555" y="12700"/>
                </a:lnTo>
                <a:lnTo>
                  <a:pt x="463824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r>
              <a:rPr lang="uk-UA" dirty="0" smtClean="0">
                <a:solidFill>
                  <a:srgbClr val="F3E63F"/>
                </a:solidFill>
              </a:rPr>
              <a:t> </a:t>
            </a:r>
            <a:endParaRPr dirty="0">
              <a:solidFill>
                <a:srgbClr val="F3E63F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918742" y="2492896"/>
            <a:ext cx="2637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ромисловість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70670" y="5877272"/>
            <a:ext cx="3999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світа та </a:t>
            </a:r>
            <a:r>
              <a:rPr lang="uk-UA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ІТ-технології</a:t>
            </a:r>
            <a:endParaRPr lang="uk-UA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967414" y="1916832"/>
            <a:ext cx="3960440" cy="892552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реалізації інвестиційних </a:t>
            </a:r>
            <a:r>
              <a:rPr lang="uk-UA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проєктів</a:t>
            </a:r>
            <a:endParaRPr lang="uk-UA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4"/>
          <p:cNvSpPr txBox="1"/>
          <p:nvPr/>
        </p:nvSpPr>
        <p:spPr>
          <a:xfrm>
            <a:off x="8458734" y="3501008"/>
            <a:ext cx="1812936" cy="120161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uk-UA" sz="7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Arial"/>
              </a:rPr>
              <a:t>200</a:t>
            </a:r>
            <a:endParaRPr sz="7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/>
            </a:endParaRPr>
          </a:p>
        </p:txBody>
      </p:sp>
      <p:sp>
        <p:nvSpPr>
          <p:cNvPr id="25" name="object 166"/>
          <p:cNvSpPr txBox="1"/>
          <p:nvPr/>
        </p:nvSpPr>
        <p:spPr>
          <a:xfrm>
            <a:off x="9695606" y="4536133"/>
            <a:ext cx="2232248" cy="119712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uk-UA" sz="7700" b="1" spc="-1205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Arial"/>
              </a:rPr>
              <a:t>4, 5</a:t>
            </a:r>
            <a:endParaRPr sz="7700" dirty="0">
              <a:latin typeface="Verdana"/>
              <a:cs typeface="Verdana"/>
            </a:endParaRPr>
          </a:p>
        </p:txBody>
      </p:sp>
      <p:sp>
        <p:nvSpPr>
          <p:cNvPr id="26" name="object 167"/>
          <p:cNvSpPr txBox="1"/>
          <p:nvPr/>
        </p:nvSpPr>
        <p:spPr>
          <a:xfrm>
            <a:off x="10703718" y="5202596"/>
            <a:ext cx="1224136" cy="38664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2400" b="1" spc="-4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b="1" spc="-4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spc="-4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 га</a:t>
            </a:r>
            <a:endParaRPr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838706" y="-56242"/>
            <a:ext cx="2097050" cy="1056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-25474" y="58482"/>
            <a:ext cx="10674817" cy="9222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uk-UA" sz="3600" b="1" dirty="0">
                <a:solidFill>
                  <a:prstClr val="white"/>
                </a:solidFill>
                <a:latin typeface="Book Antiqua" panose="02040602050305030304" pitchFamily="18" charset="0"/>
              </a:rPr>
              <a:t>Миколаївщина відкрита для співробітництва</a:t>
            </a:r>
            <a:endParaRPr lang="ru-RU" sz="3600" b="1" dirty="0">
              <a:solidFill>
                <a:prstClr val="white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70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18" grpId="0" animBg="1"/>
      <p:bldP spid="34" grpId="0" animBg="1"/>
      <p:bldP spid="35" grpId="0" animBg="1"/>
      <p:bldP spid="33" grpId="0" animBg="1"/>
      <p:bldP spid="36" grpId="0"/>
      <p:bldP spid="37" grpId="0"/>
      <p:bldP spid="39" grpId="0" animBg="1"/>
      <p:bldP spid="41" grpId="0"/>
      <p:bldP spid="42" grpId="0"/>
      <p:bldP spid="44" grpId="0" animBg="1"/>
      <p:bldP spid="22" grpId="0"/>
      <p:bldP spid="25" grpId="0"/>
      <p:bldP spid="26" grpId="0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3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50990" y="3427958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Миколаївська обласна адміністрація</a:t>
            </a: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www.mk.gov.ua</a:t>
            </a:r>
            <a:endParaRPr lang="ru-RU" sz="20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4324962" y="1979896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/>
          <p:cNvSpPr/>
          <p:nvPr/>
        </p:nvSpPr>
        <p:spPr>
          <a:xfrm>
            <a:off x="7421561" y="3388524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7421561" y="512765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228873" y="543687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1228322" y="3427958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/>
          <p:cNvSpPr/>
          <p:nvPr/>
        </p:nvSpPr>
        <p:spPr>
          <a:xfrm>
            <a:off x="4325217" y="4853394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4325217" y="-915543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133529" y="1278457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Миколаївська </a:t>
            </a:r>
          </a:p>
          <a:p>
            <a:pPr algn="ctr"/>
            <a:r>
              <a:rPr lang="uk-UA" sz="24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міська рада</a:t>
            </a:r>
          </a:p>
          <a:p>
            <a:pPr algn="ctr"/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www.mkrada</a:t>
            </a:r>
            <a:r>
              <a:rPr lang="uk-UA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gov.ua</a:t>
            </a:r>
            <a:endParaRPr lang="ru-RU" sz="22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75326" y="4228519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КУ «Агенція розвитку</a:t>
            </a:r>
          </a:p>
          <a:p>
            <a:pPr algn="ctr"/>
            <a:r>
              <a:rPr lang="uk-UA" sz="24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Миколаєва»</a:t>
            </a: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www.mda.mk.ua</a:t>
            </a:r>
            <a:endParaRPr lang="ru-RU" sz="20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37185" y="5315506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Агенція місцевого </a:t>
            </a:r>
          </a:p>
          <a:p>
            <a:pPr algn="ctr"/>
            <a:r>
              <a:rPr lang="uk-UA" sz="24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розвитку </a:t>
            </a:r>
            <a:r>
              <a:rPr lang="uk-UA" sz="2400" b="1" i="1" dirty="0" err="1" smtClean="0">
                <a:solidFill>
                  <a:srgbClr val="FFC000"/>
                </a:solidFill>
                <a:latin typeface="Book Antiqua" panose="02040602050305030304" pitchFamily="18" charset="0"/>
              </a:rPr>
              <a:t>Коблівської</a:t>
            </a:r>
            <a:r>
              <a:rPr lang="uk-UA" sz="24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 </a:t>
            </a:r>
          </a:p>
          <a:p>
            <a:pPr algn="ctr"/>
            <a:r>
              <a:rPr lang="uk-UA" sz="24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ОТГ</a:t>
            </a: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</a:t>
            </a:r>
            <a:r>
              <a:rPr lang="uk-UA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r>
              <a:rPr lang="en-US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kamr.org.ua</a:t>
            </a:r>
            <a:endParaRPr lang="ru-RU" sz="20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0841" y="4133314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Регіональна торгово-промислова палата</a:t>
            </a:r>
          </a:p>
          <a:p>
            <a:pPr algn="ctr"/>
            <a:r>
              <a:rPr lang="uk-UA" sz="24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Миколаївської області</a:t>
            </a:r>
          </a:p>
          <a:p>
            <a:pPr algn="ctr"/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www.rtpp.com.ua</a:t>
            </a:r>
            <a:endParaRPr lang="ru-RU" sz="22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23541" y="-30080"/>
            <a:ext cx="4392488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Регіональний фонд</a:t>
            </a:r>
          </a:p>
          <a:p>
            <a:pPr algn="ctr"/>
            <a:r>
              <a:rPr lang="uk-UA" sz="22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 підтримки підприємництва </a:t>
            </a:r>
          </a:p>
          <a:p>
            <a:pPr algn="ctr"/>
            <a:r>
              <a:rPr lang="uk-UA" sz="22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в Миколаївській </a:t>
            </a:r>
          </a:p>
          <a:p>
            <a:pPr algn="ctr"/>
            <a:r>
              <a:rPr lang="uk-UA" sz="22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області</a:t>
            </a:r>
          </a:p>
          <a:p>
            <a:pPr algn="ctr"/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www.consult-center.</a:t>
            </a:r>
            <a:endParaRPr lang="uk-UA" sz="2200" b="1" i="1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>
              <a:lnSpc>
                <a:spcPts val="1500"/>
              </a:lnSpc>
            </a:pP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com.ua</a:t>
            </a:r>
            <a:endParaRPr lang="ru-RU" sz="22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0290" y="1395353"/>
            <a:ext cx="43924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ТОВ «Центр</a:t>
            </a:r>
          </a:p>
          <a:p>
            <a:pPr algn="ctr"/>
            <a:r>
              <a:rPr lang="uk-UA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п</a:t>
            </a:r>
            <a:r>
              <a:rPr lang="uk-UA" sz="2400" b="1" i="1" dirty="0" smtClean="0">
                <a:solidFill>
                  <a:srgbClr val="FFC000"/>
                </a:solidFill>
                <a:latin typeface="Book Antiqua" panose="02040602050305030304" pitchFamily="18" charset="0"/>
              </a:rPr>
              <a:t>ідтримки бізнесу»</a:t>
            </a:r>
          </a:p>
          <a:p>
            <a:pPr algn="ctr"/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www.biz.mk.ua</a:t>
            </a:r>
            <a:endParaRPr lang="ru-RU" sz="22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51044" y="2630815"/>
            <a:ext cx="101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Інституції, які підтримують інвесторів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99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9" grpId="0"/>
      <p:bldP spid="1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 rot="16200000">
            <a:off x="11250497" y="5635518"/>
            <a:ext cx="275739" cy="18536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16200000">
            <a:off x="692743" y="5633286"/>
            <a:ext cx="273190" cy="1853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6200000">
            <a:off x="2492943" y="5629396"/>
            <a:ext cx="273190" cy="185363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4354518" y="5628098"/>
            <a:ext cx="273190" cy="18536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16200000">
            <a:off x="6079772" y="5759324"/>
            <a:ext cx="277453" cy="160431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16200000">
            <a:off x="7809086" y="5633868"/>
            <a:ext cx="279040" cy="18536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6200000">
            <a:off x="9565838" y="5633914"/>
            <a:ext cx="278948" cy="1853639"/>
          </a:xfrm>
          <a:prstGeom prst="rect">
            <a:avLst/>
          </a:prstGeom>
          <a:solidFill>
            <a:srgbClr val="3617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3" descr="C:\Users\Human\Downloads\icons8-натуральная-еда-50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24183">
            <a:off x="3675339" y="5059252"/>
            <a:ext cx="1465053" cy="130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Human\Downloads\icons8-поле-5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0" y="5157192"/>
            <a:ext cx="133938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Human\Downloads\icons8-солнечная-батарея-5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50" y="5223410"/>
            <a:ext cx="1296144" cy="122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 descr="C:\Users\Human\Downloads\icons8-позиция-на-карте-мира-5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26" y="5144681"/>
            <a:ext cx="1512167" cy="128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C:\Users\Human\Downloads\icons8-сотрудничество-8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453" y="5048908"/>
            <a:ext cx="1575612" cy="142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 descr="C:\Users\Human\Downloads\icons8-взлет-самолета-50 (2).png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213" y="5134191"/>
            <a:ext cx="1343297" cy="134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C:\Users\Human\Downloads\icons8-завод-64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973" y="5176242"/>
            <a:ext cx="1778396" cy="143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-97482" y="-442"/>
            <a:ext cx="12412668" cy="688582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7000">
                <a:schemeClr val="bg1">
                  <a:alpha val="36000"/>
                </a:schemeClr>
              </a:gs>
              <a:gs pos="70000">
                <a:schemeClr val="bg1">
                  <a:alpha val="3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14886" y="2712976"/>
            <a:ext cx="580960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Миколаївська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облдержадміністрація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Book Antiqua" panose="02040602050305030304" pitchFamily="18" charset="0"/>
            </a:endParaRPr>
          </a:p>
          <a:p>
            <a:pPr algn="ctr"/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54001,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Україна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,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м.Миколаїв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, </a:t>
            </a:r>
          </a:p>
          <a:p>
            <a:pPr algn="ctr"/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вул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.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Адміральська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22</a:t>
            </a:r>
          </a:p>
          <a:p>
            <a:pPr algn="ctr"/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Тел./факс: +38(0512) 37 01 36</a:t>
            </a:r>
          </a:p>
          <a:p>
            <a:pPr algn="ctr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E-mail: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  <a:hlinkClick r:id="rId11"/>
              </a:rPr>
              <a:t>cancelar@mk.gov.ua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Book Antiqua" panose="02040602050305030304" pitchFamily="18" charset="0"/>
            </a:endParaRPr>
          </a:p>
          <a:p>
            <a:pPr algn="ctr"/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  <a:sym typeface="Wingdings" pitchFamily="2" charset="2"/>
              </a:rPr>
              <a:t>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  <a:sym typeface="Wingdings" pitchFamily="2" charset="2"/>
              </a:rPr>
              <a:t>www.mk.gov.ua</a:t>
            </a:r>
          </a:p>
          <a:p>
            <a:endParaRPr lang="ru-RU" sz="2400" dirty="0"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7"/>
          <p:cNvSpPr>
            <a:spLocks noChangeArrowheads="1"/>
          </p:cNvSpPr>
          <p:nvPr/>
        </p:nvSpPr>
        <p:spPr bwMode="auto">
          <a:xfrm>
            <a:off x="727608" y="593392"/>
            <a:ext cx="10768198" cy="178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>
            <a:spAutoFit/>
          </a:bodyPr>
          <a:lstStyle/>
          <a:p>
            <a:pPr algn="ctr"/>
            <a:r>
              <a:rPr lang="uk-UA" sz="5400" b="1" dirty="0" smtClean="0">
                <a:solidFill>
                  <a:srgbClr val="002060"/>
                </a:solidFill>
                <a:latin typeface="+mj-lt"/>
              </a:rPr>
              <a:t>Миколаївщина відкрита для співробітництва!</a:t>
            </a:r>
            <a:endParaRPr lang="uk-UA" sz="54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0545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C:\Users\Human\Desktop\Без назван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69" y="548680"/>
            <a:ext cx="10438065" cy="60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uman\Desktop\Блокнот\300px-Mykolayiv_regio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070" y="3212976"/>
            <a:ext cx="2142421" cy="191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" name="Прямоугольник 124"/>
          <p:cNvSpPr/>
          <p:nvPr/>
        </p:nvSpPr>
        <p:spPr>
          <a:xfrm>
            <a:off x="-25474" y="70901"/>
            <a:ext cx="11233248" cy="6814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000">
                <a:schemeClr val="bg1">
                  <a:alpha val="81000"/>
                </a:schemeClr>
              </a:gs>
              <a:gs pos="70000">
                <a:schemeClr val="bg1">
                  <a:alpha val="45000"/>
                </a:schemeClr>
              </a:gs>
              <a:gs pos="100000">
                <a:srgbClr val="FFEBFA">
                  <a:alpha val="6700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Скругленный прямоугольник 120"/>
          <p:cNvSpPr/>
          <p:nvPr/>
        </p:nvSpPr>
        <p:spPr>
          <a:xfrm>
            <a:off x="7463358" y="3459830"/>
            <a:ext cx="4611376" cy="126531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Прямоугольник 143"/>
          <p:cNvSpPr/>
          <p:nvPr/>
        </p:nvSpPr>
        <p:spPr>
          <a:xfrm>
            <a:off x="-25474" y="62814"/>
            <a:ext cx="7853496" cy="84590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TextBox 145"/>
          <p:cNvSpPr txBox="1"/>
          <p:nvPr/>
        </p:nvSpPr>
        <p:spPr>
          <a:xfrm>
            <a:off x="198855" y="175298"/>
            <a:ext cx="7524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Миколаївщина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>
            <a:off x="6455246" y="6165304"/>
            <a:ext cx="5516761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871070" y="1157817"/>
            <a:ext cx="5325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Загальна територія – 24,6 тис. км²</a:t>
            </a:r>
            <a:endParaRPr lang="ru-RU" sz="2400" b="1" i="1" dirty="0">
              <a:solidFill>
                <a:srgbClr val="00133A"/>
              </a:solidFill>
              <a:latin typeface="Book Antiqua" panose="02040602050305030304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4871070" y="1884034"/>
            <a:ext cx="5639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Чисельність населення – 1,11 </a:t>
            </a:r>
            <a:r>
              <a:rPr lang="uk-UA" sz="2400" b="1" i="1" dirty="0" err="1" smtClean="0">
                <a:solidFill>
                  <a:srgbClr val="00133A"/>
                </a:solidFill>
                <a:latin typeface="Book Antiqua" panose="02040602050305030304" pitchFamily="18" charset="0"/>
              </a:rPr>
              <a:t>млн</a:t>
            </a:r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осіб</a:t>
            </a:r>
            <a:endParaRPr lang="ru-RU" sz="2400" b="1" i="1" dirty="0">
              <a:solidFill>
                <a:srgbClr val="00133A"/>
              </a:solidFill>
              <a:latin typeface="Book Antiqua" panose="02040602050305030304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896685" y="2607295"/>
            <a:ext cx="6167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Адміністративний центр – м. Миколаїв</a:t>
            </a:r>
            <a:endParaRPr lang="ru-RU" sz="2400" b="1" i="1" dirty="0">
              <a:solidFill>
                <a:srgbClr val="00133A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99125" y="3615308"/>
            <a:ext cx="609282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2813"/>
            <a:r>
              <a:rPr lang="uk-UA" sz="28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Вихід </a:t>
            </a:r>
          </a:p>
          <a:p>
            <a:pPr algn="ctr" defTabSz="912813"/>
            <a:r>
              <a:rPr lang="uk-UA" sz="28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до басейну Чорного моря</a:t>
            </a:r>
            <a:endParaRPr lang="uk-UA" sz="2400" b="1" i="1" dirty="0">
              <a:solidFill>
                <a:srgbClr val="00133A"/>
              </a:solidFill>
              <a:latin typeface="Book Antiqua" panose="02040602050305030304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231110" y="4941168"/>
            <a:ext cx="785349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Області, з якими межує Миколаївщина: </a:t>
            </a:r>
          </a:p>
          <a:p>
            <a:pPr algn="ctr"/>
            <a:r>
              <a:rPr lang="uk-UA" sz="22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Одеська, Херсонська, </a:t>
            </a:r>
          </a:p>
          <a:p>
            <a:pPr algn="ctr"/>
            <a:r>
              <a:rPr lang="uk-UA" sz="22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Дніпропетровська, Кіровоградська</a:t>
            </a:r>
            <a:endParaRPr lang="ru-RU" sz="2200" b="1" i="1" dirty="0">
              <a:solidFill>
                <a:srgbClr val="00133A"/>
              </a:solidFill>
              <a:latin typeface="Book Antiqua" panose="02040602050305030304" pitchFamily="18" charset="0"/>
            </a:endParaRPr>
          </a:p>
        </p:txBody>
      </p:sp>
      <p:sp>
        <p:nvSpPr>
          <p:cNvPr id="22" name="AutoShape 4" descr="data:image/jpeg;base64,/9j/4AAQSkZJRgABAQAAAQABAAD/2wCEAAkGBxMSEhUSEhIWFRUVFxgYFxgXGBUXGBcYFhcWFxcXGBgaHSggGBsmHRcYITEhJSkrLi4uFx8zODMtNygtLisBCgoKDg0OGxAQGy0lHSYvLS0tNS0tLS0tLS0tLS0tLS0tLS0tLS0tLS0tLS0tLS0tLS0tLS0tLS0tLS0tLS0tLf/AABEIALcBEwMBIgACEQEDEQH/xAAcAAEBAAIDAQEAAAAAAAAAAAAAAQYHAgUIAwT/xAA6EAACAgEDAgUDAgMGBQUAAAABAgADEQQSIQUxBgcTQWEiMlFxgRSRoSNCUmJywSQzU4LxkqKxstH/xAAZAQEAAwEBAAAAAAAAAAAAAAAAAQMEAgX/xAAlEQEBAQACAgEDBAMAAAAAAAAAAQIDESExEgRBURMicaEy8PH/2gAMAwEAAhEDEQA/AN4xEQEREBE1d1zzfWnUWU16T1Frdk3m3ZuKHa2F9NuMg4Oee86DqXnFq3x6NNVIBydxa0n4z9IA/b+UtnDuq7y5bwiaOHnFrcf8nTZ/O23Gf09Sdn0rznOcarS8Y70tzn/S57f90m8Gz9XLb0TEOleZXTr9g9f0nb+7arJtP4Z8en/7pkel6tRY5rrvqexRkorozAcclQcgcjn5ErubPcdzUvp+yIicpIiICIiB877lRSzsFUdyxAA/UntOr6l4p0WnCG3U1qLMlDu3bgDgkbc8Z4z2msvOPxezWN0+rhE2m5uDvYgOExjgDKnPfP6c6tmjHB3O6p1y9XqPUnTPEGl1LFNPqarWA3EI6sQM4yQPkj+c1p5s+MbqdVVVo9SyGtCbdjAjczDCupBG4BM8+z/POpwxHYkfp+uf/kA/tOIEtzwTN7ca5bZ0zbX+aXULajVvrrJwDZWpWzABzgliAT+QAR7YmNaPrepqBFWotQMpU4duzd8c8Hj7hzyeeZ14EpMtmZPUV22tneT/AIutF66CzdYlu41knJrZVZ25PJU4Pvwf1M3RPKfSeo2aa5L6iBZWcqTyOxBBHuCCR+89F+B/FSdS05uVSjI2yxSc4YANwfcEMDMvPjq/KL+LX2ZDERM64iIgIiICIiAiIgIiICIiB1niay5dJe2n/wCctbNXwG+oDIAB4J4mitX5ldQt0xoa0ZY82qAlhXH2ZXAH6gAz0DrdMLa3qYsFdWUlSVYBgQcMOQee4nmTxR0CzQ6htNYQSuCrDsyHO1vjtgj2IM08HxviqeXuenVRETUzr7SQDKfzAk7Pw11y3Q3rqKcbgCpU/aynBKtjnGQp4x9s6yIs78JbO6f5s6k16g2+gGCE0AJZk2F1AU4bBUKWJzg8DvK3nFcb6n9ALSqsLKwwYuxxhgxUbcEcD8Fs54xrEmSV/pY/Dr56/LddHm3WdE2oagesLRUKVtByCu8WFiuVThh9p5XH6fs8sfG9vULNRXeEDKRZWFwMVsSCn5badv1f5x24miJyrcjOCRkYOCRkZBwfyMgHHwJF4c9dRP6uu3pE+POnZtB1dY9IgNz9xP8A0/8AqY7HbnE/X4e8UaXXBjprg+z7gVZGGex2uAcfPbvPMM7bwx4gt0N4vp2ltpRgwyGQlSV/I5UcicX6edePbqc178vh4gqsTVahbW3WLdYHbkbiHI3AHsD3A/BE/BP2dY6i+pvs1Fn32sWOOw9gB8AAD9p+OaIqIiIQCDKskD76DVimxLTWtgRgxRwGVwO6kEEcieqNBUiovp1rWpAO1QFAyB7Dj/xPKBm0PDfmwKRVRZp2NS7VNjXNZaB/edsp9ZzzgYwOBKebF1PC3j1J7bniYR0TzM02q1iaSqu3+03BbGCqpKozkbc57Lj9Zm8yazc+2ial9ERE5SREQEREBERAREQEREBNV+eOgoK03s7JcAyJhGZLAMNsZhwjckjPf6uPcbUmB+c+trTp5rf77XQVjGeUdXY9+PpBGfkD3lnFf3xxyf41oSJcSATeyEpjdIYCUSASiBIiICAYgQBEStJAuJIlgSJcSQAgyrGPmBIlx8yGByrcqQykqR2IJBB/II7T0f5b9UTUdPoZcAovpuoJO104Ocknnhhk9mE83Td3kjrqDpGoQgXh3exctlgSArgHjG3avH+HnvKeed5W8V/c2TE/LR1Kl2KJdWzjOVV1LDHfIByJ+qYmkicXcKCSQABkk8AAdyT7CcaLldQ6MGVuQykEEfkEcGB9IiICIiAiIgIiYT5n+MP4Gj06m/4m4YTsfTXsbCP5gfP6GTnN1eoi3qd11nmb5gjTh9HpTm8jFjg8UgjsPzZj/wBOQfiaRlZiSSSSSSSTySTyST7nMk34xMTqMmtfK90nJTOMATtyuIAhjAkgTIDESBTJLGIEiXEmIFMkpkgIiXEAIJgwJIhMREgJZIgXE++k11lRJqsasspQlGKkq3dSR3B/2H4nwEkD9HTNa+ntruqO162DKf09j+QRkEe4JmeU+busFNistZuZh6bhcKinO4Fc/URwF/rn313E51ma9x1NWena9S8S6zUKUv1VtiHkqWIU/qowCPjGBNjeSXiP79FbaeAG06kDAALGxVbuTyDtP4OPeakgHBBBwRyCOCCOxB9jI1iaz0Z1Ze3rbMs829Y8barUV6VHID6Vg6WjPqM68KzE8E4x7cnk98TJPD3m7qEfGsUXVkAZQKjrju2Oz5/HH+0zX6fXS+c0buiYt0Px7o9XfZTU5xXWH3uPTVhkh8B8H6fpzkDv8TJ0cEAggg9iOQZTc2e1ksvpyiIkJQzyz4h6jdqNTbbqCfULEMOcJtJHpqD2Ve2P9yZ6i1OoStd9jqi5A3MQBliFUZP5JA/eebPHmisq19/qqqm2x7U2kMrJY7bWB/Yg9uQZp+n91TzOgiJcTUzgEGGMGSJKJJVkCREQKskoEkBLmSIFaSUxmSIIMuZJAREYgVpJZCICIjEBK0onEyQiIkBES4gDJK0kCETNvBvmNdoKDpxSltY3GvJKlGY7jkjO5cknGAee8wqc9PS1jqiAszEBQO5JIA/qZGsyzqpls9PSfhDX6jU6Oi97aS1ibjsrbAJJ+n/mdx2PyDLMZ6F5XqlFa3X2CzBLitiEBJJwv6Zxn37xMVmO/f8ATTLrr1/bqvPTrTD0dErYVh6toBP1DO2sEdiMqx/VR8TUu7gAk4HYewBOSAPYZJP7mdn4p/if4q06wMLicsGxkBhuUDBwBgjgdp1U2cefjmRn1e72oEkSztykqn8yRIFIhYHEoaSOMT6VJuYKqlmYgKoySSTgAAck/E7PSeGtZY6omktyzFBlGUBl+4MzYC4984kXqDqW7yTNr/K3qK1C3YjHbuasPmwf5cY2s3wD/OYQDImpfSbLPaxESULJKscQGIxITEC5+IzJEATKJJRApAkaQmICXMkQLIIBnIGSJJBiQKJIEGAmwvKPUa5Gv/hKa7UAU2LYxr+rJ2hHCn6iM8Hjj299ezM/LLxPbptVVpwwFF1wFg2BiWcBFO77hzt98Dnicck7zXWL5b90LWGtDaFWwqN4QkqGxyFJAJGffEs+0Tz2xh/jvwLTr0e1V26oV7a33MFO0llVx2IOSM4yAfiaX6h4O1dOrr0TIrXWBSuxsoQ+7BLYGMbHzkf3CeRPTE4CpQxbaNxABbAyQucAnuQNzfzP5l2Oa5nSvXHK8sdT6Rfp7WotqZbE5Ixn6f8AECOCvI57cz8OZ63x7zrOo+HNJeHFumqf1MFyVAYkDAO8fUCAMZzLJ9R+Y4vD+K8uiBPR/UfAehs07addPXVwQtiovqIe4YOeTz+TzNb9H8qNQdZs1AH8LW2TYGANyjkKqgllJ4BzjHOCTiWZ5s2OLx6jW8/b0HpzarUVaesbmscA4xwvd2+AFyf2nobT+A+mp20VR/1gv/8Acmd/p9KlYwiKg/CqFH9JxfqJ9o6nDfux7oHgLQ6Qlq6dznb9VpNh+lg6kA8KdwByAOVH4EyaImW232vkk9ExPxb4D02uY2su27ZsDbmC++GZV+4qWLY4zwCcTLIjOrL3CyX28/de8tNTpdIdU1iNtVWsrAO5NxAIBGVYLnJORwDMJ/eetXQEEEAgjBB5BB7giaW87tDTVZpFqrRMVOuFBXCIy7RgfSACzdueTNXFzXV6qjfH1O41pLgd+ZxlE0KTiJIgUiSMynEAFgxukkhERIFxGPmDJApEgEoMSQaSIkBL3kmS+APC56hqVRhYKF3GyxBwCBkIHIKhiSOD7ZkW9Tupk7Y1Mg8BdMs1Ouprrssq5YvZUWDogU7iGH25+zP5cTZl3k1pSTt1N6jH0g+mcH5+gZH8p2fg7y5r6fqTqFvez+zZArKoxuZSWyPhcYx7mVa5s9XpZOLXflm6LgAc8ccnJ/cnvEsTE0kREBERAREQEREBERAREQE1T5y+FLrT/HVsXVFRGqwSVG5sumO/LLkY/JzNrROsaub3HOs/KdPJur0z1O1dilHQ4ZT3BHsZ8p2/jCpl12pV23P6rFjhlG5juIAYk7QSQCTyADOonoz0yKDxJKoJIA7nticrF4ByM85A5xjGDn55/l8whwifZV3IfyuD/wBpJz/Uj+c+MCrGfiBJJFyPx/WUj4nGcl5BH6Y/b2/r/SQOJMREBERAsk5BSewzwTwPYDJP6Ad5sHw95T36miu971o9T6thrLMEP2sfqHJHO32yOfYRrUz7TmW+nS+WHTlv6lQrqrIm6xg2MfSpC8H7vrKcf/k9GVoFGFAA/AGBNeeDfLP+B1Y1D3JeqowXNW1lclcMv1NyFDjP+b5mxZj5tzV8NPHmyeSIiUrCIiAiIgIiICIiAiIgIiICIiAifPUZ2Nt+7accZ5xxx7zznovHOvpF39tZ61xAd7DkoEWxdqoRhCGszxjBrXjuJZjju/TjW5lujzD6Np79FqLLqlZ6qLGrfA3oVUsNrd+6jjse084TYyebdzEi/TVW1GkI1XZXsyMuSwbClcjZg+3MxzW9Hqu07azSsq7S7XaXfl6E3AKylsGxOclvbcB7GaeKXE60o3Zq9x0mh0Vtziumt7HP91FLH9eOw+e0yenwHrWtHq6Wxa9m92BrH215bDE7d5YcA+55wMkbL8m+ivp9EbXJ/wCJYWKhGNqgbVPzuAB/Tb8zObyQrELuIBwvbPxk/mcb57L1HWeLud15/wBN4B6gFv3aMg+luQ7kYg76yUXDfcU3jkZ4I95ip0NoO01Opxu+pSv05xuJbgLnjPabl8TaCmlXTp+kvS4ozBtNaNMS7swAevcrW7c5AKHjgHvjU/VfEur1FS0ai97ERtwDgZDDI+psbmIyfuJxLcauv9/641mR1RMkSohJwAST2ABJP6CWOEifoXQWl0r9Nw9hUIGUqXLEBdu7Gc5HPyJ8LFKkhhgjgg8EH8EHtAhlVSSAASSQAAMkk8AADuc+0yfwd4R1Grtqc1FdNnc9rjFexD9QBON2cFeO2c8ATa3gTy+o0eL7FFl5YshIOKlOdoVW/vY7seecSvfLnLvOLprCvyz6kazb6AHBbYXX1DxnAUe5/BIMy3R+Ta+gWu1Dm7aSFqCBFbHC5blxn3yufibbiZrz6q6cWXT+HvDWn0dQqqqUfTh2wC1hxyWJ5Ofx2ncREqtt9rJOiIiQkiIgIiICIiAiIgIiICIiAiIgIifj6l1SjThWvurqDHapsdUBPfALHvgQOo8b+K06dStj1vZ6jbFCFRg7S2SW7Dj8GebbLCxLMSzMSWJ7kk5JPyTzO/8AHnWrNVrbi9osSux0q2/YEBwNnJ77QSc8nntiY6TN/Fj4xl5NfKqoycDkngAdyT7TPvKrwpdqNQNQ26uioEMSB/a+omDUAwwVKt9R/BGOTkd/5b+Eqr69LrMg+mjKwZTkWLe7rZWcge+MsGHE2vTUFAVRgD/yT8nPOZXy83XiOscffmuSjHA4AliJkaHF0BGCAQfY8iYz1/wDodZaLra2D/SCUdk3BeApAOO3GQAfmZRPnqL1RWd2CqoJZmIAAHckngCTLZ6RZL7YpT5caBGUrp6yFGCHDvkEEHOX2lufuIJHtPzdY8IdNov/AIyxq6TtbC2MgqLnGH2sO6kjt+RxMd8a+a+D6XTircfVcyk4P4rVgAf9RyPj3mq+odQtvbfda9rAYBdixAHsM9h+k04xu+bVGtZniR3XTvEL6YpQz16iqm8Mrsr2DAr9EhAxVim0LhcgfTjlTzmfQ+tr1DVUWkpQa3f1K60DO6Elxc1r8VotjEkE8ZwMlwJqmfSrUOoIV2UMVJ2kjJU5XOPweR+Dgy+5lVy9PR3hvRVvStVjG06W11ycorHO5XatcK3DDjGAwOOV4yWao8tvHtl9/o6hV3emf7ReMohJG4f5Qx5HcFie3O15i5M2Xy04ss8ET5vcqjcWAH5JAH85zBzyJW7WIiAiIgIiICIiAiIgIiICIiAiIgIiICdT4o6DXrtO+ntJAbBDDG5WUggjP6fuCZ20SZevMLO2ndP5Mv6rCzVKadp2sikWB+Nu5CCpXvnDA9u02D0XwVodNX6aadGyMM9irY7/AJ3Mw7fAwPiZDE71y617riYzGPeHPDNejv1L0otdV3pFUXsGQPvIH90HcMD2wZkMROLbfNdSdEREhJOv690erWUPp7gdj4ztOCNrBgQfggTsIiXoa/6v5TaJ6NlAaq4D6bC7vuI/xqTjB99oHx+JqjrvgrW6Ov1b6cVhtpZWVwOcAnHKqT2JA/bInpeYv5maxKum6n1FLB09NQPZ7PpRj+AGIOfj37S/j5dd9e1W+PPXbzhETsOjdD1GrbZp6XsOQCQPpXPbc5+lf3M2emdz8Pdfv0Vpt07hWKlWBAZWUkHBB+QORzMzu8y+otpiadPsQAhrhXY6oeRhH+1ABjG7cR+TPl0jyn1jXVrqAtdRLF2R1dlC4wMfls4BGcYJPYA7m6J0arS0LpqgfTUEAMSxO4ktnP5JPHbmZ+Tkx/K3GNfw8x6zql1tVVNtrPXSCK1Y5CA4HHueAAM9hwMTeflV4cpo0lOpR2Z7qsth29P6yCR6edu5dqpnGfo/Wd1o/BXT6gAmjq4YOCV3EMMAYZskDjt2ne1oFACgADsAMAfoJXyc3ynUd44+r3XKIiULSIiAiIgIiICIiAiIgIiICIiAiIgIiICIiAiIgIiICIiAmGeZvhzVa2jbp7gFUFmoIUC1l+pMOftORjBO3kE4xETrOrm9xFnc6ab6P4N1eouFC1hTwWZmTCITguQGyex4HPE394S8O16DTLp6yWwSzOQAXZjyTj4wB8KIiW827b0r4syeXcxEShaREQEREBERAREQERE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6" descr="data:image/jpeg;base64,/9j/4AAQSkZJRgABAQAAAQABAAD/2wCEAAkGBxMSEhUSEhIWFRUVFxgYFxgXGBUXGBcYFhcWFxcXGBgaHSggGBsmHRcYITEhJSkrLi4uFx8zODMtNygtLisBCgoKDg0OGxAQGy0lHSYvLS0tNS0tLS0tLS0tLS0tLS0tLS0tLS0tLS0tLS0tLS0tLS0tLS0tLS0tLS0tLS0tLf/AABEIALcBEwMBIgACEQEDEQH/xAAcAAEBAAIDAQEAAAAAAAAAAAAAAQYHAgUIAwT/xAA6EAACAgEDAgUDAgMGBQUAAAABAgADEQQSIQUxBgcTQWEiMlFxgRSRoSNCUmJywSQzU4LxkqKxstH/xAAZAQEAAwEBAAAAAAAAAAAAAAAAAQMEAgX/xAAlEQEBAQACAgEDBAMAAAAAAAAAAQIDESExEgRBURMicaEy8PH/2gAMAwEAAhEDEQA/AN4xEQEREBE1d1zzfWnUWU16T1Frdk3m3ZuKHa2F9NuMg4Oee86DqXnFq3x6NNVIBydxa0n4z9IA/b+UtnDuq7y5bwiaOHnFrcf8nTZ/O23Gf09Sdn0rznOcarS8Y70tzn/S57f90m8Gz9XLb0TEOleZXTr9g9f0nb+7arJtP4Z8en/7pkel6tRY5rrvqexRkorozAcclQcgcjn5ErubPcdzUvp+yIicpIiICIiB877lRSzsFUdyxAA/UntOr6l4p0WnCG3U1qLMlDu3bgDgkbc8Z4z2msvOPxezWN0+rhE2m5uDvYgOExjgDKnPfP6c6tmjHB3O6p1y9XqPUnTPEGl1LFNPqarWA3EI6sQM4yQPkj+c1p5s+MbqdVVVo9SyGtCbdjAjczDCupBG4BM8+z/POpwxHYkfp+uf/kA/tOIEtzwTN7ca5bZ0zbX+aXULajVvrrJwDZWpWzABzgliAT+QAR7YmNaPrepqBFWotQMpU4duzd8c8Hj7hzyeeZ14EpMtmZPUV22tneT/AIutF66CzdYlu41knJrZVZ25PJU4Pvwf1M3RPKfSeo2aa5L6iBZWcqTyOxBBHuCCR+89F+B/FSdS05uVSjI2yxSc4YANwfcEMDMvPjq/KL+LX2ZDERM64iIgIiICIiAiIgIiICIiB1niay5dJe2n/wCctbNXwG+oDIAB4J4mitX5ldQt0xoa0ZY82qAlhXH2ZXAH6gAz0DrdMLa3qYsFdWUlSVYBgQcMOQee4nmTxR0CzQ6htNYQSuCrDsyHO1vjtgj2IM08HxviqeXuenVRETUzr7SQDKfzAk7Pw11y3Q3rqKcbgCpU/aynBKtjnGQp4x9s6yIs78JbO6f5s6k16g2+gGCE0AJZk2F1AU4bBUKWJzg8DvK3nFcb6n9ALSqsLKwwYuxxhgxUbcEcD8Fs54xrEmSV/pY/Dr56/LddHm3WdE2oagesLRUKVtByCu8WFiuVThh9p5XH6fs8sfG9vULNRXeEDKRZWFwMVsSCn5badv1f5x24miJyrcjOCRkYOCRkZBwfyMgHHwJF4c9dRP6uu3pE+POnZtB1dY9IgNz9xP8A0/8AqY7HbnE/X4e8UaXXBjprg+z7gVZGGex2uAcfPbvPMM7bwx4gt0N4vp2ltpRgwyGQlSV/I5UcicX6edePbqc178vh4gqsTVahbW3WLdYHbkbiHI3AHsD3A/BE/BP2dY6i+pvs1Fn32sWOOw9gB8AAD9p+OaIqIiIQCDKskD76DVimxLTWtgRgxRwGVwO6kEEcieqNBUiovp1rWpAO1QFAyB7Dj/xPKBm0PDfmwKRVRZp2NS7VNjXNZaB/edsp9ZzzgYwOBKebF1PC3j1J7bniYR0TzM02q1iaSqu3+03BbGCqpKozkbc57Lj9Zm8yazc+2ial9ERE5SREQEREBERAREQEREBNV+eOgoK03s7JcAyJhGZLAMNsZhwjckjPf6uPcbUmB+c+trTp5rf77XQVjGeUdXY9+PpBGfkD3lnFf3xxyf41oSJcSATeyEpjdIYCUSASiBIiICAYgQBEStJAuJIlgSJcSQAgyrGPmBIlx8yGByrcqQykqR2IJBB/II7T0f5b9UTUdPoZcAovpuoJO104Ocknnhhk9mE83Td3kjrqDpGoQgXh3exctlgSArgHjG3avH+HnvKeed5W8V/c2TE/LR1Kl2KJdWzjOVV1LDHfIByJ+qYmkicXcKCSQABkk8AAdyT7CcaLldQ6MGVuQykEEfkEcGB9IiICIiAiIgIiYT5n+MP4Gj06m/4m4YTsfTXsbCP5gfP6GTnN1eoi3qd11nmb5gjTh9HpTm8jFjg8UgjsPzZj/wBOQfiaRlZiSSSSSSSTySTyST7nMk34xMTqMmtfK90nJTOMATtyuIAhjAkgTIDESBTJLGIEiXEmIFMkpkgIiXEAIJgwJIhMREgJZIgXE++k11lRJqsasspQlGKkq3dSR3B/2H4nwEkD9HTNa+ntruqO162DKf09j+QRkEe4JmeU+busFNistZuZh6bhcKinO4Fc/URwF/rn313E51ma9x1NWena9S8S6zUKUv1VtiHkqWIU/qowCPjGBNjeSXiP79FbaeAG06kDAALGxVbuTyDtP4OPeakgHBBBwRyCOCCOxB9jI1iaz0Z1Ze3rbMs829Y8barUV6VHID6Vg6WjPqM68KzE8E4x7cnk98TJPD3m7qEfGsUXVkAZQKjrju2Oz5/HH+0zX6fXS+c0buiYt0Px7o9XfZTU5xXWH3uPTVhkh8B8H6fpzkDv8TJ0cEAggg9iOQZTc2e1ksvpyiIkJQzyz4h6jdqNTbbqCfULEMOcJtJHpqD2Ve2P9yZ6i1OoStd9jqi5A3MQBliFUZP5JA/eebPHmisq19/qqqm2x7U2kMrJY7bWB/Yg9uQZp+n91TzOgiJcTUzgEGGMGSJKJJVkCREQKskoEkBLmSIFaSUxmSIIMuZJAREYgVpJZCICIjEBK0onEyQiIkBES4gDJK0kCETNvBvmNdoKDpxSltY3GvJKlGY7jkjO5cknGAee8wqc9PS1jqiAszEBQO5JIA/qZGsyzqpls9PSfhDX6jU6Oi97aS1ibjsrbAJJ+n/mdx2PyDLMZ6F5XqlFa3X2CzBLitiEBJJwv6Zxn37xMVmO/f8ATTLrr1/bqvPTrTD0dErYVh6toBP1DO2sEdiMqx/VR8TUu7gAk4HYewBOSAPYZJP7mdn4p/if4q06wMLicsGxkBhuUDBwBgjgdp1U2cefjmRn1e72oEkSztykqn8yRIFIhYHEoaSOMT6VJuYKqlmYgKoySSTgAAck/E7PSeGtZY6omktyzFBlGUBl+4MzYC4984kXqDqW7yTNr/K3qK1C3YjHbuasPmwf5cY2s3wD/OYQDImpfSbLPaxESULJKscQGIxITEC5+IzJEATKJJRApAkaQmICXMkQLIIBnIGSJJBiQKJIEGAmwvKPUa5Gv/hKa7UAU2LYxr+rJ2hHCn6iM8Hjj299ezM/LLxPbptVVpwwFF1wFg2BiWcBFO77hzt98Dnicck7zXWL5b90LWGtDaFWwqN4QkqGxyFJAJGffEs+0Tz2xh/jvwLTr0e1V26oV7a33MFO0llVx2IOSM4yAfiaX6h4O1dOrr0TIrXWBSuxsoQ+7BLYGMbHzkf3CeRPTE4CpQxbaNxABbAyQucAnuQNzfzP5l2Oa5nSvXHK8sdT6Rfp7WotqZbE5Ixn6f8AECOCvI57cz8OZ63x7zrOo+HNJeHFumqf1MFyVAYkDAO8fUCAMZzLJ9R+Y4vD+K8uiBPR/UfAehs07addPXVwQtiovqIe4YOeTz+TzNb9H8qNQdZs1AH8LW2TYGANyjkKqgllJ4BzjHOCTiWZ5s2OLx6jW8/b0HpzarUVaesbmscA4xwvd2+AFyf2nobT+A+mp20VR/1gv/8Acmd/p9KlYwiKg/CqFH9JxfqJ9o6nDfux7oHgLQ6Qlq6dznb9VpNh+lg6kA8KdwByAOVH4EyaImW232vkk9ExPxb4D02uY2su27ZsDbmC++GZV+4qWLY4zwCcTLIjOrL3CyX28/de8tNTpdIdU1iNtVWsrAO5NxAIBGVYLnJORwDMJ/eetXQEEEAgjBB5BB7giaW87tDTVZpFqrRMVOuFBXCIy7RgfSACzdueTNXFzXV6qjfH1O41pLgd+ZxlE0KTiJIgUiSMynEAFgxukkhERIFxGPmDJApEgEoMSQaSIkBL3kmS+APC56hqVRhYKF3GyxBwCBkIHIKhiSOD7ZkW9Tupk7Y1Mg8BdMs1Ouprrssq5YvZUWDogU7iGH25+zP5cTZl3k1pSTt1N6jH0g+mcH5+gZH8p2fg7y5r6fqTqFvez+zZArKoxuZSWyPhcYx7mVa5s9XpZOLXflm6LgAc8ccnJ/cnvEsTE0kREBERAREQEREBERAREQE1T5y+FLrT/HVsXVFRGqwSVG5sumO/LLkY/JzNrROsaub3HOs/KdPJur0z1O1dilHQ4ZT3BHsZ8p2/jCpl12pV23P6rFjhlG5juIAYk7QSQCTyADOonoz0yKDxJKoJIA7nticrF4ByM85A5xjGDn55/l8whwifZV3IfyuD/wBpJz/Uj+c+MCrGfiBJJFyPx/WUj4nGcl5BH6Y/b2/r/SQOJMREBERAsk5BSewzwTwPYDJP6Ad5sHw95T36miu971o9T6thrLMEP2sfqHJHO32yOfYRrUz7TmW+nS+WHTlv6lQrqrIm6xg2MfSpC8H7vrKcf/k9GVoFGFAA/AGBNeeDfLP+B1Y1D3JeqowXNW1lclcMv1NyFDjP+b5mxZj5tzV8NPHmyeSIiUrCIiAiIgIiICIiAiIgIiICIiAifPUZ2Nt+7accZ5xxx7zznovHOvpF39tZ61xAd7DkoEWxdqoRhCGszxjBrXjuJZjju/TjW5lujzD6Np79FqLLqlZ6qLGrfA3oVUsNrd+6jjse084TYyebdzEi/TVW1GkI1XZXsyMuSwbClcjZg+3MxzW9Hqu07azSsq7S7XaXfl6E3AKylsGxOclvbcB7GaeKXE60o3Zq9x0mh0Vtziumt7HP91FLH9eOw+e0yenwHrWtHq6Wxa9m92BrH215bDE7d5YcA+55wMkbL8m+ivp9EbXJ/wCJYWKhGNqgbVPzuAB/Tb8zObyQrELuIBwvbPxk/mcb57L1HWeLud15/wBN4B6gFv3aMg+luQ7kYg76yUXDfcU3jkZ4I95ip0NoO01Opxu+pSv05xuJbgLnjPabl8TaCmlXTp+kvS4ozBtNaNMS7swAevcrW7c5AKHjgHvjU/VfEur1FS0ai97ERtwDgZDDI+psbmIyfuJxLcauv9/641mR1RMkSohJwAST2ABJP6CWOEifoXQWl0r9Nw9hUIGUqXLEBdu7Gc5HPyJ8LFKkhhgjgg8EH8EHtAhlVSSAASSQAAMkk8AADuc+0yfwd4R1Grtqc1FdNnc9rjFexD9QBON2cFeO2c8ATa3gTy+o0eL7FFl5YshIOKlOdoVW/vY7seecSvfLnLvOLprCvyz6kazb6AHBbYXX1DxnAUe5/BIMy3R+Ta+gWu1Dm7aSFqCBFbHC5blxn3yufibbiZrz6q6cWXT+HvDWn0dQqqqUfTh2wC1hxyWJ5Ofx2ncREqtt9rJOiIiQkiIgIiICIiAiIgIiICIiAiIgIifj6l1SjThWvurqDHapsdUBPfALHvgQOo8b+K06dStj1vZ6jbFCFRg7S2SW7Dj8GebbLCxLMSzMSWJ7kk5JPyTzO/8AHnWrNVrbi9osSux0q2/YEBwNnJ77QSc8nntiY6TN/Fj4xl5NfKqoycDkngAdyT7TPvKrwpdqNQNQ26uioEMSB/a+omDUAwwVKt9R/BGOTkd/5b+Eqr69LrMg+mjKwZTkWLe7rZWcge+MsGHE2vTUFAVRgD/yT8nPOZXy83XiOscffmuSjHA4AliJkaHF0BGCAQfY8iYz1/wDodZaLra2D/SCUdk3BeApAOO3GQAfmZRPnqL1RWd2CqoJZmIAAHckngCTLZ6RZL7YpT5caBGUrp6yFGCHDvkEEHOX2lufuIJHtPzdY8IdNov/AIyxq6TtbC2MgqLnGH2sO6kjt+RxMd8a+a+D6XTircfVcyk4P4rVgAf9RyPj3mq+odQtvbfda9rAYBdixAHsM9h+k04xu+bVGtZniR3XTvEL6YpQz16iqm8Mrsr2DAr9EhAxVim0LhcgfTjlTzmfQ+tr1DVUWkpQa3f1K60DO6Elxc1r8VotjEkE8ZwMlwJqmfSrUOoIV2UMVJ2kjJU5XOPweR+Dgy+5lVy9PR3hvRVvStVjG06W11ycorHO5XatcK3DDjGAwOOV4yWao8tvHtl9/o6hV3emf7ReMohJG4f5Qx5HcFie3O15i5M2Xy04ss8ET5vcqjcWAH5JAH85zBzyJW7WIiAiIgIiICIiAiIgIiICIiAiIgIiICdT4o6DXrtO+ntJAbBDDG5WUggjP6fuCZ20SZevMLO2ndP5Mv6rCzVKadp2sikWB+Nu5CCpXvnDA9u02D0XwVodNX6aadGyMM9irY7/AJ3Mw7fAwPiZDE71y617riYzGPeHPDNejv1L0otdV3pFUXsGQPvIH90HcMD2wZkMROLbfNdSdEREhJOv690erWUPp7gdj4ztOCNrBgQfggTsIiXoa/6v5TaJ6NlAaq4D6bC7vuI/xqTjB99oHx+JqjrvgrW6Ov1b6cVhtpZWVwOcAnHKqT2JA/bInpeYv5maxKum6n1FLB09NQPZ7PpRj+AGIOfj37S/j5dd9e1W+PPXbzhETsOjdD1GrbZp6XsOQCQPpXPbc5+lf3M2emdz8Pdfv0Vpt07hWKlWBAZWUkHBB+QORzMzu8y+otpiadPsQAhrhXY6oeRhH+1ABjG7cR+TPl0jyn1jXVrqAtdRLF2R1dlC4wMfls4BGcYJPYA7m6J0arS0LpqgfTUEAMSxO4ktnP5JPHbmZ+Tkx/K3GNfw8x6zql1tVVNtrPXSCK1Y5CA4HHueAAM9hwMTeflV4cpo0lOpR2Z7qsth29P6yCR6edu5dqpnGfo/Wd1o/BXT6gAmjq4YOCV3EMMAYZskDjt2ne1oFACgADsAMAfoJXyc3ynUd44+r3XKIiULSIiAiIgIiICIiAiIgIiICIiAiIgIiICIiAiIgIiICIiAmGeZvhzVa2jbp7gFUFmoIUC1l+pMOftORjBO3kE4xETrOrm9xFnc6ab6P4N1eouFC1hTwWZmTCITguQGyex4HPE394S8O16DTLp6yWwSzOQAXZjyTj4wB8KIiW827b0r4syeXcxEShaREQEREBERAREQERED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8" descr="data:image/jpeg;base64,/9j/4AAQSkZJRgABAQAAAQABAAD/2wCEAAkGBxMSEhUSEhIWFRUVFxgYFxgXGBUXGBcYFhcWFxcXGBgaHSggGBsmHRcYITEhJSkrLi4uFx8zODMtNygtLisBCgoKDg0OGxAQGy0lHSYvLS0tNS0tLS0tLS0tLS0tLS0tLS0tLS0tLS0tLS0tLS0tLS0tLS0tLS0tLS0tLS0tLf/AABEIALcBEwMBIgACEQEDEQH/xAAcAAEBAAIDAQEAAAAAAAAAAAAAAQYHAgUIAwT/xAA6EAACAgEDAgUDAgMGBQUAAAABAgADEQQSIQUxBgcTQWEiMlFxgRSRoSNCUmJywSQzU4LxkqKxstH/xAAZAQEAAwEBAAAAAAAAAAAAAAAAAQMEAgX/xAAlEQEBAQACAgEDBAMAAAAAAAAAAQIDESExEgRBURMicaEy8PH/2gAMAwEAAhEDEQA/AN4xEQEREBE1d1zzfWnUWU16T1Frdk3m3ZuKHa2F9NuMg4Oee86DqXnFq3x6NNVIBydxa0n4z9IA/b+UtnDuq7y5bwiaOHnFrcf8nTZ/O23Gf09Sdn0rznOcarS8Y70tzn/S57f90m8Gz9XLb0TEOleZXTr9g9f0nb+7arJtP4Z8en/7pkel6tRY5rrvqexRkorozAcclQcgcjn5ErubPcdzUvp+yIicpIiICIiB877lRSzsFUdyxAA/UntOr6l4p0WnCG3U1qLMlDu3bgDgkbc8Z4z2msvOPxezWN0+rhE2m5uDvYgOExjgDKnPfP6c6tmjHB3O6p1y9XqPUnTPEGl1LFNPqarWA3EI6sQM4yQPkj+c1p5s+MbqdVVVo9SyGtCbdjAjczDCupBG4BM8+z/POpwxHYkfp+uf/kA/tOIEtzwTN7ca5bZ0zbX+aXULajVvrrJwDZWpWzABzgliAT+QAR7YmNaPrepqBFWotQMpU4duzd8c8Hj7hzyeeZ14EpMtmZPUV22tneT/AIutF66CzdYlu41knJrZVZ25PJU4Pvwf1M3RPKfSeo2aa5L6iBZWcqTyOxBBHuCCR+89F+B/FSdS05uVSjI2yxSc4YANwfcEMDMvPjq/KL+LX2ZDERM64iIgIiICIiAiIgIiICIiB1niay5dJe2n/wCctbNXwG+oDIAB4J4mitX5ldQt0xoa0ZY82qAlhXH2ZXAH6gAz0DrdMLa3qYsFdWUlSVYBgQcMOQee4nmTxR0CzQ6htNYQSuCrDsyHO1vjtgj2IM08HxviqeXuenVRETUzr7SQDKfzAk7Pw11y3Q3rqKcbgCpU/aynBKtjnGQp4x9s6yIs78JbO6f5s6k16g2+gGCE0AJZk2F1AU4bBUKWJzg8DvK3nFcb6n9ALSqsLKwwYuxxhgxUbcEcD8Fs54xrEmSV/pY/Dr56/LddHm3WdE2oagesLRUKVtByCu8WFiuVThh9p5XH6fs8sfG9vULNRXeEDKRZWFwMVsSCn5badv1f5x24miJyrcjOCRkYOCRkZBwfyMgHHwJF4c9dRP6uu3pE+POnZtB1dY9IgNz9xP8A0/8AqY7HbnE/X4e8UaXXBjprg+z7gVZGGex2uAcfPbvPMM7bwx4gt0N4vp2ltpRgwyGQlSV/I5UcicX6edePbqc178vh4gqsTVahbW3WLdYHbkbiHI3AHsD3A/BE/BP2dY6i+pvs1Fn32sWOOw9gB8AAD9p+OaIqIiIQCDKskD76DVimxLTWtgRgxRwGVwO6kEEcieqNBUiovp1rWpAO1QFAyB7Dj/xPKBm0PDfmwKRVRZp2NS7VNjXNZaB/edsp9ZzzgYwOBKebF1PC3j1J7bniYR0TzM02q1iaSqu3+03BbGCqpKozkbc57Lj9Zm8yazc+2ial9ERE5SREQEREBERAREQEREBNV+eOgoK03s7JcAyJhGZLAMNsZhwjckjPf6uPcbUmB+c+trTp5rf77XQVjGeUdXY9+PpBGfkD3lnFf3xxyf41oSJcSATeyEpjdIYCUSASiBIiICAYgQBEStJAuJIlgSJcSQAgyrGPmBIlx8yGByrcqQykqR2IJBB/II7T0f5b9UTUdPoZcAovpuoJO104Ocknnhhk9mE83Td3kjrqDpGoQgXh3exctlgSArgHjG3avH+HnvKeed5W8V/c2TE/LR1Kl2KJdWzjOVV1LDHfIByJ+qYmkicXcKCSQABkk8AAdyT7CcaLldQ6MGVuQykEEfkEcGB9IiICIiAiIgIiYT5n+MP4Gj06m/4m4YTsfTXsbCP5gfP6GTnN1eoi3qd11nmb5gjTh9HpTm8jFjg8UgjsPzZj/wBOQfiaRlZiSSSSSSSTySTyST7nMk34xMTqMmtfK90nJTOMATtyuIAhjAkgTIDESBTJLGIEiXEmIFMkpkgIiXEAIJgwJIhMREgJZIgXE++k11lRJqsasspQlGKkq3dSR3B/2H4nwEkD9HTNa+ntruqO162DKf09j+QRkEe4JmeU+busFNistZuZh6bhcKinO4Fc/URwF/rn313E51ma9x1NWena9S8S6zUKUv1VtiHkqWIU/qowCPjGBNjeSXiP79FbaeAG06kDAALGxVbuTyDtP4OPeakgHBBBwRyCOCCOxB9jI1iaz0Z1Ze3rbMs829Y8barUV6VHID6Vg6WjPqM68KzE8E4x7cnk98TJPD3m7qEfGsUXVkAZQKjrju2Oz5/HH+0zX6fXS+c0buiYt0Px7o9XfZTU5xXWH3uPTVhkh8B8H6fpzkDv8TJ0cEAggg9iOQZTc2e1ksvpyiIkJQzyz4h6jdqNTbbqCfULEMOcJtJHpqD2Ve2P9yZ6i1OoStd9jqi5A3MQBliFUZP5JA/eebPHmisq19/qqqm2x7U2kMrJY7bWB/Yg9uQZp+n91TzOgiJcTUzgEGGMGSJKJJVkCREQKskoEkBLmSIFaSUxmSIIMuZJAREYgVpJZCICIjEBK0onEyQiIkBES4gDJK0kCETNvBvmNdoKDpxSltY3GvJKlGY7jkjO5cknGAee8wqc9PS1jqiAszEBQO5JIA/qZGsyzqpls9PSfhDX6jU6Oi97aS1ibjsrbAJJ+n/mdx2PyDLMZ6F5XqlFa3X2CzBLitiEBJJwv6Zxn37xMVmO/f8ATTLrr1/bqvPTrTD0dErYVh6toBP1DO2sEdiMqx/VR8TUu7gAk4HYewBOSAPYZJP7mdn4p/if4q06wMLicsGxkBhuUDBwBgjgdp1U2cefjmRn1e72oEkSztykqn8yRIFIhYHEoaSOMT6VJuYKqlmYgKoySSTgAAck/E7PSeGtZY6omktyzFBlGUBl+4MzYC4984kXqDqW7yTNr/K3qK1C3YjHbuasPmwf5cY2s3wD/OYQDImpfSbLPaxESULJKscQGIxITEC5+IzJEATKJJRApAkaQmICXMkQLIIBnIGSJJBiQKJIEGAmwvKPUa5Gv/hKa7UAU2LYxr+rJ2hHCn6iM8Hjj299ezM/LLxPbptVVpwwFF1wFg2BiWcBFO77hzt98Dnicck7zXWL5b90LWGtDaFWwqN4QkqGxyFJAJGffEs+0Tz2xh/jvwLTr0e1V26oV7a33MFO0llVx2IOSM4yAfiaX6h4O1dOrr0TIrXWBSuxsoQ+7BLYGMbHzkf3CeRPTE4CpQxbaNxABbAyQucAnuQNzfzP5l2Oa5nSvXHK8sdT6Rfp7WotqZbE5Ixn6f8AECOCvI57cz8OZ63x7zrOo+HNJeHFumqf1MFyVAYkDAO8fUCAMZzLJ9R+Y4vD+K8uiBPR/UfAehs07addPXVwQtiovqIe4YOeTz+TzNb9H8qNQdZs1AH8LW2TYGANyjkKqgllJ4BzjHOCTiWZ5s2OLx6jW8/b0HpzarUVaesbmscA4xwvd2+AFyf2nobT+A+mp20VR/1gv/8Acmd/p9KlYwiKg/CqFH9JxfqJ9o6nDfux7oHgLQ6Qlq6dznb9VpNh+lg6kA8KdwByAOVH4EyaImW232vkk9ExPxb4D02uY2su27ZsDbmC++GZV+4qWLY4zwCcTLIjOrL3CyX28/de8tNTpdIdU1iNtVWsrAO5NxAIBGVYLnJORwDMJ/eetXQEEEAgjBB5BB7giaW87tDTVZpFqrRMVOuFBXCIy7RgfSACzdueTNXFzXV6qjfH1O41pLgd+ZxlE0KTiJIgUiSMynEAFgxukkhERIFxGPmDJApEgEoMSQaSIkBL3kmS+APC56hqVRhYKF3GyxBwCBkIHIKhiSOD7ZkW9Tupk7Y1Mg8BdMs1Ouprrssq5YvZUWDogU7iGH25+zP5cTZl3k1pSTt1N6jH0g+mcH5+gZH8p2fg7y5r6fqTqFvez+zZArKoxuZSWyPhcYx7mVa5s9XpZOLXflm6LgAc8ccnJ/cnvEsTE0kREBERAREQEREBERAREQE1T5y+FLrT/HVsXVFRGqwSVG5sumO/LLkY/JzNrROsaub3HOs/KdPJur0z1O1dilHQ4ZT3BHsZ8p2/jCpl12pV23P6rFjhlG5juIAYk7QSQCTyADOonoz0yKDxJKoJIA7nticrF4ByM85A5xjGDn55/l8whwifZV3IfyuD/wBpJz/Uj+c+MCrGfiBJJFyPx/WUj4nGcl5BH6Y/b2/r/SQOJMREBERAsk5BSewzwTwPYDJP6Ad5sHw95T36miu971o9T6thrLMEP2sfqHJHO32yOfYRrUz7TmW+nS+WHTlv6lQrqrIm6xg2MfSpC8H7vrKcf/k9GVoFGFAA/AGBNeeDfLP+B1Y1D3JeqowXNW1lclcMv1NyFDjP+b5mxZj5tzV8NPHmyeSIiUrCIiAiIgIiICIiAiIgIiICIiAifPUZ2Nt+7accZ5xxx7zznovHOvpF39tZ61xAd7DkoEWxdqoRhCGszxjBrXjuJZjju/TjW5lujzD6Np79FqLLqlZ6qLGrfA3oVUsNrd+6jjse084TYyebdzEi/TVW1GkI1XZXsyMuSwbClcjZg+3MxzW9Hqu07azSsq7S7XaXfl6E3AKylsGxOclvbcB7GaeKXE60o3Zq9x0mh0Vtziumt7HP91FLH9eOw+e0yenwHrWtHq6Wxa9m92BrH215bDE7d5YcA+55wMkbL8m+ivp9EbXJ/wCJYWKhGNqgbVPzuAB/Tb8zObyQrELuIBwvbPxk/mcb57L1HWeLud15/wBN4B6gFv3aMg+luQ7kYg76yUXDfcU3jkZ4I95ip0NoO01Opxu+pSv05xuJbgLnjPabl8TaCmlXTp+kvS4ozBtNaNMS7swAevcrW7c5AKHjgHvjU/VfEur1FS0ai97ERtwDgZDDI+psbmIyfuJxLcauv9/641mR1RMkSohJwAST2ABJP6CWOEifoXQWl0r9Nw9hUIGUqXLEBdu7Gc5HPyJ8LFKkhhgjgg8EH8EHtAhlVSSAASSQAAMkk8AADuc+0yfwd4R1Grtqc1FdNnc9rjFexD9QBON2cFeO2c8ATa3gTy+o0eL7FFl5YshIOKlOdoVW/vY7seecSvfLnLvOLprCvyz6kazb6AHBbYXX1DxnAUe5/BIMy3R+Ta+gWu1Dm7aSFqCBFbHC5blxn3yufibbiZrz6q6cWXT+HvDWn0dQqqqUfTh2wC1hxyWJ5Ofx2ncREqtt9rJOiIiQkiIgIiICIiAiIgIiICIiAiIgIifj6l1SjThWvurqDHapsdUBPfALHvgQOo8b+K06dStj1vZ6jbFCFRg7S2SW7Dj8GebbLCxLMSzMSWJ7kk5JPyTzO/8AHnWrNVrbi9osSux0q2/YEBwNnJ77QSc8nntiY6TN/Fj4xl5NfKqoycDkngAdyT7TPvKrwpdqNQNQ26uioEMSB/a+omDUAwwVKt9R/BGOTkd/5b+Eqr69LrMg+mjKwZTkWLe7rZWcge+MsGHE2vTUFAVRgD/yT8nPOZXy83XiOscffmuSjHA4AliJkaHF0BGCAQfY8iYz1/wDodZaLra2D/SCUdk3BeApAOO3GQAfmZRPnqL1RWd2CqoJZmIAAHckngCTLZ6RZL7YpT5caBGUrp6yFGCHDvkEEHOX2lufuIJHtPzdY8IdNov/AIyxq6TtbC2MgqLnGH2sO6kjt+RxMd8a+a+D6XTircfVcyk4P4rVgAf9RyPj3mq+odQtvbfda9rAYBdixAHsM9h+k04xu+bVGtZniR3XTvEL6YpQz16iqm8Mrsr2DAr9EhAxVim0LhcgfTjlTzmfQ+tr1DVUWkpQa3f1K60DO6Elxc1r8VotjEkE8ZwMlwJqmfSrUOoIV2UMVJ2kjJU5XOPweR+Dgy+5lVy9PR3hvRVvStVjG06W11ycorHO5XatcK3DDjGAwOOV4yWao8tvHtl9/o6hV3emf7ReMohJG4f5Qx5HcFie3O15i5M2Xy04ss8ET5vcqjcWAH5JAH85zBzyJW7WIiAiIgIiICIiAiIgIiICIiAiIgIiICdT4o6DXrtO+ntJAbBDDG5WUggjP6fuCZ20SZevMLO2ndP5Mv6rCzVKadp2sikWB+Nu5CCpXvnDA9u02D0XwVodNX6aadGyMM9irY7/AJ3Mw7fAwPiZDE71y617riYzGPeHPDNejv1L0otdV3pFUXsGQPvIH90HcMD2wZkMROLbfNdSdEREhJOv690erWUPp7gdj4ztOCNrBgQfggTsIiXoa/6v5TaJ6NlAaq4D6bC7vuI/xqTjB99oHx+JqjrvgrW6Ov1b6cVhtpZWVwOcAnHKqT2JA/bInpeYv5maxKum6n1FLB09NQPZ7PpRj+AGIOfj37S/j5dd9e1W+PPXbzhETsOjdD1GrbZp6XsOQCQPpXPbc5+lf3M2emdz8Pdfv0Vpt07hWKlWBAZWUkHBB+QORzMzu8y+otpiadPsQAhrhXY6oeRhH+1ABjG7cR+TPl0jyn1jXVrqAtdRLF2R1dlC4wMfls4BGcYJPYA7m6J0arS0LpqgfTUEAMSxO4ktnP5JPHbmZ+Tkx/K3GNfw8x6zql1tVVNtrPXSCK1Y5CA4HHueAAM9hwMTeflV4cpo0lOpR2Z7qsth29P6yCR6edu5dqpnGfo/Wd1o/BXT6gAmjq4YOCV3EMMAYZskDjt2ne1oFACgADsAMAfoJXyc3ynUd44+r3XKIiULSIiAiIgIiICIiAiIgIiICIiAiIgIiICIiAiIgIiICIiAmGeZvhzVa2jbp7gFUFmoIUC1l+pMOftORjBO3kE4xETrOrm9xFnc6ab6P4N1eouFC1hTwWZmTCITguQGyex4HPE394S8O16DTLp6yWwSzOQAXZjyTj4wB8KIiW827b0r4syeXcxEShaREQEREBERAREQERED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10" descr="data:image/jpeg;base64,/9j/4AAQSkZJRgABAQAAAQABAAD/2wCEAAkGBxMSEhUSEhIWFRUVFxgYFxgXGBUXGBcYFhcWFxcXGBgaHSggGBsmHRcYITEhJSkrLi4uFx8zODMtNygtLisBCgoKDg0OGxAQGy0lHSYvLS0tNS0tLS0tLS0tLS0tLS0tLS0tLS0tLS0tLS0tLS0tLS0tLS0tLS0tLS0tLS0tLf/AABEIALcBEwMBIgACEQEDEQH/xAAcAAEBAAIDAQEAAAAAAAAAAAAAAQYHAgUIAwT/xAA6EAACAgEDAgUDAgMGBQUAAAABAgADEQQSIQUxBgcTQWEiMlFxgRSRoSNCUmJywSQzU4LxkqKxstH/xAAZAQEAAwEBAAAAAAAAAAAAAAAAAQMEAgX/xAAlEQEBAQACAgEDBAMAAAAAAAAAAQIDESExEgRBURMicaEy8PH/2gAMAwEAAhEDEQA/AN4xEQEREBE1d1zzfWnUWU16T1Frdk3m3ZuKHa2F9NuMg4Oee86DqXnFq3x6NNVIBydxa0n4z9IA/b+UtnDuq7y5bwiaOHnFrcf8nTZ/O23Gf09Sdn0rznOcarS8Y70tzn/S57f90m8Gz9XLb0TEOleZXTr9g9f0nb+7arJtP4Z8en/7pkel6tRY5rrvqexRkorozAcclQcgcjn5ErubPcdzUvp+yIicpIiICIiB877lRSzsFUdyxAA/UntOr6l4p0WnCG3U1qLMlDu3bgDgkbc8Z4z2msvOPxezWN0+rhE2m5uDvYgOExjgDKnPfP6c6tmjHB3O6p1y9XqPUnTPEGl1LFNPqarWA3EI6sQM4yQPkj+c1p5s+MbqdVVVo9SyGtCbdjAjczDCupBG4BM8+z/POpwxHYkfp+uf/kA/tOIEtzwTN7ca5bZ0zbX+aXULajVvrrJwDZWpWzABzgliAT+QAR7YmNaPrepqBFWotQMpU4duzd8c8Hj7hzyeeZ14EpMtmZPUV22tneT/AIutF66CzdYlu41knJrZVZ25PJU4Pvwf1M3RPKfSeo2aa5L6iBZWcqTyOxBBHuCCR+89F+B/FSdS05uVSjI2yxSc4YANwfcEMDMvPjq/KL+LX2ZDERM64iIgIiICIiAiIgIiICIiB1niay5dJe2n/wCctbNXwG+oDIAB4J4mitX5ldQt0xoa0ZY82qAlhXH2ZXAH6gAz0DrdMLa3qYsFdWUlSVYBgQcMOQee4nmTxR0CzQ6htNYQSuCrDsyHO1vjtgj2IM08HxviqeXuenVRETUzr7SQDKfzAk7Pw11y3Q3rqKcbgCpU/aynBKtjnGQp4x9s6yIs78JbO6f5s6k16g2+gGCE0AJZk2F1AU4bBUKWJzg8DvK3nFcb6n9ALSqsLKwwYuxxhgxUbcEcD8Fs54xrEmSV/pY/Dr56/LddHm3WdE2oagesLRUKVtByCu8WFiuVThh9p5XH6fs8sfG9vULNRXeEDKRZWFwMVsSCn5badv1f5x24miJyrcjOCRkYOCRkZBwfyMgHHwJF4c9dRP6uu3pE+POnZtB1dY9IgNz9xP8A0/8AqY7HbnE/X4e8UaXXBjprg+z7gVZGGex2uAcfPbvPMM7bwx4gt0N4vp2ltpRgwyGQlSV/I5UcicX6edePbqc178vh4gqsTVahbW3WLdYHbkbiHI3AHsD3A/BE/BP2dY6i+pvs1Fn32sWOOw9gB8AAD9p+OaIqIiIQCDKskD76DVimxLTWtgRgxRwGVwO6kEEcieqNBUiovp1rWpAO1QFAyB7Dj/xPKBm0PDfmwKRVRZp2NS7VNjXNZaB/edsp9ZzzgYwOBKebF1PC3j1J7bniYR0TzM02q1iaSqu3+03BbGCqpKozkbc57Lj9Zm8yazc+2ial9ERE5SREQEREBERAREQEREBNV+eOgoK03s7JcAyJhGZLAMNsZhwjckjPf6uPcbUmB+c+trTp5rf77XQVjGeUdXY9+PpBGfkD3lnFf3xxyf41oSJcSATeyEpjdIYCUSASiBIiICAYgQBEStJAuJIlgSJcSQAgyrGPmBIlx8yGByrcqQykqR2IJBB/II7T0f5b9UTUdPoZcAovpuoJO104Ocknnhhk9mE83Td3kjrqDpGoQgXh3exctlgSArgHjG3avH+HnvKeed5W8V/c2TE/LR1Kl2KJdWzjOVV1LDHfIByJ+qYmkicXcKCSQABkk8AAdyT7CcaLldQ6MGVuQykEEfkEcGB9IiICIiAiIgIiYT5n+MP4Gj06m/4m4YTsfTXsbCP5gfP6GTnN1eoi3qd11nmb5gjTh9HpTm8jFjg8UgjsPzZj/wBOQfiaRlZiSSSSSSSTySTyST7nMk34xMTqMmtfK90nJTOMATtyuIAhjAkgTIDESBTJLGIEiXEmIFMkpkgIiXEAIJgwJIhMREgJZIgXE++k11lRJqsasspQlGKkq3dSR3B/2H4nwEkD9HTNa+ntruqO162DKf09j+QRkEe4JmeU+busFNistZuZh6bhcKinO4Fc/URwF/rn313E51ma9x1NWena9S8S6zUKUv1VtiHkqWIU/qowCPjGBNjeSXiP79FbaeAG06kDAALGxVbuTyDtP4OPeakgHBBBwRyCOCCOxB9jI1iaz0Z1Ze3rbMs829Y8barUV6VHID6Vg6WjPqM68KzE8E4x7cnk98TJPD3m7qEfGsUXVkAZQKjrju2Oz5/HH+0zX6fXS+c0buiYt0Px7o9XfZTU5xXWH3uPTVhkh8B8H6fpzkDv8TJ0cEAggg9iOQZTc2e1ksvpyiIkJQzyz4h6jdqNTbbqCfULEMOcJtJHpqD2Ve2P9yZ6i1OoStd9jqi5A3MQBliFUZP5JA/eebPHmisq19/qqqm2x7U2kMrJY7bWB/Yg9uQZp+n91TzOgiJcTUzgEGGMGSJKJJVkCREQKskoEkBLmSIFaSUxmSIIMuZJAREYgVpJZCICIjEBK0onEyQiIkBES4gDJK0kCETNvBvmNdoKDpxSltY3GvJKlGY7jkjO5cknGAee8wqc9PS1jqiAszEBQO5JIA/qZGsyzqpls9PSfhDX6jU6Oi97aS1ibjsrbAJJ+n/mdx2PyDLMZ6F5XqlFa3X2CzBLitiEBJJwv6Zxn37xMVmO/f8ATTLrr1/bqvPTrTD0dErYVh6toBP1DO2sEdiMqx/VR8TUu7gAk4HYewBOSAPYZJP7mdn4p/if4q06wMLicsGxkBhuUDBwBgjgdp1U2cefjmRn1e72oEkSztykqn8yRIFIhYHEoaSOMT6VJuYKqlmYgKoySSTgAAck/E7PSeGtZY6omktyzFBlGUBl+4MzYC4984kXqDqW7yTNr/K3qK1C3YjHbuasPmwf5cY2s3wD/OYQDImpfSbLPaxESULJKscQGIxITEC5+IzJEATKJJRApAkaQmICXMkQLIIBnIGSJJBiQKJIEGAmwvKPUa5Gv/hKa7UAU2LYxr+rJ2hHCn6iM8Hjj299ezM/LLxPbptVVpwwFF1wFg2BiWcBFO77hzt98Dnicck7zXWL5b90LWGtDaFWwqN4QkqGxyFJAJGffEs+0Tz2xh/jvwLTr0e1V26oV7a33MFO0llVx2IOSM4yAfiaX6h4O1dOrr0TIrXWBSuxsoQ+7BLYGMbHzkf3CeRPTE4CpQxbaNxABbAyQucAnuQNzfzP5l2Oa5nSvXHK8sdT6Rfp7WotqZbE5Ixn6f8AECOCvI57cz8OZ63x7zrOo+HNJeHFumqf1MFyVAYkDAO8fUCAMZzLJ9R+Y4vD+K8uiBPR/UfAehs07addPXVwQtiovqIe4YOeTz+TzNb9H8qNQdZs1AH8LW2TYGANyjkKqgllJ4BzjHOCTiWZ5s2OLx6jW8/b0HpzarUVaesbmscA4xwvd2+AFyf2nobT+A+mp20VR/1gv/8Acmd/p9KlYwiKg/CqFH9JxfqJ9o6nDfux7oHgLQ6Qlq6dznb9VpNh+lg6kA8KdwByAOVH4EyaImW232vkk9ExPxb4D02uY2su27ZsDbmC++GZV+4qWLY4zwCcTLIjOrL3CyX28/de8tNTpdIdU1iNtVWsrAO5NxAIBGVYLnJORwDMJ/eetXQEEEAgjBB5BB7giaW87tDTVZpFqrRMVOuFBXCIy7RgfSACzdueTNXFzXV6qjfH1O41pLgd+ZxlE0KTiJIgUiSMynEAFgxukkhERIFxGPmDJApEgEoMSQaSIkBL3kmS+APC56hqVRhYKF3GyxBwCBkIHIKhiSOD7ZkW9Tupk7Y1Mg8BdMs1Ouprrssq5YvZUWDogU7iGH25+zP5cTZl3k1pSTt1N6jH0g+mcH5+gZH8p2fg7y5r6fqTqFvez+zZArKoxuZSWyPhcYx7mVa5s9XpZOLXflm6LgAc8ccnJ/cnvEsTE0kREBERAREQEREBERAREQE1T5y+FLrT/HVsXVFRGqwSVG5sumO/LLkY/JzNrROsaub3HOs/KdPJur0z1O1dilHQ4ZT3BHsZ8p2/jCpl12pV23P6rFjhlG5juIAYk7QSQCTyADOonoz0yKDxJKoJIA7nticrF4ByM85A5xjGDn55/l8whwifZV3IfyuD/wBpJz/Uj+c+MCrGfiBJJFyPx/WUj4nGcl5BH6Y/b2/r/SQOJMREBERAsk5BSewzwTwPYDJP6Ad5sHw95T36miu971o9T6thrLMEP2sfqHJHO32yOfYRrUz7TmW+nS+WHTlv6lQrqrIm6xg2MfSpC8H7vrKcf/k9GVoFGFAA/AGBNeeDfLP+B1Y1D3JeqowXNW1lclcMv1NyFDjP+b5mxZj5tzV8NPHmyeSIiUrCIiAiIgIiICIiAiIgIiICIiAifPUZ2Nt+7accZ5xxx7zznovHOvpF39tZ61xAd7DkoEWxdqoRhCGszxjBrXjuJZjju/TjW5lujzD6Np79FqLLqlZ6qLGrfA3oVUsNrd+6jjse084TYyebdzEi/TVW1GkI1XZXsyMuSwbClcjZg+3MxzW9Hqu07azSsq7S7XaXfl6E3AKylsGxOclvbcB7GaeKXE60o3Zq9x0mh0Vtziumt7HP91FLH9eOw+e0yenwHrWtHq6Wxa9m92BrH215bDE7d5YcA+55wMkbL8m+ivp9EbXJ/wCJYWKhGNqgbVPzuAB/Tb8zObyQrELuIBwvbPxk/mcb57L1HWeLud15/wBN4B6gFv3aMg+luQ7kYg76yUXDfcU3jkZ4I95ip0NoO01Opxu+pSv05xuJbgLnjPabl8TaCmlXTp+kvS4ozBtNaNMS7swAevcrW7c5AKHjgHvjU/VfEur1FS0ai97ERtwDgZDDI+psbmIyfuJxLcauv9/641mR1RMkSohJwAST2ABJP6CWOEifoXQWl0r9Nw9hUIGUqXLEBdu7Gc5HPyJ8LFKkhhgjgg8EH8EHtAhlVSSAASSQAAMkk8AADuc+0yfwd4R1Grtqc1FdNnc9rjFexD9QBON2cFeO2c8ATa3gTy+o0eL7FFl5YshIOKlOdoVW/vY7seecSvfLnLvOLprCvyz6kazb6AHBbYXX1DxnAUe5/BIMy3R+Ta+gWu1Dm7aSFqCBFbHC5blxn3yufibbiZrz6q6cWXT+HvDWn0dQqqqUfTh2wC1hxyWJ5Ofx2ncREqtt9rJOiIiQkiIgIiICIiAiIgIiICIiAiIgIifj6l1SjThWvurqDHapsdUBPfALHvgQOo8b+K06dStj1vZ6jbFCFRg7S2SW7Dj8GebbLCxLMSzMSWJ7kk5JPyTzO/8AHnWrNVrbi9osSux0q2/YEBwNnJ77QSc8nntiY6TN/Fj4xl5NfKqoycDkngAdyT7TPvKrwpdqNQNQ26uioEMSB/a+omDUAwwVKt9R/BGOTkd/5b+Eqr69LrMg+mjKwZTkWLe7rZWcge+MsGHE2vTUFAVRgD/yT8nPOZXy83XiOscffmuSjHA4AliJkaHF0BGCAQfY8iYz1/wDodZaLra2D/SCUdk3BeApAOO3GQAfmZRPnqL1RWd2CqoJZmIAAHckngCTLZ6RZL7YpT5caBGUrp6yFGCHDvkEEHOX2lufuIJHtPzdY8IdNov/AIyxq6TtbC2MgqLnGH2sO6kjt+RxMd8a+a+D6XTircfVcyk4P4rVgAf9RyPj3mq+odQtvbfda9rAYBdixAHsM9h+k04xu+bVGtZniR3XTvEL6YpQz16iqm8Mrsr2DAr9EhAxVim0LhcgfTjlTzmfQ+tr1DVUWkpQa3f1K60DO6Elxc1r8VotjEkE8ZwMlwJqmfSrUOoIV2UMVJ2kjJU5XOPweR+Dgy+5lVy9PR3hvRVvStVjG06W11ycorHO5XatcK3DDjGAwOOV4yWao8tvHtl9/o6hV3emf7ReMohJG4f5Qx5HcFie3O15i5M2Xy04ss8ET5vcqjcWAH5JAH85zBzyJW7WIiAiIgIiICIiAiIgIiICIiAiIgIiICdT4o6DXrtO+ntJAbBDDG5WUggjP6fuCZ20SZevMLO2ndP5Mv6rCzVKadp2sikWB+Nu5CCpXvnDA9u02D0XwVodNX6aadGyMM9irY7/AJ3Mw7fAwPiZDE71y617riYzGPeHPDNejv1L0otdV3pFUXsGQPvIH90HcMD2wZkMROLbfNdSdEREhJOv690erWUPp7gdj4ztOCNrBgQfggTsIiXoa/6v5TaJ6NlAaq4D6bC7vuI/xqTjB99oHx+JqjrvgrW6Ov1b6cVhtpZWVwOcAnHKqT2JA/bInpeYv5maxKum6n1FLB09NQPZ7PpRj+AGIOfj37S/j5dd9e1W+PPXbzhETsOjdD1GrbZp6XsOQCQPpXPbc5+lf3M2emdz8Pdfv0Vpt07hWKlWBAZWUkHBB+QORzMzu8y+otpiadPsQAhrhXY6oeRhH+1ABjG7cR+TPl0jyn1jXVrqAtdRLF2R1dlC4wMfls4BGcYJPYA7m6J0arS0LpqgfTUEAMSxO4ktnP5JPHbmZ+Tkx/K3GNfw8x6zql1tVVNtrPXSCK1Y5CA4HHueAAM9hwMTeflV4cpo0lOpR2Z7qsth29P6yCR6edu5dqpnGfo/Wd1o/BXT6gAmjq4YOCV3EMMAYZskDjt2ne1oFACgADsAMAfoJXyc3ynUd44+r3XKIiULSIiAiIgIiICIiAiIgIiICIiAiIgIiICIiAiIgIiICIiAmGeZvhzVa2jbp7gFUFmoIUC1l+pMOftORjBO3kE4xETrOrm9xFnc6ab6P4N1eouFC1hTwWZmTCITguQGyex4HPE394S8O16DTLp6yWwSzOQAXZjyTj4wB8KIiW827b0r4syeXcxEShaREQEREBERAREQERED/9k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7" name="Прямоугольник 146"/>
          <p:cNvSpPr/>
          <p:nvPr/>
        </p:nvSpPr>
        <p:spPr>
          <a:xfrm>
            <a:off x="4707318" y="1037785"/>
            <a:ext cx="7426403" cy="2031175"/>
          </a:xfrm>
          <a:prstGeom prst="rect">
            <a:avLst/>
          </a:prstGeom>
          <a:noFill/>
          <a:ln w="47625"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8" name="Прямая соединительная линия 147"/>
          <p:cNvCxnSpPr/>
          <p:nvPr/>
        </p:nvCxnSpPr>
        <p:spPr>
          <a:xfrm flipH="1">
            <a:off x="6656667" y="1692093"/>
            <a:ext cx="2709862" cy="0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 flipH="1">
            <a:off x="6766113" y="2505187"/>
            <a:ext cx="2709862" cy="0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Выгнутая вниз стрелка 38"/>
          <p:cNvSpPr/>
          <p:nvPr/>
        </p:nvSpPr>
        <p:spPr>
          <a:xfrm rot="1806908">
            <a:off x="924447" y="3769278"/>
            <a:ext cx="5294134" cy="2461906"/>
          </a:xfrm>
          <a:prstGeom prst="curvedUpArrow">
            <a:avLst>
              <a:gd name="adj1" fmla="val 25000"/>
              <a:gd name="adj2" fmla="val 50000"/>
              <a:gd name="adj3" fmla="val 30006"/>
            </a:avLst>
          </a:prstGeom>
          <a:gradFill flip="none" rotWithShape="1">
            <a:gsLst>
              <a:gs pos="10000">
                <a:srgbClr val="F9D63A">
                  <a:alpha val="1000"/>
                </a:srgbClr>
              </a:gs>
              <a:gs pos="57000">
                <a:srgbClr val="F9D63A"/>
              </a:gs>
              <a:gs pos="100000">
                <a:srgbClr val="F9D63A">
                  <a:alpha val="66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CFE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2306643"/>
            <a:ext cx="4980217" cy="457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13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6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8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  <p:bldP spid="144" grpId="0" animBg="1"/>
      <p:bldP spid="146" grpId="0"/>
      <p:bldP spid="2" grpId="0"/>
      <p:bldP spid="117" grpId="0"/>
      <p:bldP spid="118" grpId="0"/>
      <p:bldP spid="3" grpId="0"/>
      <p:bldP spid="119" grpId="0" uiExpand="1" build="p"/>
      <p:bldP spid="147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997045" y="1715166"/>
            <a:ext cx="4712907" cy="5048019"/>
            <a:chOff x="6145213" y="2195513"/>
            <a:chExt cx="4214812" cy="4546598"/>
          </a:xfrm>
        </p:grpSpPr>
        <p:sp>
          <p:nvSpPr>
            <p:cNvPr id="5" name="Пирог 4"/>
            <p:cNvSpPr/>
            <p:nvPr/>
          </p:nvSpPr>
          <p:spPr bwMode="auto">
            <a:xfrm rot="3589375">
              <a:off x="6144419" y="2526506"/>
              <a:ext cx="4216399" cy="4214812"/>
            </a:xfrm>
            <a:prstGeom prst="pie">
              <a:avLst>
                <a:gd name="adj1" fmla="val 12616708"/>
                <a:gd name="adj2" fmla="val 15166473"/>
              </a:avLst>
            </a:prstGeom>
            <a:solidFill>
              <a:srgbClr val="FFD85B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6" name="Овал 5"/>
            <p:cNvSpPr/>
            <p:nvPr/>
          </p:nvSpPr>
          <p:spPr bwMode="auto">
            <a:xfrm>
              <a:off x="8493125" y="2195513"/>
              <a:ext cx="963613" cy="96361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7" name="Овал 6"/>
            <p:cNvSpPr/>
            <p:nvPr/>
          </p:nvSpPr>
          <p:spPr bwMode="auto">
            <a:xfrm>
              <a:off x="8604250" y="2312988"/>
              <a:ext cx="741363" cy="723900"/>
            </a:xfrm>
            <a:prstGeom prst="ellipse">
              <a:avLst/>
            </a:prstGeom>
            <a:solidFill>
              <a:srgbClr val="FFD85B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Прямоугольник 42"/>
            <p:cNvSpPr>
              <a:spLocks noChangeArrowheads="1"/>
            </p:cNvSpPr>
            <p:nvPr/>
          </p:nvSpPr>
          <p:spPr bwMode="auto">
            <a:xfrm>
              <a:off x="8649787" y="2518113"/>
              <a:ext cx="715646" cy="332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b="1" dirty="0" smtClean="0">
                  <a:latin typeface="Arial Black" pitchFamily="34" charset="0"/>
                </a:rPr>
                <a:t>21 %</a:t>
              </a:r>
              <a:endParaRPr lang="uk-UA" altLang="uk-UA" b="1" dirty="0">
                <a:latin typeface="Arial Black" pitchFamily="34" charset="0"/>
              </a:endParaRPr>
            </a:p>
          </p:txBody>
        </p:sp>
      </p:grpSp>
      <p:grpSp>
        <p:nvGrpSpPr>
          <p:cNvPr id="10" name="Группа 7"/>
          <p:cNvGrpSpPr>
            <a:grpSpLocks/>
          </p:cNvGrpSpPr>
          <p:nvPr/>
        </p:nvGrpSpPr>
        <p:grpSpPr bwMode="auto">
          <a:xfrm>
            <a:off x="1276769" y="2270991"/>
            <a:ext cx="4464068" cy="4102669"/>
            <a:chOff x="6572251" y="2943225"/>
            <a:chExt cx="3595686" cy="3373438"/>
          </a:xfrm>
        </p:grpSpPr>
        <p:grpSp>
          <p:nvGrpSpPr>
            <p:cNvPr id="11" name="Группа 5"/>
            <p:cNvGrpSpPr>
              <a:grpSpLocks/>
            </p:cNvGrpSpPr>
            <p:nvPr/>
          </p:nvGrpSpPr>
          <p:grpSpPr bwMode="auto">
            <a:xfrm>
              <a:off x="6572251" y="2943225"/>
              <a:ext cx="3595686" cy="3373438"/>
              <a:chOff x="6572251" y="2943225"/>
              <a:chExt cx="3595686" cy="3373438"/>
            </a:xfrm>
          </p:grpSpPr>
          <p:sp>
            <p:nvSpPr>
              <p:cNvPr id="13" name="Пирог 12"/>
              <p:cNvSpPr/>
              <p:nvPr/>
            </p:nvSpPr>
            <p:spPr bwMode="auto">
              <a:xfrm rot="6897192">
                <a:off x="6572250" y="2943226"/>
                <a:ext cx="3373438" cy="3373436"/>
              </a:xfrm>
              <a:prstGeom prst="pie">
                <a:avLst>
                  <a:gd name="adj1" fmla="val 11864074"/>
                  <a:gd name="adj2" fmla="val 14111823"/>
                </a:avLst>
              </a:prstGeom>
              <a:solidFill>
                <a:srgbClr val="FF0000"/>
              </a:solidFill>
              <a:ln>
                <a:noFill/>
              </a:ln>
              <a:effectLst>
                <a:outerShdw blurRad="228600" dist="38100" dir="10800000" sx="98000" sy="98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Овал 13"/>
              <p:cNvSpPr/>
              <p:nvPr/>
            </p:nvSpPr>
            <p:spPr bwMode="auto">
              <a:xfrm>
                <a:off x="9301162" y="3387725"/>
                <a:ext cx="866775" cy="86677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0"/>
                      <a:lumOff val="100000"/>
                    </a:schemeClr>
                  </a:gs>
                  <a:gs pos="97000">
                    <a:schemeClr val="accent3">
                      <a:lumMod val="20000"/>
                      <a:lumOff val="80000"/>
                    </a:schemeClr>
                  </a:gs>
                </a:gsLst>
                <a:lin ang="3000000" scaled="0"/>
                <a:tileRect/>
              </a:gradFill>
              <a:ln>
                <a:noFill/>
              </a:ln>
              <a:effectLst>
                <a:outerShdw blurRad="215900" sx="96000" sy="96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/>
              </a:p>
            </p:txBody>
          </p:sp>
          <p:sp>
            <p:nvSpPr>
              <p:cNvPr id="15" name="Овал 14"/>
              <p:cNvSpPr/>
              <p:nvPr/>
            </p:nvSpPr>
            <p:spPr bwMode="auto">
              <a:xfrm>
                <a:off x="9401174" y="3492500"/>
                <a:ext cx="666750" cy="65246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/>
              </a:p>
            </p:txBody>
          </p:sp>
        </p:grpSp>
        <p:sp>
          <p:nvSpPr>
            <p:cNvPr id="12" name="Прямоугольник 43"/>
            <p:cNvSpPr>
              <a:spLocks noChangeArrowheads="1"/>
            </p:cNvSpPr>
            <p:nvPr/>
          </p:nvSpPr>
          <p:spPr bwMode="auto">
            <a:xfrm>
              <a:off x="9458731" y="3682442"/>
              <a:ext cx="644555" cy="303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b="1" dirty="0" smtClean="0">
                  <a:latin typeface="Arial Black" pitchFamily="34" charset="0"/>
                </a:rPr>
                <a:t>21 %</a:t>
              </a:r>
              <a:endParaRPr lang="uk-UA" altLang="uk-UA" b="1" dirty="0">
                <a:latin typeface="Arial Black" pitchFamily="34" charset="0"/>
              </a:endParaRPr>
            </a:p>
          </p:txBody>
        </p:sp>
      </p:grpSp>
      <p:grpSp>
        <p:nvGrpSpPr>
          <p:cNvPr id="16" name="Группа 9"/>
          <p:cNvGrpSpPr>
            <a:grpSpLocks/>
          </p:cNvGrpSpPr>
          <p:nvPr/>
        </p:nvGrpSpPr>
        <p:grpSpPr bwMode="auto">
          <a:xfrm>
            <a:off x="1527785" y="2404889"/>
            <a:ext cx="4103531" cy="3867704"/>
            <a:chOff x="6813551" y="3184525"/>
            <a:chExt cx="3282949" cy="2892425"/>
          </a:xfrm>
        </p:grpSpPr>
        <p:sp>
          <p:nvSpPr>
            <p:cNvPr id="17" name="Пирог 16"/>
            <p:cNvSpPr/>
            <p:nvPr/>
          </p:nvSpPr>
          <p:spPr bwMode="auto">
            <a:xfrm rot="6811840">
              <a:off x="6812757" y="3185319"/>
              <a:ext cx="2892425" cy="2890837"/>
            </a:xfrm>
            <a:prstGeom prst="pie">
              <a:avLst>
                <a:gd name="adj1" fmla="val 14199506"/>
                <a:gd name="adj2" fmla="val 16423792"/>
              </a:avLst>
            </a:prstGeom>
            <a:solidFill>
              <a:srgbClr val="FFFF0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18" name="Овал 17"/>
            <p:cNvSpPr/>
            <p:nvPr/>
          </p:nvSpPr>
          <p:spPr bwMode="auto">
            <a:xfrm>
              <a:off x="9326563" y="4460875"/>
              <a:ext cx="769937" cy="77152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19" name="Овал 18"/>
            <p:cNvSpPr/>
            <p:nvPr/>
          </p:nvSpPr>
          <p:spPr bwMode="auto">
            <a:xfrm>
              <a:off x="9415463" y="4593511"/>
              <a:ext cx="592137" cy="50077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20" name="Прямоугольник 44"/>
            <p:cNvSpPr>
              <a:spLocks noChangeArrowheads="1"/>
            </p:cNvSpPr>
            <p:nvPr/>
          </p:nvSpPr>
          <p:spPr bwMode="auto">
            <a:xfrm>
              <a:off x="9432076" y="4717380"/>
              <a:ext cx="581734" cy="258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dirty="0" smtClean="0">
                  <a:latin typeface="Arial Black" pitchFamily="34" charset="0"/>
                </a:rPr>
                <a:t>13 %</a:t>
              </a:r>
              <a:endParaRPr lang="uk-UA" altLang="uk-UA" dirty="0">
                <a:latin typeface="Arial Black" pitchFamily="34" charset="0"/>
              </a:endParaRPr>
            </a:p>
          </p:txBody>
        </p:sp>
      </p:grpSp>
      <p:grpSp>
        <p:nvGrpSpPr>
          <p:cNvPr id="29" name="Группа 16"/>
          <p:cNvGrpSpPr>
            <a:grpSpLocks/>
          </p:cNvGrpSpPr>
          <p:nvPr/>
        </p:nvGrpSpPr>
        <p:grpSpPr bwMode="auto">
          <a:xfrm>
            <a:off x="1735121" y="2762466"/>
            <a:ext cx="3446756" cy="3318837"/>
            <a:chOff x="7063497" y="3409973"/>
            <a:chExt cx="2624431" cy="2564483"/>
          </a:xfrm>
        </p:grpSpPr>
        <p:sp>
          <p:nvSpPr>
            <p:cNvPr id="30" name="Пирог 29"/>
            <p:cNvSpPr/>
            <p:nvPr/>
          </p:nvSpPr>
          <p:spPr bwMode="auto">
            <a:xfrm rot="10370744">
              <a:off x="7063497" y="3409973"/>
              <a:ext cx="2624431" cy="2564483"/>
            </a:xfrm>
            <a:prstGeom prst="pie">
              <a:avLst>
                <a:gd name="adj1" fmla="val 12871499"/>
                <a:gd name="adj2" fmla="val 15376139"/>
              </a:avLst>
            </a:prstGeom>
            <a:solidFill>
              <a:srgbClr val="99FF66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31" name="Овал 30"/>
            <p:cNvSpPr/>
            <p:nvPr/>
          </p:nvSpPr>
          <p:spPr bwMode="auto">
            <a:xfrm>
              <a:off x="8886242" y="5183106"/>
              <a:ext cx="777507" cy="68144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32" name="Овал 31"/>
            <p:cNvSpPr/>
            <p:nvPr/>
          </p:nvSpPr>
          <p:spPr bwMode="auto">
            <a:xfrm>
              <a:off x="9005089" y="5281483"/>
              <a:ext cx="524665" cy="506004"/>
            </a:xfrm>
            <a:prstGeom prst="ellipse">
              <a:avLst/>
            </a:prstGeom>
            <a:solidFill>
              <a:srgbClr val="99FF6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grpSp>
        <p:nvGrpSpPr>
          <p:cNvPr id="34" name="Группа 19"/>
          <p:cNvGrpSpPr>
            <a:grpSpLocks/>
          </p:cNvGrpSpPr>
          <p:nvPr/>
        </p:nvGrpSpPr>
        <p:grpSpPr bwMode="auto">
          <a:xfrm>
            <a:off x="1712721" y="2837597"/>
            <a:ext cx="3169701" cy="3317144"/>
            <a:chOff x="7173765" y="3517802"/>
            <a:chExt cx="2210901" cy="2408336"/>
          </a:xfrm>
        </p:grpSpPr>
        <p:sp>
          <p:nvSpPr>
            <p:cNvPr id="35" name="Пирог 34"/>
            <p:cNvSpPr/>
            <p:nvPr/>
          </p:nvSpPr>
          <p:spPr bwMode="auto">
            <a:xfrm rot="13708184">
              <a:off x="7165775" y="3525792"/>
              <a:ext cx="2226882" cy="2210901"/>
            </a:xfrm>
            <a:prstGeom prst="pie">
              <a:avLst>
                <a:gd name="adj1" fmla="val 12027997"/>
                <a:gd name="adj2" fmla="val 14481955"/>
              </a:avLst>
            </a:prstGeom>
            <a:solidFill>
              <a:srgbClr val="00B05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36" name="Овал 35"/>
            <p:cNvSpPr/>
            <p:nvPr/>
          </p:nvSpPr>
          <p:spPr bwMode="auto">
            <a:xfrm>
              <a:off x="7991474" y="5348288"/>
              <a:ext cx="577850" cy="5778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37" name="Овал 36"/>
            <p:cNvSpPr/>
            <p:nvPr/>
          </p:nvSpPr>
          <p:spPr bwMode="auto">
            <a:xfrm>
              <a:off x="8058149" y="5416550"/>
              <a:ext cx="444500" cy="434975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38" name="Прямоугольник 37"/>
            <p:cNvSpPr/>
            <p:nvPr/>
          </p:nvSpPr>
          <p:spPr bwMode="auto">
            <a:xfrm>
              <a:off x="8101036" y="5523755"/>
              <a:ext cx="510083" cy="2457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uk-UA" sz="1600" b="1" dirty="0" smtClean="0">
                  <a:latin typeface="Arial Black" panose="020B0A04020102020204" pitchFamily="34" charset="0"/>
                </a:rPr>
                <a:t>10 %</a:t>
              </a:r>
              <a:endParaRPr lang="uk-UA" sz="1600" b="1" dirty="0">
                <a:latin typeface="Arial Black" panose="020B0A04020102020204" pitchFamily="34" charset="0"/>
              </a:endParaRPr>
            </a:p>
          </p:txBody>
        </p:sp>
      </p:grpSp>
      <p:grpSp>
        <p:nvGrpSpPr>
          <p:cNvPr id="44" name="Группа 20"/>
          <p:cNvGrpSpPr>
            <a:grpSpLocks/>
          </p:cNvGrpSpPr>
          <p:nvPr/>
        </p:nvGrpSpPr>
        <p:grpSpPr bwMode="auto">
          <a:xfrm>
            <a:off x="1884905" y="2852936"/>
            <a:ext cx="2772998" cy="3000818"/>
            <a:chOff x="7178675" y="3541713"/>
            <a:chExt cx="2166938" cy="2182813"/>
          </a:xfrm>
        </p:grpSpPr>
        <p:sp>
          <p:nvSpPr>
            <p:cNvPr id="45" name="Пирог 44"/>
            <p:cNvSpPr/>
            <p:nvPr/>
          </p:nvSpPr>
          <p:spPr bwMode="auto">
            <a:xfrm rot="11303203">
              <a:off x="7178675" y="3541713"/>
              <a:ext cx="2166938" cy="2168526"/>
            </a:xfrm>
            <a:prstGeom prst="pie">
              <a:avLst>
                <a:gd name="adj1" fmla="val 16877182"/>
                <a:gd name="adj2" fmla="val 19351408"/>
              </a:avLst>
            </a:prstGeom>
            <a:solidFill>
              <a:srgbClr val="5DF9E6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46" name="Овал 45"/>
            <p:cNvSpPr/>
            <p:nvPr/>
          </p:nvSpPr>
          <p:spPr bwMode="auto">
            <a:xfrm>
              <a:off x="7269163" y="5145089"/>
              <a:ext cx="581025" cy="57943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47" name="Овал 46"/>
            <p:cNvSpPr/>
            <p:nvPr/>
          </p:nvSpPr>
          <p:spPr bwMode="auto">
            <a:xfrm>
              <a:off x="7337425" y="5210176"/>
              <a:ext cx="446088" cy="436563"/>
            </a:xfrm>
            <a:prstGeom prst="ellipse">
              <a:avLst/>
            </a:prstGeom>
            <a:solidFill>
              <a:srgbClr val="5DF9E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48" name="Прямоугольник 47"/>
            <p:cNvSpPr/>
            <p:nvPr/>
          </p:nvSpPr>
          <p:spPr bwMode="auto">
            <a:xfrm>
              <a:off x="7351930" y="5309718"/>
              <a:ext cx="422521" cy="2304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uk-UA" sz="1600" b="1" dirty="0" smtClean="0">
                  <a:latin typeface="Arial Black" panose="020B0A04020102020204" pitchFamily="34" charset="0"/>
                </a:rPr>
                <a:t>7 %</a:t>
              </a:r>
              <a:endParaRPr lang="uk-UA" sz="1600" b="1" dirty="0">
                <a:latin typeface="Arial Black" panose="020B0A04020102020204" pitchFamily="34" charset="0"/>
              </a:endParaRPr>
            </a:p>
          </p:txBody>
        </p:sp>
      </p:grpSp>
      <p:grpSp>
        <p:nvGrpSpPr>
          <p:cNvPr id="49" name="Группа 21"/>
          <p:cNvGrpSpPr>
            <a:grpSpLocks/>
          </p:cNvGrpSpPr>
          <p:nvPr/>
        </p:nvGrpSpPr>
        <p:grpSpPr bwMode="auto">
          <a:xfrm>
            <a:off x="1568778" y="2966559"/>
            <a:ext cx="3139748" cy="2796098"/>
            <a:chOff x="7240373" y="3786187"/>
            <a:chExt cx="1860765" cy="1685925"/>
          </a:xfrm>
        </p:grpSpPr>
        <p:sp>
          <p:nvSpPr>
            <p:cNvPr id="50" name="Пирог 49"/>
            <p:cNvSpPr/>
            <p:nvPr/>
          </p:nvSpPr>
          <p:spPr bwMode="auto">
            <a:xfrm rot="15402861">
              <a:off x="7415115" y="3786090"/>
              <a:ext cx="1685925" cy="1686120"/>
            </a:xfrm>
            <a:prstGeom prst="pie">
              <a:avLst>
                <a:gd name="adj1" fmla="val 15233450"/>
                <a:gd name="adj2" fmla="val 17601640"/>
              </a:avLst>
            </a:prstGeom>
            <a:solidFill>
              <a:srgbClr val="0070C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51" name="Овал 50"/>
            <p:cNvSpPr/>
            <p:nvPr/>
          </p:nvSpPr>
          <p:spPr bwMode="auto">
            <a:xfrm>
              <a:off x="7240373" y="4568825"/>
              <a:ext cx="385807" cy="385763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52" name="Овал 51"/>
            <p:cNvSpPr/>
            <p:nvPr/>
          </p:nvSpPr>
          <p:spPr bwMode="auto">
            <a:xfrm>
              <a:off x="7284828" y="4614863"/>
              <a:ext cx="296896" cy="2889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53" name="Прямоугольник 48"/>
            <p:cNvSpPr>
              <a:spLocks noChangeArrowheads="1"/>
            </p:cNvSpPr>
            <p:nvPr/>
          </p:nvSpPr>
          <p:spPr bwMode="auto">
            <a:xfrm>
              <a:off x="7299325" y="4669434"/>
              <a:ext cx="320441" cy="191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sz="1600" b="1" dirty="0" smtClean="0">
                  <a:latin typeface="Arial Black" pitchFamily="34" charset="0"/>
                </a:rPr>
                <a:t>7 %</a:t>
              </a:r>
              <a:endParaRPr lang="uk-UA" altLang="uk-UA" sz="1600" b="1" dirty="0">
                <a:latin typeface="Arial Black" pitchFamily="34" charset="0"/>
              </a:endParaRPr>
            </a:p>
          </p:txBody>
        </p:sp>
      </p:grpSp>
      <p:grpSp>
        <p:nvGrpSpPr>
          <p:cNvPr id="54" name="Группа 28"/>
          <p:cNvGrpSpPr>
            <a:grpSpLocks/>
          </p:cNvGrpSpPr>
          <p:nvPr/>
        </p:nvGrpSpPr>
        <p:grpSpPr bwMode="auto">
          <a:xfrm>
            <a:off x="2047406" y="3151017"/>
            <a:ext cx="2414256" cy="2446453"/>
            <a:chOff x="7491915" y="3906838"/>
            <a:chExt cx="1490159" cy="1446212"/>
          </a:xfrm>
        </p:grpSpPr>
        <p:sp>
          <p:nvSpPr>
            <p:cNvPr id="55" name="Пирог 54"/>
            <p:cNvSpPr/>
            <p:nvPr/>
          </p:nvSpPr>
          <p:spPr bwMode="auto">
            <a:xfrm rot="18859214">
              <a:off x="7536106" y="3907081"/>
              <a:ext cx="1446212" cy="1445725"/>
            </a:xfrm>
            <a:prstGeom prst="pie">
              <a:avLst>
                <a:gd name="adj1" fmla="val 14146576"/>
                <a:gd name="adj2" fmla="val 16481490"/>
              </a:avLst>
            </a:prstGeom>
            <a:solidFill>
              <a:srgbClr val="00206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56" name="Овал 55"/>
            <p:cNvSpPr/>
            <p:nvPr/>
          </p:nvSpPr>
          <p:spPr bwMode="auto">
            <a:xfrm>
              <a:off x="7491915" y="4144963"/>
              <a:ext cx="288828" cy="28892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57" name="Овал 56"/>
            <p:cNvSpPr/>
            <p:nvPr/>
          </p:nvSpPr>
          <p:spPr bwMode="auto">
            <a:xfrm>
              <a:off x="7525241" y="4178300"/>
              <a:ext cx="222175" cy="217488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58" name="Прямоугольник 49"/>
            <p:cNvSpPr>
              <a:spLocks noChangeArrowheads="1"/>
            </p:cNvSpPr>
            <p:nvPr/>
          </p:nvSpPr>
          <p:spPr bwMode="auto">
            <a:xfrm>
              <a:off x="7498360" y="4199673"/>
              <a:ext cx="299005" cy="181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sz="1400" b="1" dirty="0">
                  <a:solidFill>
                    <a:schemeClr val="bg1"/>
                  </a:solidFill>
                  <a:latin typeface="Arial Black" pitchFamily="34" charset="0"/>
                </a:rPr>
                <a:t>3</a:t>
              </a:r>
              <a:r>
                <a:rPr lang="uk-UA" altLang="uk-UA" sz="1400" b="1" dirty="0" smtClean="0">
                  <a:solidFill>
                    <a:schemeClr val="bg1"/>
                  </a:solidFill>
                  <a:latin typeface="Arial Black" pitchFamily="34" charset="0"/>
                </a:rPr>
                <a:t>%</a:t>
              </a:r>
              <a:endParaRPr lang="uk-UA" altLang="uk-UA" sz="14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59" name="Группа 29"/>
          <p:cNvGrpSpPr>
            <a:grpSpLocks/>
          </p:cNvGrpSpPr>
          <p:nvPr/>
        </p:nvGrpSpPr>
        <p:grpSpPr bwMode="auto">
          <a:xfrm>
            <a:off x="1981418" y="2889490"/>
            <a:ext cx="2589934" cy="2730717"/>
            <a:chOff x="7656513" y="3978275"/>
            <a:chExt cx="1204912" cy="1254125"/>
          </a:xfrm>
        </p:grpSpPr>
        <p:sp>
          <p:nvSpPr>
            <p:cNvPr id="60" name="Пирог 59"/>
            <p:cNvSpPr/>
            <p:nvPr/>
          </p:nvSpPr>
          <p:spPr bwMode="auto">
            <a:xfrm>
              <a:off x="7656513" y="4027488"/>
              <a:ext cx="1204912" cy="1204912"/>
            </a:xfrm>
            <a:prstGeom prst="pie">
              <a:avLst>
                <a:gd name="adj1" fmla="val 13719806"/>
                <a:gd name="adj2" fmla="val 16200000"/>
              </a:avLst>
            </a:prstGeom>
            <a:solidFill>
              <a:srgbClr val="7030A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61" name="Овал 60"/>
            <p:cNvSpPr/>
            <p:nvPr/>
          </p:nvSpPr>
          <p:spPr bwMode="auto">
            <a:xfrm>
              <a:off x="7935913" y="3978275"/>
              <a:ext cx="241300" cy="2413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62" name="Овал 61"/>
            <p:cNvSpPr/>
            <p:nvPr/>
          </p:nvSpPr>
          <p:spPr bwMode="auto">
            <a:xfrm>
              <a:off x="7964488" y="4005263"/>
              <a:ext cx="184150" cy="180975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63" name="Прямоугольник 50"/>
            <p:cNvSpPr>
              <a:spLocks noChangeArrowheads="1"/>
            </p:cNvSpPr>
            <p:nvPr/>
          </p:nvSpPr>
          <p:spPr bwMode="auto">
            <a:xfrm>
              <a:off x="7945749" y="4033897"/>
              <a:ext cx="244760" cy="155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sz="1600" b="1" dirty="0" smtClean="0">
                  <a:solidFill>
                    <a:schemeClr val="bg1"/>
                  </a:solidFill>
                  <a:latin typeface="Arial Black" pitchFamily="34" charset="0"/>
                </a:rPr>
                <a:t>5%</a:t>
              </a:r>
              <a:endParaRPr lang="uk-UA" altLang="uk-UA" sz="16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74" name="Группа 51"/>
          <p:cNvGrpSpPr>
            <a:grpSpLocks/>
          </p:cNvGrpSpPr>
          <p:nvPr/>
        </p:nvGrpSpPr>
        <p:grpSpPr bwMode="auto">
          <a:xfrm>
            <a:off x="4592033" y="1618586"/>
            <a:ext cx="180316" cy="475468"/>
            <a:chOff x="9446075" y="2221915"/>
            <a:chExt cx="197321" cy="507386"/>
          </a:xfrm>
        </p:grpSpPr>
        <p:cxnSp>
          <p:nvCxnSpPr>
            <p:cNvPr id="75" name="Прямая соединительная линия 74"/>
            <p:cNvCxnSpPr/>
            <p:nvPr/>
          </p:nvCxnSpPr>
          <p:spPr>
            <a:xfrm flipV="1">
              <a:off x="9446075" y="2481950"/>
              <a:ext cx="192585" cy="103063"/>
            </a:xfrm>
            <a:prstGeom prst="line">
              <a:avLst/>
            </a:prstGeom>
            <a:ln>
              <a:solidFill>
                <a:srgbClr val="F8A51B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/>
            <p:nvPr/>
          </p:nvCxnSpPr>
          <p:spPr>
            <a:xfrm>
              <a:off x="9643396" y="2221915"/>
              <a:ext cx="0" cy="507386"/>
            </a:xfrm>
            <a:prstGeom prst="line">
              <a:avLst/>
            </a:prstGeom>
            <a:ln>
              <a:solidFill>
                <a:srgbClr val="F8A5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Группа 52"/>
          <p:cNvGrpSpPr>
            <a:grpSpLocks/>
          </p:cNvGrpSpPr>
          <p:nvPr/>
        </p:nvGrpSpPr>
        <p:grpSpPr bwMode="auto">
          <a:xfrm>
            <a:off x="5587493" y="2931472"/>
            <a:ext cx="184643" cy="686457"/>
            <a:chOff x="9365484" y="2144010"/>
            <a:chExt cx="203143" cy="734219"/>
          </a:xfrm>
        </p:grpSpPr>
        <p:cxnSp>
          <p:nvCxnSpPr>
            <p:cNvPr id="78" name="Прямая соединительная линия 77"/>
            <p:cNvCxnSpPr/>
            <p:nvPr/>
          </p:nvCxnSpPr>
          <p:spPr>
            <a:xfrm flipV="1">
              <a:off x="9365484" y="2488871"/>
              <a:ext cx="192033" cy="103299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557517" y="2144010"/>
              <a:ext cx="11110" cy="73421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Группа 53"/>
          <p:cNvGrpSpPr>
            <a:grpSpLocks/>
          </p:cNvGrpSpPr>
          <p:nvPr/>
        </p:nvGrpSpPr>
        <p:grpSpPr bwMode="auto">
          <a:xfrm>
            <a:off x="5546195" y="4365104"/>
            <a:ext cx="188971" cy="475468"/>
            <a:chOff x="9355841" y="2229018"/>
            <a:chExt cx="206964" cy="507386"/>
          </a:xfrm>
        </p:grpSpPr>
        <p:cxnSp>
          <p:nvCxnSpPr>
            <p:cNvPr id="81" name="Прямая соединительная линия 80"/>
            <p:cNvCxnSpPr/>
            <p:nvPr/>
          </p:nvCxnSpPr>
          <p:spPr>
            <a:xfrm flipV="1">
              <a:off x="9355841" y="2489053"/>
              <a:ext cx="202224" cy="34883"/>
            </a:xfrm>
            <a:prstGeom prst="line">
              <a:avLst/>
            </a:prstGeom>
            <a:ln>
              <a:solidFill>
                <a:srgbClr val="FFC00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>
              <a:off x="9562805" y="2229018"/>
              <a:ext cx="0" cy="507386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Группа 54"/>
          <p:cNvGrpSpPr>
            <a:grpSpLocks/>
          </p:cNvGrpSpPr>
          <p:nvPr/>
        </p:nvGrpSpPr>
        <p:grpSpPr bwMode="auto">
          <a:xfrm>
            <a:off x="4620170" y="5517062"/>
            <a:ext cx="640291" cy="687943"/>
            <a:chOff x="9233616" y="2307072"/>
            <a:chExt cx="341551" cy="734219"/>
          </a:xfrm>
        </p:grpSpPr>
        <p:cxnSp>
          <p:nvCxnSpPr>
            <p:cNvPr id="84" name="Прямая соединительная линия 83"/>
            <p:cNvCxnSpPr/>
            <p:nvPr/>
          </p:nvCxnSpPr>
          <p:spPr>
            <a:xfrm>
              <a:off x="9233616" y="2479922"/>
              <a:ext cx="330431" cy="171265"/>
            </a:xfrm>
            <a:prstGeom prst="line">
              <a:avLst/>
            </a:prstGeom>
            <a:ln>
              <a:solidFill>
                <a:srgbClr val="03A35E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/>
            <p:nvPr/>
          </p:nvCxnSpPr>
          <p:spPr>
            <a:xfrm flipH="1">
              <a:off x="9564047" y="2307072"/>
              <a:ext cx="11120" cy="734219"/>
            </a:xfrm>
            <a:prstGeom prst="line">
              <a:avLst/>
            </a:prstGeom>
            <a:ln>
              <a:solidFill>
                <a:srgbClr val="03A4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Группа 55"/>
          <p:cNvGrpSpPr>
            <a:grpSpLocks/>
          </p:cNvGrpSpPr>
          <p:nvPr/>
        </p:nvGrpSpPr>
        <p:grpSpPr bwMode="auto">
          <a:xfrm rot="5400000">
            <a:off x="2947882" y="5515731"/>
            <a:ext cx="264481" cy="1357415"/>
            <a:chOff x="9349264" y="2144010"/>
            <a:chExt cx="219363" cy="734219"/>
          </a:xfrm>
        </p:grpSpPr>
        <p:cxnSp>
          <p:nvCxnSpPr>
            <p:cNvPr id="87" name="Прямая соединительная линия 86"/>
            <p:cNvCxnSpPr/>
            <p:nvPr/>
          </p:nvCxnSpPr>
          <p:spPr>
            <a:xfrm rot="16200000" flipH="1">
              <a:off x="9423750" y="2344173"/>
              <a:ext cx="59299" cy="208272"/>
            </a:xfrm>
            <a:prstGeom prst="line">
              <a:avLst/>
            </a:prstGeom>
            <a:ln>
              <a:solidFill>
                <a:srgbClr val="02ACAC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/>
            <p:nvPr/>
          </p:nvCxnSpPr>
          <p:spPr>
            <a:xfrm flipH="1">
              <a:off x="9557536" y="2144010"/>
              <a:ext cx="11091" cy="734219"/>
            </a:xfrm>
            <a:prstGeom prst="line">
              <a:avLst/>
            </a:prstGeom>
            <a:ln>
              <a:solidFill>
                <a:srgbClr val="02AC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Группа 56"/>
          <p:cNvGrpSpPr>
            <a:grpSpLocks/>
          </p:cNvGrpSpPr>
          <p:nvPr/>
        </p:nvGrpSpPr>
        <p:grpSpPr bwMode="auto">
          <a:xfrm flipH="1">
            <a:off x="1890792" y="5498231"/>
            <a:ext cx="243787" cy="580963"/>
            <a:chOff x="9300122" y="2144010"/>
            <a:chExt cx="268505" cy="734219"/>
          </a:xfrm>
        </p:grpSpPr>
        <p:cxnSp>
          <p:nvCxnSpPr>
            <p:cNvPr id="90" name="Прямая соединительная линия 89"/>
            <p:cNvCxnSpPr/>
            <p:nvPr/>
          </p:nvCxnSpPr>
          <p:spPr>
            <a:xfrm>
              <a:off x="9300122" y="2281090"/>
              <a:ext cx="257383" cy="206558"/>
            </a:xfrm>
            <a:prstGeom prst="line">
              <a:avLst/>
            </a:prstGeom>
            <a:ln>
              <a:solidFill>
                <a:srgbClr val="0070C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/>
            <p:nvPr/>
          </p:nvCxnSpPr>
          <p:spPr>
            <a:xfrm flipH="1">
              <a:off x="9557505" y="2144010"/>
              <a:ext cx="11122" cy="73421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Группа 57"/>
          <p:cNvGrpSpPr>
            <a:grpSpLocks/>
          </p:cNvGrpSpPr>
          <p:nvPr/>
        </p:nvGrpSpPr>
        <p:grpSpPr bwMode="auto">
          <a:xfrm flipH="1">
            <a:off x="1420606" y="4267257"/>
            <a:ext cx="217821" cy="580963"/>
            <a:chOff x="9318543" y="2097977"/>
            <a:chExt cx="239740" cy="734130"/>
          </a:xfrm>
        </p:grpSpPr>
        <p:cxnSp>
          <p:nvCxnSpPr>
            <p:cNvPr id="93" name="Прямая соединительная линия 92"/>
            <p:cNvCxnSpPr/>
            <p:nvPr/>
          </p:nvCxnSpPr>
          <p:spPr>
            <a:xfrm>
              <a:off x="9318543" y="2471614"/>
              <a:ext cx="239740" cy="15021"/>
            </a:xfrm>
            <a:prstGeom prst="line">
              <a:avLst/>
            </a:prstGeom>
            <a:ln>
              <a:solidFill>
                <a:srgbClr val="582E92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я соединительная линия 93"/>
            <p:cNvCxnSpPr/>
            <p:nvPr/>
          </p:nvCxnSpPr>
          <p:spPr>
            <a:xfrm flipH="1">
              <a:off x="9545582" y="2097977"/>
              <a:ext cx="11114" cy="734130"/>
            </a:xfrm>
            <a:prstGeom prst="line">
              <a:avLst/>
            </a:prstGeom>
            <a:ln>
              <a:solidFill>
                <a:srgbClr val="582E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Группа 58"/>
          <p:cNvGrpSpPr>
            <a:grpSpLocks/>
          </p:cNvGrpSpPr>
          <p:nvPr/>
        </p:nvGrpSpPr>
        <p:grpSpPr bwMode="auto">
          <a:xfrm flipH="1">
            <a:off x="1782479" y="3054760"/>
            <a:ext cx="352638" cy="768440"/>
            <a:chOff x="9269500" y="2144010"/>
            <a:chExt cx="299127" cy="734219"/>
          </a:xfrm>
        </p:grpSpPr>
        <p:cxnSp>
          <p:nvCxnSpPr>
            <p:cNvPr id="96" name="Прямая соединительная линия 95"/>
            <p:cNvCxnSpPr/>
            <p:nvPr/>
          </p:nvCxnSpPr>
          <p:spPr>
            <a:xfrm flipV="1">
              <a:off x="9269500" y="2489525"/>
              <a:ext cx="287990" cy="296156"/>
            </a:xfrm>
            <a:prstGeom prst="line">
              <a:avLst/>
            </a:prstGeom>
            <a:ln>
              <a:solidFill>
                <a:srgbClr val="00206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/>
            <p:nvPr/>
          </p:nvCxnSpPr>
          <p:spPr>
            <a:xfrm flipH="1">
              <a:off x="9557490" y="2144010"/>
              <a:ext cx="11137" cy="734219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Группа 59"/>
          <p:cNvGrpSpPr>
            <a:grpSpLocks/>
          </p:cNvGrpSpPr>
          <p:nvPr/>
        </p:nvGrpSpPr>
        <p:grpSpPr bwMode="auto">
          <a:xfrm rot="16200000" flipV="1">
            <a:off x="1838733" y="2210592"/>
            <a:ext cx="243678" cy="1338662"/>
            <a:chOff x="9361290" y="2220357"/>
            <a:chExt cx="202361" cy="724068"/>
          </a:xfrm>
        </p:grpSpPr>
        <p:cxnSp>
          <p:nvCxnSpPr>
            <p:cNvPr id="99" name="Прямая соединительная линия 98"/>
            <p:cNvCxnSpPr/>
            <p:nvPr/>
          </p:nvCxnSpPr>
          <p:spPr>
            <a:xfrm rot="16200000" flipH="1">
              <a:off x="9341614" y="2256073"/>
              <a:ext cx="267625" cy="196192"/>
            </a:xfrm>
            <a:prstGeom prst="line">
              <a:avLst/>
            </a:prstGeom>
            <a:ln>
              <a:solidFill>
                <a:srgbClr val="7030A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я соединительная линия 99"/>
            <p:cNvCxnSpPr/>
            <p:nvPr/>
          </p:nvCxnSpPr>
          <p:spPr>
            <a:xfrm rot="16200000" flipH="1">
              <a:off x="9231657" y="2612431"/>
              <a:ext cx="663989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TextBox 100"/>
          <p:cNvSpPr txBox="1"/>
          <p:nvPr/>
        </p:nvSpPr>
        <p:spPr>
          <a:xfrm>
            <a:off x="4740120" y="1553324"/>
            <a:ext cx="1589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Сільське </a:t>
            </a:r>
          </a:p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господарство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757709" y="3093046"/>
            <a:ext cx="1903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Промисловість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735166" y="4437112"/>
            <a:ext cx="1241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Торгівля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2420087" y="6347500"/>
            <a:ext cx="144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Транспорт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260462" y="5516170"/>
            <a:ext cx="2461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Державне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</a:t>
            </a:r>
            <a:endParaRPr lang="uk-U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управління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497863" y="2276872"/>
            <a:ext cx="85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Інше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50590" y="3068960"/>
            <a:ext cx="1309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Охорона здоров’я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-30432" y="4393678"/>
            <a:ext cx="155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Будівництво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766614" y="5445224"/>
            <a:ext cx="1602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Освіта та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  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 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наука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7462089" y="1004736"/>
            <a:ext cx="4531358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Основні галузі</a:t>
            </a:r>
            <a:endParaRPr lang="en-US" sz="2800" b="1" dirty="0" smtClean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іноземного інвестування</a:t>
            </a:r>
            <a:endParaRPr lang="uk-UA" sz="28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543113" y="2109250"/>
            <a:ext cx="4369310" cy="903005"/>
            <a:chOff x="7899478" y="2276872"/>
            <a:chExt cx="4028375" cy="956811"/>
          </a:xfrm>
        </p:grpSpPr>
        <p:sp>
          <p:nvSpPr>
            <p:cNvPr id="142" name="Прямоугольник 141"/>
            <p:cNvSpPr/>
            <p:nvPr/>
          </p:nvSpPr>
          <p:spPr bwMode="auto">
            <a:xfrm rot="5400000">
              <a:off x="9798264" y="1101290"/>
              <a:ext cx="954007" cy="3305171"/>
            </a:xfrm>
            <a:prstGeom prst="rect">
              <a:avLst/>
            </a:prstGeom>
            <a:pattFill prst="pct50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>
              <a:noFill/>
            </a:ln>
            <a:effectLst>
              <a:innerShdw blurRad="165100" dist="25400" dir="16200000">
                <a:schemeClr val="tx1">
                  <a:lumMod val="65000"/>
                  <a:lumOff val="3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grpSp>
          <p:nvGrpSpPr>
            <p:cNvPr id="111" name="Группа 116"/>
            <p:cNvGrpSpPr>
              <a:grpSpLocks/>
            </p:cNvGrpSpPr>
            <p:nvPr/>
          </p:nvGrpSpPr>
          <p:grpSpPr bwMode="auto">
            <a:xfrm rot="5400000">
              <a:off x="9436661" y="742494"/>
              <a:ext cx="954006" cy="4028371"/>
              <a:chOff x="562235" y="413346"/>
              <a:chExt cx="1240794" cy="4155321"/>
            </a:xfrm>
          </p:grpSpPr>
          <p:sp>
            <p:nvSpPr>
              <p:cNvPr id="116" name="Прямоугольник 115"/>
              <p:cNvSpPr/>
              <p:nvPr/>
            </p:nvSpPr>
            <p:spPr>
              <a:xfrm>
                <a:off x="562235" y="1905259"/>
                <a:ext cx="1240794" cy="2663408"/>
              </a:xfrm>
              <a:prstGeom prst="rect">
                <a:avLst/>
              </a:prstGeom>
              <a:gradFill flip="none" rotWithShape="1">
                <a:gsLst>
                  <a:gs pos="0">
                    <a:srgbClr val="FF0000"/>
                  </a:gs>
                  <a:gs pos="20000">
                    <a:srgbClr val="FF6600"/>
                  </a:gs>
                  <a:gs pos="83000">
                    <a:srgbClr val="FF0000"/>
                  </a:gs>
                  <a:gs pos="100000">
                    <a:srgbClr val="A80000"/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65100" dist="38100" dir="16200000" sx="95000" sy="95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/>
              </a:p>
            </p:txBody>
          </p:sp>
          <p:sp>
            <p:nvSpPr>
              <p:cNvPr id="113" name="TextBox 14"/>
              <p:cNvSpPr txBox="1">
                <a:spLocks noChangeArrowheads="1"/>
              </p:cNvSpPr>
              <p:nvPr/>
            </p:nvSpPr>
            <p:spPr bwMode="auto">
              <a:xfrm rot="16200000">
                <a:off x="665274" y="704938"/>
                <a:ext cx="1063543" cy="480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uk-UA" altLang="uk-UA" b="1" dirty="0" smtClean="0">
                    <a:latin typeface="Arial Black" pitchFamily="34" charset="0"/>
                  </a:rPr>
                  <a:t>41,9 %</a:t>
                </a:r>
                <a:endParaRPr lang="uk-UA" altLang="uk-UA" b="1" dirty="0">
                  <a:latin typeface="Arial Black" pitchFamily="34" charset="0"/>
                </a:endParaRPr>
              </a:p>
            </p:txBody>
          </p:sp>
          <p:sp>
            <p:nvSpPr>
              <p:cNvPr id="114" name="Прямоугольник 113"/>
              <p:cNvSpPr/>
              <p:nvPr/>
            </p:nvSpPr>
            <p:spPr>
              <a:xfrm rot="16200000">
                <a:off x="24663" y="3051110"/>
                <a:ext cx="2308645" cy="600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eaLnBrk="1" fontAlgn="auto" hangingPunct="1">
                  <a:spcBef>
                    <a:spcPts val="400"/>
                  </a:spcBef>
                  <a:spcAft>
                    <a:spcPts val="0"/>
                  </a:spcAft>
                  <a:defRPr/>
                </a:pPr>
                <a:r>
                  <a:rPr lang="uk-UA" sz="2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anose="020B0503020204020204" pitchFamily="34" charset="0"/>
                  </a:rPr>
                  <a:t>Промисловість</a:t>
                </a:r>
                <a:endParaRPr lang="uk-UA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 panose="020B0503020204020204" pitchFamily="34" charset="0"/>
                  <a:ea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" name="Группа 2"/>
          <p:cNvGrpSpPr/>
          <p:nvPr/>
        </p:nvGrpSpPr>
        <p:grpSpPr>
          <a:xfrm>
            <a:off x="7507101" y="3235992"/>
            <a:ext cx="4431717" cy="954011"/>
            <a:chOff x="7886421" y="3771137"/>
            <a:chExt cx="4431717" cy="954011"/>
          </a:xfrm>
        </p:grpSpPr>
        <p:sp>
          <p:nvSpPr>
            <p:cNvPr id="122" name="Прямоугольник 121"/>
            <p:cNvSpPr/>
            <p:nvPr/>
          </p:nvSpPr>
          <p:spPr bwMode="auto">
            <a:xfrm rot="5400000">
              <a:off x="9991069" y="2409044"/>
              <a:ext cx="954007" cy="3678193"/>
            </a:xfrm>
            <a:prstGeom prst="rect">
              <a:avLst/>
            </a:prstGeom>
            <a:pattFill prst="pct50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>
              <a:noFill/>
            </a:ln>
            <a:effectLst>
              <a:innerShdw blurRad="165100" dist="25400" dir="16200000">
                <a:schemeClr val="tx1">
                  <a:lumMod val="65000"/>
                  <a:lumOff val="3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136" name="Прямоугольник 135"/>
            <p:cNvSpPr/>
            <p:nvPr/>
          </p:nvSpPr>
          <p:spPr bwMode="auto">
            <a:xfrm rot="5400000">
              <a:off x="8847690" y="2849840"/>
              <a:ext cx="948669" cy="2801948"/>
            </a:xfrm>
            <a:prstGeom prst="rect">
              <a:avLst/>
            </a:prstGeom>
            <a:gradFill>
              <a:gsLst>
                <a:gs pos="0">
                  <a:srgbClr val="92D050"/>
                </a:gs>
                <a:gs pos="20000">
                  <a:srgbClr val="99FF66"/>
                </a:gs>
                <a:gs pos="90000">
                  <a:srgbClr val="00B050"/>
                </a:gs>
                <a:gs pos="100000">
                  <a:srgbClr val="009A46"/>
                </a:gs>
              </a:gsLst>
              <a:lin ang="0" scaled="1"/>
            </a:gradFill>
            <a:ln>
              <a:noFill/>
            </a:ln>
            <a:effectLst>
              <a:outerShdw blurRad="165100" dist="38100" dir="16200000" sx="95000" sy="95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137" name="Прямоугольник 136"/>
            <p:cNvSpPr/>
            <p:nvPr/>
          </p:nvSpPr>
          <p:spPr bwMode="auto">
            <a:xfrm>
              <a:off x="7886421" y="3822139"/>
              <a:ext cx="258165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400"/>
                </a:spcBef>
                <a:spcAft>
                  <a:spcPts val="0"/>
                </a:spcAft>
                <a:defRPr/>
              </a:pPr>
              <a:r>
                <a:rPr lang="uk-UA" sz="2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 panose="020B0503020204020204" pitchFamily="34" charset="0"/>
                </a:rPr>
                <a:t>Складське господарство</a:t>
              </a:r>
              <a:endPara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ea typeface="Times New Roman" panose="02020603050405020304" pitchFamily="18" charset="0"/>
              </a:endParaRPr>
            </a:p>
          </p:txBody>
        </p:sp>
        <p:sp>
          <p:nvSpPr>
            <p:cNvPr id="138" name="TextBox 14"/>
            <p:cNvSpPr txBox="1">
              <a:spLocks noChangeArrowheads="1"/>
            </p:cNvSpPr>
            <p:nvPr/>
          </p:nvSpPr>
          <p:spPr bwMode="auto">
            <a:xfrm>
              <a:off x="11226510" y="4067780"/>
              <a:ext cx="109162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uk-UA" altLang="uk-UA" b="1" dirty="0" smtClean="0">
                  <a:latin typeface="Arial Black" pitchFamily="34" charset="0"/>
                </a:rPr>
                <a:t>41, 2%</a:t>
              </a:r>
              <a:endParaRPr lang="uk-UA" altLang="uk-UA" b="1" dirty="0">
                <a:latin typeface="Arial Black" pitchFamily="34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543114" y="4470975"/>
            <a:ext cx="4395706" cy="981880"/>
            <a:chOff x="7951402" y="5183424"/>
            <a:chExt cx="4071670" cy="981880"/>
          </a:xfrm>
        </p:grpSpPr>
        <p:grpSp>
          <p:nvGrpSpPr>
            <p:cNvPr id="124" name="Группа 116"/>
            <p:cNvGrpSpPr>
              <a:grpSpLocks/>
            </p:cNvGrpSpPr>
            <p:nvPr/>
          </p:nvGrpSpPr>
          <p:grpSpPr bwMode="auto">
            <a:xfrm rot="5400000">
              <a:off x="9838739" y="3980972"/>
              <a:ext cx="954005" cy="3414660"/>
              <a:chOff x="381105" y="1776960"/>
              <a:chExt cx="1240794" cy="2969862"/>
            </a:xfrm>
          </p:grpSpPr>
          <p:sp>
            <p:nvSpPr>
              <p:cNvPr id="128" name="Прямоугольник 127"/>
              <p:cNvSpPr/>
              <p:nvPr/>
            </p:nvSpPr>
            <p:spPr>
              <a:xfrm>
                <a:off x="381105" y="1776960"/>
                <a:ext cx="1240794" cy="2969862"/>
              </a:xfrm>
              <a:prstGeom prst="rect">
                <a:avLst/>
              </a:prstGeom>
              <a:pattFill prst="pct50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65100" dist="25400" dir="16200000">
                  <a:schemeClr val="tx1">
                    <a:lumMod val="65000"/>
                    <a:lumOff val="35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/>
              </a:p>
            </p:txBody>
          </p:sp>
          <p:sp>
            <p:nvSpPr>
              <p:cNvPr id="126" name="TextBox 14"/>
              <p:cNvSpPr txBox="1">
                <a:spLocks noChangeArrowheads="1"/>
              </p:cNvSpPr>
              <p:nvPr/>
            </p:nvSpPr>
            <p:spPr bwMode="auto">
              <a:xfrm rot="16200000">
                <a:off x="600564" y="1990261"/>
                <a:ext cx="896745" cy="480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uk-UA" altLang="uk-UA" b="1" dirty="0" smtClean="0">
                    <a:latin typeface="Arial Black" pitchFamily="34" charset="0"/>
                  </a:rPr>
                  <a:t>10,1 %</a:t>
                </a:r>
                <a:endParaRPr lang="uk-UA" altLang="uk-UA" b="1" dirty="0">
                  <a:latin typeface="Arial Black" pitchFamily="34" charset="0"/>
                </a:endParaRPr>
              </a:p>
            </p:txBody>
          </p:sp>
        </p:grpSp>
        <p:sp>
          <p:nvSpPr>
            <p:cNvPr id="139" name="Прямоугольник 138"/>
            <p:cNvSpPr/>
            <p:nvPr/>
          </p:nvSpPr>
          <p:spPr bwMode="auto">
            <a:xfrm rot="5400000">
              <a:off x="7965143" y="5169683"/>
              <a:ext cx="981880" cy="1009362"/>
            </a:xfrm>
            <a:prstGeom prst="rect">
              <a:avLst/>
            </a:prstGeom>
            <a:gradFill>
              <a:gsLst>
                <a:gs pos="0">
                  <a:srgbClr val="0066CC"/>
                </a:gs>
                <a:gs pos="20000">
                  <a:srgbClr val="0099CC"/>
                </a:gs>
                <a:gs pos="83000">
                  <a:srgbClr val="3366CC"/>
                </a:gs>
                <a:gs pos="100000">
                  <a:srgbClr val="003399"/>
                </a:gs>
              </a:gsLst>
              <a:lin ang="0" scaled="1"/>
            </a:gradFill>
            <a:ln>
              <a:noFill/>
            </a:ln>
            <a:effectLst>
              <a:outerShdw blurRad="165100" dist="38100" dir="16200000" sx="95000" sy="95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141" name="Прямоугольник 140"/>
          <p:cNvSpPr/>
          <p:nvPr/>
        </p:nvSpPr>
        <p:spPr bwMode="auto">
          <a:xfrm>
            <a:off x="7683863" y="4520768"/>
            <a:ext cx="2994897" cy="882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400"/>
              </a:spcBef>
              <a:spcAft>
                <a:spcPts val="0"/>
              </a:spcAft>
              <a:defRPr/>
            </a:pPr>
            <a:r>
              <a:rPr lang="uk-UA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Адміністративне </a:t>
            </a:r>
          </a:p>
          <a:p>
            <a:pPr algn="ctr" eaLnBrk="1" fontAlgn="auto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uk-UA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ea typeface="Times New Roman" panose="02020603050405020304" pitchFamily="18" charset="0"/>
              </a:rPr>
              <a:t>обслуговування</a:t>
            </a:r>
            <a:endParaRPr lang="uk-UA" sz="2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44" name="Прямоугольник 143"/>
          <p:cNvSpPr/>
          <p:nvPr/>
        </p:nvSpPr>
        <p:spPr>
          <a:xfrm>
            <a:off x="6309" y="114181"/>
            <a:ext cx="7853496" cy="84590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TextBox 145"/>
          <p:cNvSpPr txBox="1"/>
          <p:nvPr/>
        </p:nvSpPr>
        <p:spPr>
          <a:xfrm>
            <a:off x="190550" y="190381"/>
            <a:ext cx="7524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Багатогалузева економіка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flipV="1">
            <a:off x="7409167" y="1628800"/>
            <a:ext cx="1" cy="518207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148820" y="1074865"/>
            <a:ext cx="4531358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Структура економіки</a:t>
            </a:r>
            <a:endParaRPr lang="uk-UA" sz="28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Прямоугольник 44"/>
          <p:cNvSpPr>
            <a:spLocks noChangeArrowheads="1"/>
          </p:cNvSpPr>
          <p:nvPr/>
        </p:nvSpPr>
        <p:spPr bwMode="auto">
          <a:xfrm>
            <a:off x="4234805" y="5318734"/>
            <a:ext cx="727140" cy="345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Aft>
                <a:spcPts val="600"/>
              </a:spcAft>
            </a:pPr>
            <a:r>
              <a:rPr lang="uk-UA" altLang="uk-UA" dirty="0" smtClean="0">
                <a:latin typeface="Arial Black" pitchFamily="34" charset="0"/>
              </a:rPr>
              <a:t>13 %</a:t>
            </a:r>
            <a:endParaRPr lang="uk-UA" altLang="uk-UA" dirty="0">
              <a:latin typeface="Arial Black" pitchFamily="34" charset="0"/>
            </a:endParaRPr>
          </a:p>
        </p:txBody>
      </p:sp>
      <p:grpSp>
        <p:nvGrpSpPr>
          <p:cNvPr id="118" name="Группа 117"/>
          <p:cNvGrpSpPr/>
          <p:nvPr/>
        </p:nvGrpSpPr>
        <p:grpSpPr>
          <a:xfrm>
            <a:off x="7569508" y="5679018"/>
            <a:ext cx="4369309" cy="903008"/>
            <a:chOff x="7899478" y="2276872"/>
            <a:chExt cx="4028375" cy="956814"/>
          </a:xfrm>
        </p:grpSpPr>
        <p:sp>
          <p:nvSpPr>
            <p:cNvPr id="119" name="Прямоугольник 118"/>
            <p:cNvSpPr/>
            <p:nvPr/>
          </p:nvSpPr>
          <p:spPr bwMode="auto">
            <a:xfrm rot="5400000">
              <a:off x="9675659" y="978686"/>
              <a:ext cx="954007" cy="3550380"/>
            </a:xfrm>
            <a:prstGeom prst="rect">
              <a:avLst/>
            </a:prstGeom>
            <a:pattFill prst="pct50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>
              <a:noFill/>
            </a:ln>
            <a:effectLst>
              <a:innerShdw blurRad="165100" dist="25400" dir="16200000">
                <a:schemeClr val="tx1">
                  <a:lumMod val="65000"/>
                  <a:lumOff val="3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grpSp>
          <p:nvGrpSpPr>
            <p:cNvPr id="120" name="Группа 116"/>
            <p:cNvGrpSpPr>
              <a:grpSpLocks/>
            </p:cNvGrpSpPr>
            <p:nvPr/>
          </p:nvGrpSpPr>
          <p:grpSpPr bwMode="auto">
            <a:xfrm rot="5400000">
              <a:off x="9422616" y="756542"/>
              <a:ext cx="954006" cy="4000282"/>
              <a:chOff x="562236" y="442320"/>
              <a:chExt cx="1240794" cy="4126347"/>
            </a:xfrm>
          </p:grpSpPr>
          <p:sp>
            <p:nvSpPr>
              <p:cNvPr id="121" name="Прямоугольник 120"/>
              <p:cNvSpPr/>
              <p:nvPr/>
            </p:nvSpPr>
            <p:spPr>
              <a:xfrm>
                <a:off x="562236" y="3921831"/>
                <a:ext cx="1240794" cy="64683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65100" dist="38100" dir="16200000" sx="95000" sy="95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/>
              </a:p>
            </p:txBody>
          </p:sp>
          <p:sp>
            <p:nvSpPr>
              <p:cNvPr id="123" name="TextBox 14"/>
              <p:cNvSpPr txBox="1">
                <a:spLocks noChangeArrowheads="1"/>
              </p:cNvSpPr>
              <p:nvPr/>
            </p:nvSpPr>
            <p:spPr bwMode="auto">
              <a:xfrm rot="16200000">
                <a:off x="842573" y="604932"/>
                <a:ext cx="834205" cy="5089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uk-UA" altLang="uk-UA" b="1" dirty="0" smtClean="0">
                    <a:latin typeface="Arial Black" pitchFamily="34" charset="0"/>
                  </a:rPr>
                  <a:t>6,8 %</a:t>
                </a:r>
                <a:endParaRPr lang="uk-UA" altLang="uk-UA" b="1" dirty="0">
                  <a:latin typeface="Arial Black" pitchFamily="34" charset="0"/>
                </a:endParaRPr>
              </a:p>
            </p:txBody>
          </p:sp>
          <p:sp>
            <p:nvSpPr>
              <p:cNvPr id="125" name="Прямоугольник 124"/>
              <p:cNvSpPr/>
              <p:nvPr/>
            </p:nvSpPr>
            <p:spPr>
              <a:xfrm rot="16200000">
                <a:off x="712872" y="3529664"/>
                <a:ext cx="840302" cy="6362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eaLnBrk="1" fontAlgn="auto" hangingPunct="1">
                  <a:spcBef>
                    <a:spcPts val="400"/>
                  </a:spcBef>
                  <a:spcAft>
                    <a:spcPts val="0"/>
                  </a:spcAft>
                  <a:defRPr/>
                </a:pPr>
                <a:r>
                  <a:rPr lang="uk-UA" sz="2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anose="020B0503020204020204" pitchFamily="34" charset="0"/>
                  </a:rPr>
                  <a:t>Інше </a:t>
                </a:r>
                <a:endParaRPr lang="uk-UA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 panose="020B0503020204020204" pitchFamily="34" charset="0"/>
                  <a:ea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050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1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1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2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7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7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8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3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3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4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4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4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5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50"/>
                            </p:stCondLst>
                            <p:childTnLst>
                              <p:par>
                                <p:cTn id="8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1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56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60"/>
                            </p:stCondLst>
                            <p:childTnLst>
                              <p:par>
                                <p:cTn id="9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56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570"/>
                            </p:stCondLst>
                            <p:childTnLst>
                              <p:par>
                                <p:cTn id="10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82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320"/>
                            </p:stCondLst>
                            <p:childTnLst>
                              <p:par>
                                <p:cTn id="1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1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330"/>
                            </p:stCondLst>
                            <p:childTnLst>
                              <p:par>
                                <p:cTn id="1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580"/>
                            </p:stCondLst>
                            <p:childTnLst>
                              <p:par>
                                <p:cTn id="1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080"/>
                            </p:stCondLst>
                            <p:childTnLst>
                              <p:par>
                                <p:cTn id="1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7090"/>
                            </p:stCondLst>
                            <p:childTnLst>
                              <p:par>
                                <p:cTn id="1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 animBg="1"/>
      <p:bldP spid="141" grpId="0"/>
      <p:bldP spid="144" grpId="0" animBg="1"/>
      <p:bldP spid="146" grpId="0"/>
      <p:bldP spid="115" grpId="0" animBg="1"/>
      <p:bldP spid="1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426"/>
          <a:stretch/>
        </p:blipFill>
        <p:spPr bwMode="auto">
          <a:xfrm>
            <a:off x="41182" y="1455722"/>
            <a:ext cx="950084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914" y="101224"/>
            <a:ext cx="9600684" cy="144016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2914" y="260648"/>
            <a:ext cx="9240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Значний науковий потенціал та висококваліфіковані трудові ресурси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Human\Desktop\шапка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3" t="10958"/>
          <a:stretch/>
        </p:blipFill>
        <p:spPr bwMode="auto">
          <a:xfrm>
            <a:off x="541170" y="1772816"/>
            <a:ext cx="1969402" cy="112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38822" y="2020372"/>
            <a:ext cx="33281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29</a:t>
            </a:r>
            <a:r>
              <a:rPr lang="en-US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ru-RU" sz="32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тис.</a:t>
            </a:r>
            <a:r>
              <a:rPr lang="en-US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i="1" dirty="0" smtClean="0">
                <a:latin typeface="Book Antiqua" panose="02040602050305030304" pitchFamily="18" charset="0"/>
              </a:rPr>
              <a:t>студентів</a:t>
            </a:r>
          </a:p>
        </p:txBody>
      </p:sp>
      <p:pic>
        <p:nvPicPr>
          <p:cNvPr id="1027" name="Picture 3" descr="C:\Users\Human\Desktop\icons8-университет-8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90" y="3356776"/>
            <a:ext cx="1748042" cy="1461715"/>
          </a:xfrm>
          <a:prstGeom prst="rect">
            <a:avLst/>
          </a:prstGeom>
          <a:solidFill>
            <a:srgbClr val="FFC000"/>
          </a:solidFill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444462" y="3409262"/>
            <a:ext cx="782162" cy="288032"/>
          </a:xfrm>
          <a:prstGeom prst="line">
            <a:avLst/>
          </a:prstGeom>
          <a:ln w="50800">
            <a:solidFill>
              <a:srgbClr val="001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642449" y="3409262"/>
            <a:ext cx="782162" cy="288032"/>
          </a:xfrm>
          <a:prstGeom prst="line">
            <a:avLst/>
          </a:prstGeom>
          <a:ln w="50800">
            <a:solidFill>
              <a:srgbClr val="001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558874" y="3764466"/>
            <a:ext cx="44849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>
                <a:latin typeface="Book Antiqua" panose="02040602050305030304" pitchFamily="18" charset="0"/>
              </a:rPr>
              <a:t>вищих </a:t>
            </a:r>
          </a:p>
          <a:p>
            <a:pPr algn="ctr"/>
            <a:r>
              <a:rPr lang="uk-UA" sz="2400" b="1" i="1" dirty="0" smtClean="0">
                <a:latin typeface="Book Antiqua" panose="02040602050305030304" pitchFamily="18" charset="0"/>
              </a:rPr>
              <a:t>                    учбових закладів</a:t>
            </a:r>
            <a:endParaRPr lang="en-US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uk-UA" b="1" i="1" dirty="0" smtClean="0">
                <a:latin typeface="Book Antiqua" panose="02040602050305030304" pitchFamily="18" charset="0"/>
              </a:rPr>
              <a:t>                          </a:t>
            </a:r>
            <a:r>
              <a:rPr lang="en-US" b="1" i="1" dirty="0" smtClean="0">
                <a:latin typeface="Book Antiqua" panose="02040602050305030304" pitchFamily="18" charset="0"/>
              </a:rPr>
              <a:t>(</a:t>
            </a:r>
            <a:r>
              <a:rPr lang="uk-UA" b="1" i="1" dirty="0" smtClean="0">
                <a:latin typeface="Book Antiqua" panose="02040602050305030304" pitchFamily="18" charset="0"/>
              </a:rPr>
              <a:t>І-</a:t>
            </a:r>
            <a:r>
              <a:rPr lang="en-US" b="1" i="1" dirty="0" smtClean="0">
                <a:latin typeface="Book Antiqua" panose="02040602050305030304" pitchFamily="18" charset="0"/>
              </a:rPr>
              <a:t>IV </a:t>
            </a:r>
            <a:r>
              <a:rPr lang="uk-UA" b="1" i="1" dirty="0" smtClean="0">
                <a:latin typeface="Book Antiqua" panose="02040602050305030304" pitchFamily="18" charset="0"/>
              </a:rPr>
              <a:t>рівня акредитації</a:t>
            </a:r>
            <a:r>
              <a:rPr lang="en-US" b="1" i="1" dirty="0" smtClean="0">
                <a:latin typeface="Book Antiqua" panose="02040602050305030304" pitchFamily="18" charset="0"/>
              </a:rPr>
              <a:t>)</a:t>
            </a:r>
            <a:endParaRPr lang="ru-RU" b="1" i="1" dirty="0">
              <a:latin typeface="Book Antiqua" panose="0204060205030503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31976" y="3634230"/>
            <a:ext cx="864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1</a:t>
            </a:r>
            <a:r>
              <a:rPr lang="ru-RU" sz="4000" b="1" dirty="0">
                <a:solidFill>
                  <a:srgbClr val="A80000"/>
                </a:solidFill>
                <a:latin typeface="Book Antiqua" panose="02040602050305030304" pitchFamily="18" charset="0"/>
              </a:rPr>
              <a:t>6</a:t>
            </a:r>
            <a:endParaRPr lang="ru-RU" sz="4000" dirty="0"/>
          </a:p>
        </p:txBody>
      </p:sp>
      <p:pic>
        <p:nvPicPr>
          <p:cNvPr id="45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6"/>
          <a:stretch/>
        </p:blipFill>
        <p:spPr bwMode="auto">
          <a:xfrm>
            <a:off x="-34792" y="4898132"/>
            <a:ext cx="959045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983411" y="3148642"/>
            <a:ext cx="4880105" cy="1333"/>
          </a:xfrm>
          <a:prstGeom prst="line">
            <a:avLst/>
          </a:prstGeom>
          <a:ln w="177800" cmpd="sng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2" r="65656"/>
          <a:stretch/>
        </p:blipFill>
        <p:spPr bwMode="auto">
          <a:xfrm>
            <a:off x="5854890" y="3066223"/>
            <a:ext cx="819865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0" name="Прямая соединительная линия 49"/>
          <p:cNvCxnSpPr/>
          <p:nvPr/>
        </p:nvCxnSpPr>
        <p:spPr>
          <a:xfrm flipH="1" flipV="1">
            <a:off x="6589908" y="3801452"/>
            <a:ext cx="24067" cy="2079592"/>
          </a:xfrm>
          <a:prstGeom prst="line">
            <a:avLst/>
          </a:prstGeom>
          <a:ln w="177800" cmpd="sng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6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6" r="16654"/>
          <a:stretch/>
        </p:blipFill>
        <p:spPr bwMode="auto">
          <a:xfrm>
            <a:off x="326942" y="4910934"/>
            <a:ext cx="6369858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Human\Desktop\ЧНУ_log2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725" y="4797152"/>
            <a:ext cx="2118271" cy="188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Human\Desktop\нук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397" y="5029302"/>
            <a:ext cx="1293113" cy="164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Human\Desktop\Безымянный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9947" y="5028942"/>
            <a:ext cx="416242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Пов’язане зображенн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888" y="4903041"/>
            <a:ext cx="1517909" cy="167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480747" y="5213434"/>
            <a:ext cx="40879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III </a:t>
            </a:r>
            <a:r>
              <a:rPr lang="uk-UA" sz="2400" b="1" i="1" dirty="0">
                <a:solidFill>
                  <a:srgbClr val="A80000"/>
                </a:solidFill>
                <a:latin typeface="Book Antiqua" panose="02040602050305030304" pitchFamily="18" charset="0"/>
              </a:rPr>
              <a:t>місце </a:t>
            </a:r>
            <a:endParaRPr lang="en-US" sz="2400" b="1" i="1" dirty="0" smtClean="0">
              <a:solidFill>
                <a:srgbClr val="A80000"/>
              </a:solidFill>
              <a:latin typeface="Book Antiqua" panose="02040602050305030304" pitchFamily="18" charset="0"/>
            </a:endParaRPr>
          </a:p>
          <a:p>
            <a:pPr lvl="0" algn="ctr"/>
            <a:r>
              <a:rPr lang="uk-UA" sz="24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серед областей </a:t>
            </a:r>
            <a:r>
              <a:rPr lang="uk-UA" sz="24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України </a:t>
            </a:r>
            <a:r>
              <a:rPr lang="uk-UA" sz="24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за </a:t>
            </a:r>
            <a:endParaRPr lang="en-US" sz="2400" b="1" i="1" dirty="0" smtClean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lvl="0" algn="ctr"/>
            <a:r>
              <a:rPr lang="uk-UA" sz="24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р</a:t>
            </a:r>
            <a:r>
              <a:rPr lang="uk-UA" sz="24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івнем заробітної плати</a:t>
            </a:r>
            <a:endParaRPr lang="ru-RU" sz="2400" b="1" i="1" dirty="0">
              <a:latin typeface="Book Antiqua" panose="0204060205030503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970436" y="3501008"/>
            <a:ext cx="5101434" cy="1376290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6952363" y="1772816"/>
            <a:ext cx="5104281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67</a:t>
            </a:r>
            <a:r>
              <a:rPr lang="uk-UA" sz="28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%</a:t>
            </a:r>
            <a:r>
              <a:rPr lang="uk-UA" sz="28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dirty="0">
                <a:solidFill>
                  <a:srgbClr val="A80000"/>
                </a:solidFill>
                <a:latin typeface="Book Antiqua" panose="02040602050305030304" pitchFamily="18" charset="0"/>
              </a:rPr>
              <a:t>(518,4</a:t>
            </a:r>
            <a:r>
              <a:rPr lang="uk-UA" sz="28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тис. осіб</a:t>
            </a:r>
            <a:r>
              <a:rPr lang="ru-RU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)</a:t>
            </a:r>
            <a:endParaRPr lang="uk-UA" sz="2800" b="1" dirty="0" smtClean="0">
              <a:solidFill>
                <a:srgbClr val="A80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uk-UA" sz="2400" b="1" i="1" dirty="0" smtClean="0">
                <a:latin typeface="Book Antiqua" panose="02040602050305030304" pitchFamily="18" charset="0"/>
              </a:rPr>
              <a:t>економічно активного населення </a:t>
            </a:r>
          </a:p>
          <a:p>
            <a:pPr algn="ctr"/>
            <a:r>
              <a:rPr lang="uk-UA" sz="2400" b="1" i="1" dirty="0">
                <a:latin typeface="Book Antiqua" panose="02040602050305030304" pitchFamily="18" charset="0"/>
              </a:rPr>
              <a:t>п</a:t>
            </a:r>
            <a:r>
              <a:rPr lang="uk-UA" sz="2400" b="1" i="1" dirty="0" smtClean="0">
                <a:latin typeface="Book Antiqua" panose="02040602050305030304" pitchFamily="18" charset="0"/>
              </a:rPr>
              <a:t>рацездатного віку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00207" y="3548306"/>
            <a:ext cx="54617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V</a:t>
            </a:r>
            <a:r>
              <a:rPr lang="uk-UA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ІІ</a:t>
            </a:r>
            <a:r>
              <a:rPr lang="en-US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місце (</a:t>
            </a:r>
            <a:r>
              <a:rPr lang="en-US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$ </a:t>
            </a:r>
            <a:r>
              <a:rPr lang="uk-UA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12 </a:t>
            </a:r>
            <a:r>
              <a:rPr lang="uk-UA" sz="2400" b="1" i="1" dirty="0" err="1" smtClean="0">
                <a:solidFill>
                  <a:srgbClr val="A80000"/>
                </a:solidFill>
                <a:latin typeface="Book Antiqua" panose="02040602050305030304" pitchFamily="18" charset="0"/>
              </a:rPr>
              <a:t>млн</a:t>
            </a:r>
            <a:r>
              <a:rPr lang="en-US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)*</a:t>
            </a:r>
            <a:r>
              <a:rPr lang="en-US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</a:p>
          <a:p>
            <a:pPr algn="ctr"/>
            <a:r>
              <a:rPr lang="uk-UA" sz="2400" b="1" i="1" dirty="0" smtClean="0">
                <a:latin typeface="Book Antiqua" panose="02040602050305030304" pitchFamily="18" charset="0"/>
              </a:rPr>
              <a:t>серед регіонів України за обсягом </a:t>
            </a:r>
            <a:endParaRPr lang="en-US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uk-UA" sz="2400" b="1" i="1" dirty="0" smtClean="0">
                <a:latin typeface="Book Antiqua" panose="02040602050305030304" pitchFamily="18" charset="0"/>
              </a:rPr>
              <a:t>витрат на інноваційну діяльність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974017" y="5192866"/>
            <a:ext cx="5101434" cy="1376290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959302" y="1764587"/>
            <a:ext cx="5101434" cy="1376290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900822" y="6577607"/>
            <a:ext cx="13870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400" dirty="0">
                <a:solidFill>
                  <a:prstClr val="black"/>
                </a:solidFill>
                <a:latin typeface="Book Antiqua" panose="02040602050305030304" pitchFamily="18" charset="0"/>
              </a:rPr>
              <a:t>* - за 2019 </a:t>
            </a:r>
            <a:r>
              <a:rPr lang="uk-UA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рік</a:t>
            </a:r>
            <a:endParaRPr lang="uk-UA" sz="1400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09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1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1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" grpId="0"/>
      <p:bldP spid="18" grpId="0"/>
      <p:bldP spid="15" grpId="0"/>
      <p:bldP spid="26" grpId="0"/>
      <p:bldP spid="28" grpId="0" animBg="1"/>
      <p:bldP spid="29" grpId="0"/>
      <p:bldP spid="24" grpId="0"/>
      <p:bldP spid="25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3" descr="D:\Фото области\Фото для буклета\Ночной город3.jpg"/>
          <p:cNvPicPr>
            <a:picLocks noChangeAspect="1" noChangeArrowheads="1"/>
          </p:cNvPicPr>
          <p:nvPr/>
        </p:nvPicPr>
        <p:blipFill>
          <a:blip r:embed="rId3" cstate="print"/>
          <a:srcRect l="20446" b="26789"/>
          <a:stretch>
            <a:fillRect/>
          </a:stretch>
        </p:blipFill>
        <p:spPr bwMode="auto">
          <a:xfrm>
            <a:off x="-1" y="0"/>
            <a:ext cx="12190414" cy="6880559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</p:pic>
      <p:sp>
        <p:nvSpPr>
          <p:cNvPr id="78" name="Прямоугольник 77"/>
          <p:cNvSpPr/>
          <p:nvPr/>
        </p:nvSpPr>
        <p:spPr>
          <a:xfrm>
            <a:off x="0" y="0"/>
            <a:ext cx="12190413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6000"/>
                </a:schemeClr>
              </a:gs>
              <a:gs pos="19000">
                <a:schemeClr val="bg1">
                  <a:alpha val="34000"/>
                </a:schemeClr>
              </a:gs>
              <a:gs pos="70000">
                <a:schemeClr val="bg1">
                  <a:alpha val="200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8618" y="95394"/>
            <a:ext cx="8768120" cy="9473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5682" y="247593"/>
            <a:ext cx="8533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Потужний виробничий потенціал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9889716" y="1960085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Шестиугольник 31"/>
          <p:cNvSpPr/>
          <p:nvPr/>
        </p:nvSpPr>
        <p:spPr>
          <a:xfrm>
            <a:off x="9874852" y="3862610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Шестиугольник 32"/>
          <p:cNvSpPr/>
          <p:nvPr/>
        </p:nvSpPr>
        <p:spPr>
          <a:xfrm>
            <a:off x="7996292" y="4778406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Шестиугольник 30"/>
          <p:cNvSpPr/>
          <p:nvPr/>
        </p:nvSpPr>
        <p:spPr>
          <a:xfrm>
            <a:off x="8032593" y="2898249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Шестиугольник 3"/>
          <p:cNvSpPr/>
          <p:nvPr/>
        </p:nvSpPr>
        <p:spPr>
          <a:xfrm>
            <a:off x="9917256" y="96503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Шестиугольник 28"/>
          <p:cNvSpPr/>
          <p:nvPr/>
        </p:nvSpPr>
        <p:spPr>
          <a:xfrm>
            <a:off x="8048048" y="1001775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 descr="C:\Users\Human\Desktop\пром\дизель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159" y="1197942"/>
            <a:ext cx="16287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Human\Desktop\пром\зоря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523" y="2957002"/>
            <a:ext cx="1728192" cy="139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Human\Desktop\пром\сандор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638" y="4365104"/>
            <a:ext cx="204797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Шестиугольник 42"/>
          <p:cNvSpPr/>
          <p:nvPr/>
        </p:nvSpPr>
        <p:spPr>
          <a:xfrm>
            <a:off x="6142505" y="3827306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емиугольник 38"/>
          <p:cNvSpPr/>
          <p:nvPr/>
        </p:nvSpPr>
        <p:spPr>
          <a:xfrm>
            <a:off x="590912" y="1850311"/>
            <a:ext cx="4559829" cy="4172537"/>
          </a:xfrm>
          <a:prstGeom prst="heptagon">
            <a:avLst/>
          </a:prstGeom>
          <a:solidFill>
            <a:schemeClr val="bg1">
              <a:alpha val="67000"/>
            </a:schemeClr>
          </a:solidFill>
          <a:ln w="184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Шестиугольник 39"/>
          <p:cNvSpPr/>
          <p:nvPr/>
        </p:nvSpPr>
        <p:spPr>
          <a:xfrm>
            <a:off x="1338616" y="963903"/>
            <a:ext cx="2507544" cy="2182552"/>
          </a:xfrm>
          <a:prstGeom prst="hexagon">
            <a:avLst/>
          </a:prstGeom>
          <a:solidFill>
            <a:srgbClr val="FF0000">
              <a:alpha val="86000"/>
            </a:srgbClr>
          </a:solidFill>
          <a:ln w="76200">
            <a:solidFill>
              <a:srgbClr val="A80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Шестиугольник 40"/>
          <p:cNvSpPr/>
          <p:nvPr/>
        </p:nvSpPr>
        <p:spPr>
          <a:xfrm>
            <a:off x="3556006" y="2066335"/>
            <a:ext cx="2507544" cy="2182552"/>
          </a:xfrm>
          <a:prstGeom prst="hexagon">
            <a:avLst/>
          </a:prstGeom>
          <a:solidFill>
            <a:srgbClr val="FFC000">
              <a:alpha val="86000"/>
            </a:srgb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Шестиугольник 41"/>
          <p:cNvSpPr/>
          <p:nvPr/>
        </p:nvSpPr>
        <p:spPr>
          <a:xfrm>
            <a:off x="4006974" y="4437112"/>
            <a:ext cx="2124109" cy="1730363"/>
          </a:xfrm>
          <a:prstGeom prst="hexagon">
            <a:avLst/>
          </a:prstGeom>
          <a:solidFill>
            <a:srgbClr val="F9FF01">
              <a:alpha val="84000"/>
            </a:srgbClr>
          </a:solidFill>
          <a:ln w="76200">
            <a:solidFill>
              <a:srgbClr val="FFFF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Шестиугольник 49"/>
          <p:cNvSpPr/>
          <p:nvPr/>
        </p:nvSpPr>
        <p:spPr>
          <a:xfrm>
            <a:off x="2381854" y="5374866"/>
            <a:ext cx="1707072" cy="1365046"/>
          </a:xfrm>
          <a:prstGeom prst="hexagon">
            <a:avLst/>
          </a:prstGeom>
          <a:solidFill>
            <a:srgbClr val="92D050">
              <a:alpha val="85000"/>
            </a:srgbClr>
          </a:solidFill>
          <a:ln w="76200">
            <a:solidFill>
              <a:srgbClr val="92D050">
                <a:alpha val="98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Шестиугольник 50"/>
          <p:cNvSpPr/>
          <p:nvPr/>
        </p:nvSpPr>
        <p:spPr>
          <a:xfrm>
            <a:off x="27178" y="2647503"/>
            <a:ext cx="1707072" cy="1365046"/>
          </a:xfrm>
          <a:prstGeom prst="hexagon">
            <a:avLst/>
          </a:prstGeom>
          <a:solidFill>
            <a:srgbClr val="002060">
              <a:alpha val="86000"/>
            </a:srgbClr>
          </a:solidFill>
          <a:ln w="76200">
            <a:solidFill>
              <a:srgbClr val="00133A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Шестиугольник 51"/>
          <p:cNvSpPr/>
          <p:nvPr/>
        </p:nvSpPr>
        <p:spPr>
          <a:xfrm>
            <a:off x="838622" y="5229200"/>
            <a:ext cx="1414742" cy="1208422"/>
          </a:xfrm>
          <a:prstGeom prst="hexagon">
            <a:avLst/>
          </a:prstGeom>
          <a:solidFill>
            <a:srgbClr val="00B050">
              <a:alpha val="96000"/>
            </a:srgbClr>
          </a:solidFill>
          <a:ln w="76200">
            <a:solidFill>
              <a:srgbClr val="00B05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Шестиугольник 52"/>
          <p:cNvSpPr/>
          <p:nvPr/>
        </p:nvSpPr>
        <p:spPr>
          <a:xfrm>
            <a:off x="211737" y="4248887"/>
            <a:ext cx="995403" cy="865181"/>
          </a:xfrm>
          <a:prstGeom prst="hexagon">
            <a:avLst/>
          </a:prstGeom>
          <a:solidFill>
            <a:srgbClr val="00B0F0">
              <a:alpha val="85000"/>
            </a:srgbClr>
          </a:solidFill>
          <a:ln w="76200">
            <a:solidFill>
              <a:srgbClr val="00B0F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Шестиугольник 53"/>
          <p:cNvSpPr/>
          <p:nvPr/>
        </p:nvSpPr>
        <p:spPr>
          <a:xfrm>
            <a:off x="1114186" y="5432353"/>
            <a:ext cx="845032" cy="764484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Шестиугольник 54"/>
          <p:cNvSpPr/>
          <p:nvPr/>
        </p:nvSpPr>
        <p:spPr>
          <a:xfrm>
            <a:off x="2631532" y="5602729"/>
            <a:ext cx="1143184" cy="921422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Шестиугольник 55"/>
          <p:cNvSpPr/>
          <p:nvPr/>
        </p:nvSpPr>
        <p:spPr>
          <a:xfrm>
            <a:off x="4310038" y="4737697"/>
            <a:ext cx="1484400" cy="1180051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Шестиугольник 56"/>
          <p:cNvSpPr/>
          <p:nvPr/>
        </p:nvSpPr>
        <p:spPr>
          <a:xfrm>
            <a:off x="3892321" y="2420888"/>
            <a:ext cx="1880166" cy="1472939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Шестиугольник 57"/>
          <p:cNvSpPr/>
          <p:nvPr/>
        </p:nvSpPr>
        <p:spPr>
          <a:xfrm>
            <a:off x="1762848" y="1341639"/>
            <a:ext cx="1668062" cy="1367281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Шестиугольник 58"/>
          <p:cNvSpPr/>
          <p:nvPr/>
        </p:nvSpPr>
        <p:spPr>
          <a:xfrm>
            <a:off x="298694" y="2869315"/>
            <a:ext cx="1143184" cy="921422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Шестиугольник 59"/>
          <p:cNvSpPr/>
          <p:nvPr/>
        </p:nvSpPr>
        <p:spPr>
          <a:xfrm>
            <a:off x="407876" y="4379779"/>
            <a:ext cx="571592" cy="603396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1860382" y="1486525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33,3 %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150990" y="2509495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34,2 %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439022" y="4797152"/>
            <a:ext cx="1370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12,6 %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782838" y="5589240"/>
            <a:ext cx="89800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7,6%</a:t>
            </a:r>
            <a:endParaRPr lang="ru-RU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65580" y="2996952"/>
            <a:ext cx="1042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7,5 %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265745" y="5414485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3,9 %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57527" y="4365104"/>
            <a:ext cx="7328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0,9%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31737" y="2987660"/>
            <a:ext cx="1215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latin typeface="Book Antiqua" panose="02040602050305030304" pitchFamily="18" charset="0"/>
              </a:rPr>
              <a:t>Харчова</a:t>
            </a:r>
            <a:endParaRPr lang="ru-RU" sz="2000" b="1" dirty="0">
              <a:latin typeface="Book Antiqua" panose="0204060205030503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905969" y="3248396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latin typeface="Book Antiqua" panose="02040602050305030304" pitchFamily="18" charset="0"/>
              </a:rPr>
              <a:t>промисловість</a:t>
            </a:r>
            <a:endParaRPr lang="ru-RU" b="1" dirty="0">
              <a:latin typeface="Book Antiqua" panose="0204060205030503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797335" y="1948770"/>
            <a:ext cx="1624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latin typeface="Book Antiqua" panose="02040602050305030304" pitchFamily="18" charset="0"/>
              </a:rPr>
              <a:t>Енергетика</a:t>
            </a:r>
            <a:endParaRPr lang="ru-RU" sz="2000" b="1" dirty="0">
              <a:latin typeface="Book Antiqua" panose="02040602050305030304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316060" y="5219908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latin typeface="Book Antiqua" panose="02040602050305030304" pitchFamily="18" charset="0"/>
              </a:rPr>
              <a:t>Металургія</a:t>
            </a:r>
            <a:endParaRPr lang="ru-RU" b="1" dirty="0">
              <a:latin typeface="Book Antiqua" panose="020406020503050303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638603" y="5949280"/>
            <a:ext cx="1192954" cy="518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500" b="1" dirty="0" smtClean="0">
                <a:latin typeface="Book Antiqua" panose="02040602050305030304" pitchFamily="18" charset="0"/>
              </a:rPr>
              <a:t>Машино-</a:t>
            </a:r>
          </a:p>
          <a:p>
            <a:pPr algn="ctr">
              <a:lnSpc>
                <a:spcPts val="1500"/>
              </a:lnSpc>
            </a:pPr>
            <a:r>
              <a:rPr lang="uk-UA" sz="1500" b="1" dirty="0" smtClean="0">
                <a:latin typeface="Book Antiqua" panose="02040602050305030304" pitchFamily="18" charset="0"/>
              </a:rPr>
              <a:t>будування</a:t>
            </a:r>
            <a:endParaRPr lang="ru-RU" sz="1500" b="1" dirty="0">
              <a:latin typeface="Book Antiqua" panose="02040602050305030304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947495" y="5661248"/>
            <a:ext cx="1204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400" b="1" dirty="0" smtClean="0">
                <a:latin typeface="Book Antiqua" panose="02040602050305030304" pitchFamily="18" charset="0"/>
              </a:rPr>
              <a:t>Добувна</a:t>
            </a:r>
          </a:p>
          <a:p>
            <a:pPr algn="ctr">
              <a:lnSpc>
                <a:spcPts val="1200"/>
              </a:lnSpc>
            </a:pPr>
            <a:r>
              <a:rPr lang="uk-UA" sz="1100" b="1" dirty="0" smtClean="0">
                <a:latin typeface="Book Antiqua" panose="02040602050305030304" pitchFamily="18" charset="0"/>
              </a:rPr>
              <a:t>промисловість</a:t>
            </a:r>
            <a:endParaRPr lang="ru-RU" sz="1100" b="1" dirty="0">
              <a:latin typeface="Book Antiqua" panose="02040602050305030304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29782" y="4581128"/>
            <a:ext cx="747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400" b="1" dirty="0" smtClean="0">
                <a:latin typeface="Book Antiqua" panose="02040602050305030304" pitchFamily="18" charset="0"/>
              </a:rPr>
              <a:t>Легка</a:t>
            </a:r>
          </a:p>
          <a:p>
            <a:pPr algn="ctr">
              <a:lnSpc>
                <a:spcPts val="1200"/>
              </a:lnSpc>
            </a:pPr>
            <a:r>
              <a:rPr lang="uk-UA" sz="1100" b="1" dirty="0" err="1">
                <a:latin typeface="Book Antiqua" panose="02040602050305030304" pitchFamily="18" charset="0"/>
              </a:rPr>
              <a:t>п</a:t>
            </a:r>
            <a:r>
              <a:rPr lang="uk-UA" sz="1100" b="1" dirty="0" err="1" smtClean="0">
                <a:latin typeface="Book Antiqua" panose="02040602050305030304" pitchFamily="18" charset="0"/>
              </a:rPr>
              <a:t>ром-т</a:t>
            </a:r>
            <a:r>
              <a:rPr lang="uk-UA" sz="1200" b="1" dirty="0" err="1" smtClean="0">
                <a:latin typeface="Book Antiqua" panose="02040602050305030304" pitchFamily="18" charset="0"/>
              </a:rPr>
              <a:t>ь</a:t>
            </a:r>
            <a:endParaRPr lang="ru-RU" sz="1200" b="1" dirty="0">
              <a:latin typeface="Book Antiqua" panose="0204060205030503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72088" y="3429000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latin typeface="Book Antiqua" panose="02040602050305030304" pitchFamily="18" charset="0"/>
              </a:rPr>
              <a:t>Інші</a:t>
            </a:r>
            <a:endParaRPr lang="ru-RU" b="1" dirty="0">
              <a:latin typeface="Book Antiqua" panose="0204060205030503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338616" y="3878783"/>
            <a:ext cx="27912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latin typeface="Book Antiqua" panose="02040602050305030304" pitchFamily="18" charset="0"/>
              </a:rPr>
              <a:t>Структура </a:t>
            </a:r>
          </a:p>
          <a:p>
            <a:pPr algn="ctr"/>
            <a:r>
              <a:rPr lang="uk-UA" sz="2800" b="1" i="1" dirty="0" smtClean="0">
                <a:latin typeface="Book Antiqua" panose="02040602050305030304" pitchFamily="18" charset="0"/>
              </a:rPr>
              <a:t>промисловості</a:t>
            </a:r>
            <a:endParaRPr lang="ru-RU" sz="2800" b="1" i="1" dirty="0">
              <a:latin typeface="Book Antiqua" panose="02040602050305030304" pitchFamily="18" charset="0"/>
            </a:endParaRPr>
          </a:p>
        </p:txBody>
      </p:sp>
      <p:pic>
        <p:nvPicPr>
          <p:cNvPr id="1026" name="Picture 2" descr="C:\Users\Minaeva\Downloads\d0daa87dfc88359db3609746f3ddb0f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891" y="3501008"/>
            <a:ext cx="2097563" cy="230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C:\Users\Minaeva\Downloads\KOBLEVO_log_slogan_78b3a9a2a4629b4485d0d1f621d5484d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803" y="5081416"/>
            <a:ext cx="1842131" cy="107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C:\Users\Minaeva\Downloads\фрегат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9" b="31293"/>
          <a:stretch/>
        </p:blipFill>
        <p:spPr bwMode="auto">
          <a:xfrm>
            <a:off x="10050622" y="2550439"/>
            <a:ext cx="1881424" cy="70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6" descr="C:\Users\Minaeva\Downloads\logo_sunppukr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1245" y="183395"/>
            <a:ext cx="2180625" cy="166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21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3" grpId="0" animBg="1"/>
      <p:bldP spid="5" grpId="0"/>
      <p:bldP spid="30" grpId="0" animBg="1"/>
      <p:bldP spid="32" grpId="0" animBg="1"/>
      <p:bldP spid="33" grpId="0" animBg="1"/>
      <p:bldP spid="31" grpId="0" animBg="1"/>
      <p:bldP spid="4" grpId="0" animBg="1"/>
      <p:bldP spid="29" grpId="0" animBg="1"/>
      <p:bldP spid="43" grpId="0" animBg="1"/>
      <p:bldP spid="39" grpId="0" animBg="1"/>
      <p:bldP spid="40" grpId="0" animBg="1"/>
      <p:bldP spid="41" grpId="0" animBg="1"/>
      <p:bldP spid="42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/>
      <p:bldP spid="62" grpId="0"/>
      <p:bldP spid="63" grpId="0"/>
      <p:bldP spid="64" grpId="0"/>
      <p:bldP spid="65" grpId="0"/>
      <p:bldP spid="66" grpId="0"/>
      <p:bldP spid="67" grpId="0"/>
      <p:bldP spid="7" grpId="0"/>
      <p:bldP spid="68" grpId="0"/>
      <p:bldP spid="71" grpId="0"/>
      <p:bldP spid="72" grpId="0"/>
      <p:bldP spid="73" grpId="0"/>
      <p:bldP spid="74" grpId="0"/>
      <p:bldP spid="75" grpId="0"/>
      <p:bldP spid="76" grpId="0"/>
      <p:bldP spid="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Результат пошуку зображень за запитом &quot;завод николаев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29" y="0"/>
            <a:ext cx="122161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-18597" y="80112"/>
            <a:ext cx="12218574" cy="687728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1000"/>
                </a:schemeClr>
              </a:gs>
              <a:gs pos="19000">
                <a:schemeClr val="bg1">
                  <a:alpha val="57000"/>
                </a:schemeClr>
              </a:gs>
              <a:gs pos="70000">
                <a:schemeClr val="bg1">
                  <a:alpha val="4500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63444" y="2060848"/>
            <a:ext cx="5236533" cy="3816429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uk-UA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Модернізація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потужностей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uk-UA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морської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індустрії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суднобудування</a:t>
            </a:r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розбудова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індустріальних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парків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і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</a:t>
            </a:r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4" descr="C:\Users\Human\Desktop\пром\лесенк2а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8" b="15208"/>
          <a:stretch/>
        </p:blipFill>
        <p:spPr bwMode="auto">
          <a:xfrm>
            <a:off x="-25474" y="7189"/>
            <a:ext cx="7273062" cy="687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8618" y="95394"/>
            <a:ext cx="9913126" cy="9473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5682" y="247593"/>
            <a:ext cx="979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Миколаївщина – лідер на ринку України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46934" y="4221088"/>
            <a:ext cx="1705915" cy="2210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300000"/>
              </a:lnSpc>
            </a:pPr>
            <a:r>
              <a:rPr lang="en-US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</a:t>
            </a:r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100 %</a:t>
            </a:r>
            <a:endParaRPr lang="uk-UA" sz="3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>
              <a:lnSpc>
                <a:spcPts val="2500"/>
              </a:lnSpc>
            </a:pPr>
            <a:r>
              <a:rPr lang="uk-UA" sz="3000" b="1" i="1" dirty="0" smtClean="0">
                <a:latin typeface="Book Antiqua" panose="02040602050305030304" pitchFamily="18" charset="0"/>
              </a:rPr>
              <a:t>Газові </a:t>
            </a:r>
          </a:p>
          <a:p>
            <a:pPr algn="ctr">
              <a:lnSpc>
                <a:spcPts val="2500"/>
              </a:lnSpc>
            </a:pPr>
            <a:r>
              <a:rPr lang="uk-UA" sz="3000" b="1" i="1" dirty="0" smtClean="0">
                <a:latin typeface="Book Antiqua" panose="02040602050305030304" pitchFamily="18" charset="0"/>
              </a:rPr>
              <a:t>турбіни</a:t>
            </a:r>
            <a:endParaRPr lang="ru-RU" sz="3000" b="1" i="1" dirty="0">
              <a:latin typeface="Book Antiqua" panose="02040602050305030304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8209880" y="3645024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8255446" y="4659818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рапеция 10"/>
          <p:cNvSpPr/>
          <p:nvPr/>
        </p:nvSpPr>
        <p:spPr>
          <a:xfrm>
            <a:off x="1486694" y="4192478"/>
            <a:ext cx="1597098" cy="539981"/>
          </a:xfrm>
          <a:prstGeom prst="trapezoid">
            <a:avLst>
              <a:gd name="adj" fmla="val 8048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341622" y="4313098"/>
            <a:ext cx="18742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dirty="0" smtClean="0">
                <a:latin typeface="Book Antiqua" panose="02040602050305030304" pitchFamily="18" charset="0"/>
              </a:rPr>
              <a:t> 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33,8  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%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400" b="1" i="1" dirty="0" smtClean="0">
                <a:latin typeface="Book Antiqua" panose="02040602050305030304" pitchFamily="18" charset="0"/>
              </a:rPr>
              <a:t>  </a:t>
            </a:r>
            <a:r>
              <a:rPr lang="ru-RU" sz="1600" b="1" i="1" dirty="0" err="1" smtClean="0">
                <a:latin typeface="Book Antiqua" panose="02040602050305030304" pitchFamily="18" charset="0"/>
              </a:rPr>
              <a:t>Згущене</a:t>
            </a:r>
            <a:r>
              <a:rPr lang="ru-RU" sz="1600" b="1" i="1" dirty="0" smtClean="0">
                <a:latin typeface="Book Antiqua" panose="02040602050305030304" pitchFamily="18" charset="0"/>
              </a:rPr>
              <a:t> </a:t>
            </a:r>
            <a:r>
              <a:rPr lang="ru-RU" sz="1600" b="1" i="1" dirty="0">
                <a:latin typeface="Book Antiqua" panose="02040602050305030304" pitchFamily="18" charset="0"/>
              </a:rPr>
              <a:t>молоко </a:t>
            </a:r>
            <a:endParaRPr lang="ru-RU" sz="1600" b="1" i="1" dirty="0" smtClean="0">
              <a:latin typeface="Book Antiqua" panose="0204060205030503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ru-RU" sz="1600" b="1" i="1" dirty="0" smtClean="0">
                <a:latin typeface="Book Antiqua" panose="02040602050305030304" pitchFamily="18" charset="0"/>
              </a:rPr>
              <a:t>та </a:t>
            </a:r>
          </a:p>
          <a:p>
            <a:pPr algn="ctr">
              <a:lnSpc>
                <a:spcPts val="1200"/>
              </a:lnSpc>
            </a:pPr>
            <a:r>
              <a:rPr lang="ru-RU" sz="1600" b="1" i="1" dirty="0" smtClean="0">
                <a:latin typeface="Book Antiqua" panose="02040602050305030304" pitchFamily="18" charset="0"/>
              </a:rPr>
              <a:t>вершки</a:t>
            </a:r>
            <a:endParaRPr lang="ru-RU" sz="1600" b="1" i="1" dirty="0">
              <a:latin typeface="Book Antiqua" panose="02040602050305030304" pitchFamily="18" charset="0"/>
            </a:endParaRPr>
          </a:p>
        </p:txBody>
      </p:sp>
      <p:sp>
        <p:nvSpPr>
          <p:cNvPr id="25" name="Трапеция 24"/>
          <p:cNvSpPr/>
          <p:nvPr/>
        </p:nvSpPr>
        <p:spPr>
          <a:xfrm>
            <a:off x="4078982" y="3058913"/>
            <a:ext cx="1417883" cy="514103"/>
          </a:xfrm>
          <a:prstGeom prst="trapezoid">
            <a:avLst>
              <a:gd name="adj" fmla="val 6370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222998" y="3132837"/>
            <a:ext cx="109196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i="1" dirty="0" smtClean="0">
                <a:latin typeface="Book Antiqua" panose="02040602050305030304" pitchFamily="18" charset="0"/>
              </a:rPr>
              <a:t> 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49,5  %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uk-UA" sz="1600" b="1" i="1" dirty="0" smtClean="0">
                <a:latin typeface="Book Antiqua" panose="02040602050305030304" pitchFamily="18" charset="0"/>
              </a:rPr>
              <a:t>Соки</a:t>
            </a:r>
            <a:endParaRPr lang="ru-RU" sz="1600" b="1" i="1" dirty="0">
              <a:latin typeface="Book Antiqua" panose="02040602050305030304" pitchFamily="18" charset="0"/>
            </a:endParaRPr>
          </a:p>
        </p:txBody>
      </p:sp>
      <p:sp>
        <p:nvSpPr>
          <p:cNvPr id="26" name="Трапеция 25"/>
          <p:cNvSpPr/>
          <p:nvPr/>
        </p:nvSpPr>
        <p:spPr>
          <a:xfrm rot="10800000">
            <a:off x="147426" y="4080671"/>
            <a:ext cx="1542498" cy="579147"/>
          </a:xfrm>
          <a:prstGeom prst="trapezoid">
            <a:avLst>
              <a:gd name="adj" fmla="val 6370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93271" y="3492591"/>
            <a:ext cx="105028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i="1" dirty="0" smtClean="0">
                <a:latin typeface="Book Antiqua" panose="02040602050305030304" pitchFamily="18" charset="0"/>
              </a:rPr>
              <a:t>С/г</a:t>
            </a:r>
          </a:p>
          <a:p>
            <a:pPr algn="ctr"/>
            <a:r>
              <a:rPr lang="uk-UA" b="1" i="1" dirty="0" smtClean="0">
                <a:latin typeface="Book Antiqua" panose="02040602050305030304" pitchFamily="18" charset="0"/>
              </a:rPr>
              <a:t>машини</a:t>
            </a:r>
            <a:endParaRPr lang="uk-UA" b="1" i="1" dirty="0"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44</a:t>
            </a:r>
            <a:r>
              <a:rPr lang="uk-UA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%</a:t>
            </a:r>
            <a:endParaRPr lang="uk-UA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7" name="Трапеция 26"/>
          <p:cNvSpPr/>
          <p:nvPr/>
        </p:nvSpPr>
        <p:spPr>
          <a:xfrm rot="10800000">
            <a:off x="1270670" y="3076903"/>
            <a:ext cx="2631101" cy="1003767"/>
          </a:xfrm>
          <a:prstGeom prst="trapezoid">
            <a:avLst>
              <a:gd name="adj" fmla="val 72393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101000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1595151" y="2442954"/>
            <a:ext cx="18357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3000" b="1" i="1" dirty="0" smtClean="0">
                <a:latin typeface="Book Antiqua" panose="02040602050305030304" pitchFamily="18" charset="0"/>
              </a:rPr>
              <a:t>Глинозем</a:t>
            </a:r>
            <a:endParaRPr lang="en-US" sz="3000" b="1" i="1" dirty="0">
              <a:latin typeface="Book Antiqua" panose="02040602050305030304" pitchFamily="18" charset="0"/>
            </a:endParaRPr>
          </a:p>
        </p:txBody>
      </p:sp>
      <p:sp>
        <p:nvSpPr>
          <p:cNvPr id="28" name="Трапеция 27"/>
          <p:cNvSpPr/>
          <p:nvPr/>
        </p:nvSpPr>
        <p:spPr>
          <a:xfrm rot="10800000">
            <a:off x="3430910" y="2060845"/>
            <a:ext cx="2232248" cy="792090"/>
          </a:xfrm>
          <a:prstGeom prst="trapezoid">
            <a:avLst>
              <a:gd name="adj" fmla="val 6370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371834" y="1614572"/>
            <a:ext cx="232146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Шкірсировина</a:t>
            </a:r>
          </a:p>
          <a:p>
            <a:pPr algn="ctr">
              <a:lnSpc>
                <a:spcPct val="150000"/>
              </a:lnSpc>
            </a:pPr>
            <a:r>
              <a:rPr lang="uk-UA" sz="2800" b="1" i="1" dirty="0" smtClean="0">
                <a:latin typeface="Book Antiqua" panose="02040602050305030304" pitchFamily="18" charset="0"/>
              </a:rPr>
              <a:t>  </a:t>
            </a:r>
            <a:r>
              <a:rPr lang="uk-UA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78,6 %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9" name="Трапеция 28"/>
          <p:cNvSpPr/>
          <p:nvPr/>
        </p:nvSpPr>
        <p:spPr>
          <a:xfrm rot="10800000">
            <a:off x="5303117" y="2996951"/>
            <a:ext cx="1368152" cy="514103"/>
          </a:xfrm>
          <a:prstGeom prst="trapezoid">
            <a:avLst>
              <a:gd name="adj" fmla="val 6370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0945" y="2132856"/>
            <a:ext cx="1249061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uk-UA" b="1" i="1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/>
            <a:r>
              <a:rPr lang="uk-UA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Паста</a:t>
            </a:r>
            <a:endParaRPr lang="uk-UA" b="1" i="1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/>
            <a:r>
              <a:rPr lang="uk-UA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т</a:t>
            </a:r>
            <a:r>
              <a:rPr lang="uk-UA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оматна</a:t>
            </a:r>
          </a:p>
          <a:p>
            <a:pPr algn="ctr"/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53,2%</a:t>
            </a:r>
            <a:endParaRPr lang="uk-UA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9302" y="1124744"/>
            <a:ext cx="5240675" cy="1077218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Пріоритетні напрями інвестування</a:t>
            </a:r>
            <a:endParaRPr lang="uk-UA" sz="32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974891" y="2204865"/>
            <a:ext cx="5201873" cy="3672412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1786787" y="3212976"/>
            <a:ext cx="1370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100%</a:t>
            </a:r>
            <a:endParaRPr lang="en-US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7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5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5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5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5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2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25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25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5" grpId="0"/>
      <p:bldP spid="35" grpId="0" build="p"/>
      <p:bldP spid="11" grpId="0" animBg="1"/>
      <p:bldP spid="19" grpId="0" build="p"/>
      <p:bldP spid="25" grpId="0" animBg="1"/>
      <p:bldP spid="21" grpId="0" uiExpand="1" build="p"/>
      <p:bldP spid="26" grpId="0" animBg="1"/>
      <p:bldP spid="17" grpId="0" build="p"/>
      <p:bldP spid="27" grpId="0" animBg="1"/>
      <p:bldP spid="34" grpId="0" build="p"/>
      <p:bldP spid="28" grpId="0" animBg="1"/>
      <p:bldP spid="15" grpId="0" uiExpand="1" build="p"/>
      <p:bldP spid="29" grpId="0" animBg="1"/>
      <p:bldP spid="20" grpId="0" uiExpand="1" build="p"/>
      <p:bldP spid="7" grpId="0" animBg="1"/>
      <p:bldP spid="32" grpId="0" animBg="1"/>
      <p:bldP spid="3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Human\Desktop\вете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17" y="0"/>
            <a:ext cx="12199030" cy="6880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-25474" y="0"/>
            <a:ext cx="12190413" cy="6858000"/>
          </a:xfrm>
          <a:prstGeom prst="rect">
            <a:avLst/>
          </a:prstGeom>
          <a:gradFill>
            <a:gsLst>
              <a:gs pos="46000">
                <a:schemeClr val="bg1">
                  <a:alpha val="49000"/>
                </a:schemeClr>
              </a:gs>
              <a:gs pos="2732">
                <a:schemeClr val="bg1">
                  <a:alpha val="33000"/>
                </a:schemeClr>
              </a:gs>
              <a:gs pos="73000">
                <a:schemeClr val="bg1">
                  <a:alpha val="90000"/>
                </a:schemeClr>
              </a:gs>
              <a:gs pos="100000">
                <a:schemeClr val="bg1">
                  <a:alpha val="93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8618" y="171594"/>
            <a:ext cx="8533102" cy="9473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8618" y="342843"/>
            <a:ext cx="8533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Високий енергетичний потенціал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651488" y="1260676"/>
            <a:ext cx="5375127" cy="1077218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Пріоритетні напрями інвестування</a:t>
            </a:r>
            <a:endParaRPr lang="uk-UA" sz="32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617222" y="2348880"/>
            <a:ext cx="547095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альтернативних видів                          енергетики</a:t>
            </a:r>
          </a:p>
          <a:p>
            <a:pPr algn="ctr"/>
            <a:endParaRPr lang="uk-UA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 енергоблоку № 4 </a:t>
            </a:r>
          </a:p>
          <a:p>
            <a:pPr algn="ctr"/>
            <a:r>
              <a:rPr lang="uk-UA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Южно-Української</a:t>
            </a:r>
            <a:r>
              <a:rPr lang="uk-UA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АЕС</a:t>
            </a:r>
          </a:p>
          <a:p>
            <a:pPr algn="ctr"/>
            <a:endParaRPr lang="uk-UA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 будівництва та введення в експлуатацію гідроагрегату № 3 </a:t>
            </a:r>
          </a:p>
          <a:p>
            <a:pPr algn="ctr"/>
            <a:r>
              <a:rPr lang="uk-UA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Ташлицької</a:t>
            </a:r>
            <a:r>
              <a:rPr lang="uk-UA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ГАЕС</a:t>
            </a:r>
          </a:p>
          <a:p>
            <a:pPr algn="ctr"/>
            <a:endParaRPr lang="uk-UA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 бризкальних басейнів, реконструкція системи технічного водопостачання енергоблоків </a:t>
            </a:r>
            <a:r>
              <a:rPr lang="uk-UA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Южно</a:t>
            </a:r>
            <a:r>
              <a:rPr lang="uk-UA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-Української АЕС</a:t>
            </a:r>
          </a:p>
          <a:p>
            <a:pPr algn="ctr"/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>
            <a:off x="7997767" y="3119400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7997768" y="4005831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7997768" y="5229200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Шестиугольник 50"/>
          <p:cNvSpPr/>
          <p:nvPr/>
        </p:nvSpPr>
        <p:spPr>
          <a:xfrm rot="16200000">
            <a:off x="346962" y="3163015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Шестиугольник 51"/>
          <p:cNvSpPr/>
          <p:nvPr/>
        </p:nvSpPr>
        <p:spPr>
          <a:xfrm rot="16200000">
            <a:off x="1315429" y="4739927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Шестиугольник 52"/>
          <p:cNvSpPr/>
          <p:nvPr/>
        </p:nvSpPr>
        <p:spPr>
          <a:xfrm rot="16200000">
            <a:off x="3356163" y="4735975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Шестиугольник 53"/>
          <p:cNvSpPr/>
          <p:nvPr/>
        </p:nvSpPr>
        <p:spPr>
          <a:xfrm rot="16200000">
            <a:off x="4326328" y="3119002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Шестиугольник 54"/>
          <p:cNvSpPr/>
          <p:nvPr/>
        </p:nvSpPr>
        <p:spPr>
          <a:xfrm rot="16200000">
            <a:off x="3340397" y="1557001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Шестиугольник 46"/>
          <p:cNvSpPr/>
          <p:nvPr/>
        </p:nvSpPr>
        <p:spPr>
          <a:xfrm rot="16200000">
            <a:off x="1299663" y="1547473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Human\Desktop\цвето1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0" y="1268760"/>
            <a:ext cx="6276975" cy="541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2142491" y="3220591"/>
            <a:ext cx="2304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</a:p>
          <a:p>
            <a:pPr algn="ctr"/>
            <a:r>
              <a:rPr lang="uk-UA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ЕНЕРГЕТИЧНИЙ</a:t>
            </a:r>
          </a:p>
          <a:p>
            <a:pPr algn="ctr"/>
            <a:r>
              <a:rPr lang="uk-UA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ПОТЕНЦІАЛ</a:t>
            </a:r>
          </a:p>
          <a:p>
            <a:pPr algn="ctr"/>
            <a:r>
              <a:rPr lang="uk-UA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РЕГІОНУ</a:t>
            </a:r>
            <a:endParaRPr lang="ru-RU" sz="2000" b="1" i="1" dirty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66680" y="1556792"/>
            <a:ext cx="202793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</a:p>
          <a:p>
            <a:pPr lvl="0" algn="ctr"/>
            <a:r>
              <a:rPr lang="uk-UA" sz="20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uk-UA" sz="2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кВт-г</a:t>
            </a:r>
            <a:r>
              <a:rPr lang="uk-UA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uk-UA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вироблено</a:t>
            </a:r>
          </a:p>
          <a:p>
            <a:pPr lvl="0" algn="ctr"/>
            <a:r>
              <a:rPr lang="uk-UA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вітрової </a:t>
            </a:r>
            <a:endParaRPr lang="uk-UA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uk-UA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 за рік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59053" y="3443616"/>
            <a:ext cx="181972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54 </a:t>
            </a:r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вітроагрегати</a:t>
            </a:r>
            <a:endParaRPr lang="uk-UA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152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МВт 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357011" y="3268141"/>
            <a:ext cx="1974963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endParaRPr lang="uk-UA" sz="2000" i="1" dirty="0" smtClean="0">
              <a:solidFill>
                <a:srgbClr val="A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сонячні </a:t>
            </a:r>
          </a:p>
          <a:p>
            <a:pPr algn="ctr"/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електростанції </a:t>
            </a:r>
          </a:p>
          <a:p>
            <a:pPr algn="ctr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659,3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МВт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409907" y="5088086"/>
            <a:ext cx="172194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2400" b="1" i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r>
              <a:rPr lang="uk-UA" sz="20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uk-UA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сонячних днів </a:t>
            </a:r>
          </a:p>
          <a:p>
            <a:pPr lvl="0" algn="ctr"/>
            <a:r>
              <a:rPr lang="uk-UA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рік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368165" y="5085184"/>
            <a:ext cx="1934953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  <a:r>
              <a:rPr lang="uk-UA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k-UA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еліопотенціалу</a:t>
            </a:r>
            <a:endParaRPr lang="uk-UA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</a:p>
          <a:p>
            <a:pPr algn="ctr"/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68746" y="1556792"/>
            <a:ext cx="144462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k-UA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uk-UA" sz="2400" b="1" i="1" dirty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uk-UA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млрд</a:t>
            </a:r>
            <a:r>
              <a:rPr lang="uk-UA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кВт-г</a:t>
            </a:r>
            <a:r>
              <a:rPr lang="uk-UA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uk-UA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вироблено</a:t>
            </a:r>
          </a:p>
          <a:p>
            <a:pPr lvl="0" algn="ctr"/>
            <a:r>
              <a:rPr lang="uk-UA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атомної </a:t>
            </a:r>
          </a:p>
          <a:p>
            <a:pPr lvl="0" algn="ctr"/>
            <a:r>
              <a:rPr lang="uk-UA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 за рік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689373" y="2335029"/>
            <a:ext cx="5299355" cy="4345371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32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3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8" grpId="0" animBg="1"/>
      <p:bldP spid="40" grpId="0"/>
      <p:bldP spid="51" grpId="0" animBg="1"/>
      <p:bldP spid="52" grpId="0" animBg="1"/>
      <p:bldP spid="53" grpId="0" animBg="1"/>
      <p:bldP spid="54" grpId="0" animBg="1"/>
      <p:bldP spid="55" grpId="0" animBg="1"/>
      <p:bldP spid="47" grpId="0" animBg="1"/>
      <p:bldP spid="31" grpId="0"/>
      <p:bldP spid="30" grpId="0"/>
      <p:bldP spid="32" grpId="0"/>
      <p:bldP spid="33" grpId="0"/>
      <p:bldP spid="34" grpId="0"/>
      <p:bldP spid="36" grpId="0"/>
      <p:bldP spid="24" grpId="0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encrypted-tbn0.gstatic.com/images?q=tbn:ANd9GcSWupW0hyssoSXk_Z8Zqg1465BWOEVhFiE_omhnVcXXfuI80Ij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997" y="-20015"/>
            <a:ext cx="12174445" cy="685799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5000">
                <a:schemeClr val="bg1">
                  <a:alpha val="81000"/>
                </a:schemeClr>
              </a:gs>
              <a:gs pos="70000">
                <a:schemeClr val="bg1">
                  <a:alpha val="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997" y="107248"/>
            <a:ext cx="10598713" cy="128228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4794" y="164491"/>
            <a:ext cx="10268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Сприятливі кліматичні умови та родючі землі для розвитку аграрного сектору 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2931" y="2164789"/>
            <a:ext cx="527113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2395,6</a:t>
            </a:r>
            <a:r>
              <a:rPr lang="uk-UA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uk-UA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ТИС. Т      </a:t>
            </a:r>
            <a:r>
              <a:rPr lang="uk-UA" sz="20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ЗЕРНА</a:t>
            </a:r>
          </a:p>
          <a:p>
            <a:pPr algn="just"/>
            <a:endParaRPr lang="uk-UA" sz="2000" b="1" i="1" dirty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just"/>
            <a:r>
              <a:rPr lang="uk-UA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693,9 </a:t>
            </a:r>
            <a:r>
              <a:rPr lang="uk-UA" sz="2000" b="1" i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ТИС. </a:t>
            </a:r>
            <a:r>
              <a:rPr lang="uk-UA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</a:t>
            </a:r>
            <a:r>
              <a:rPr lang="uk-UA" sz="2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       </a:t>
            </a:r>
            <a:r>
              <a:rPr lang="uk-UA" sz="2000" b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СОНЯШНИКУ</a:t>
            </a:r>
            <a:endParaRPr lang="uk-UA" sz="2000" b="1" dirty="0">
              <a:solidFill>
                <a:srgbClr val="0013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just"/>
            <a:endParaRPr lang="uk-UA" sz="2000" b="1" i="1" dirty="0" smtClean="0">
              <a:latin typeface="Book Antiqua" panose="02040602050305030304" pitchFamily="18" charset="0"/>
            </a:endParaRPr>
          </a:p>
          <a:p>
            <a:pPr algn="just"/>
            <a:r>
              <a:rPr lang="uk-UA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566,7 </a:t>
            </a:r>
            <a:r>
              <a:rPr lang="uk-UA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ТИС.  Т</a:t>
            </a:r>
            <a:r>
              <a:rPr lang="uk-UA" sz="2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        </a:t>
            </a:r>
            <a:r>
              <a:rPr lang="uk-UA" sz="2000" b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ОВОЧІВ</a:t>
            </a:r>
          </a:p>
          <a:p>
            <a:pPr algn="just"/>
            <a:endParaRPr lang="uk-UA" sz="20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lvl="0" algn="just"/>
            <a:r>
              <a:rPr lang="uk-UA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206,6 </a:t>
            </a:r>
            <a:r>
              <a:rPr lang="uk-UA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ТИС.  </a:t>
            </a:r>
            <a:r>
              <a:rPr lang="uk-UA" sz="2000" b="1" i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</a:t>
            </a:r>
            <a:r>
              <a:rPr lang="uk-UA" sz="20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</a:t>
            </a:r>
            <a:r>
              <a:rPr lang="uk-UA" sz="2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     </a:t>
            </a:r>
            <a:r>
              <a:rPr lang="uk-UA" sz="2000" b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КАРТОПЛІ</a:t>
            </a:r>
            <a:endParaRPr lang="uk-UA" sz="4000" b="1" i="1" dirty="0">
              <a:solidFill>
                <a:srgbClr val="00133A"/>
              </a:solidFill>
              <a:latin typeface="Book Antiqua" panose="02040602050305030304" pitchFamily="18" charset="0"/>
            </a:endParaRPr>
          </a:p>
          <a:p>
            <a:pPr algn="just"/>
            <a:endParaRPr lang="uk-UA" sz="4000" b="1" i="1" dirty="0" smtClean="0">
              <a:latin typeface="Book Antiqua" panose="02040602050305030304" pitchFamily="18" charset="0"/>
            </a:endParaRPr>
          </a:p>
          <a:p>
            <a:pPr algn="just"/>
            <a:endParaRPr lang="ru-RU" sz="2000" i="1" dirty="0">
              <a:latin typeface="Book Antiqua" panose="0204060205030503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64251" y="2552710"/>
            <a:ext cx="6092825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Південно-Бузької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зрошувальної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Вознесенського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Миколаївського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районів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Миколаївської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Будівницто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технологічне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тваринницьких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Розбудова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овоче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плодовосховищ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цехів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овочів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фруктів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6905823" y="3645024"/>
            <a:ext cx="3528392" cy="0"/>
          </a:xfrm>
          <a:prstGeom prst="line">
            <a:avLst/>
          </a:prstGeom>
          <a:ln w="22225">
            <a:solidFill>
              <a:srgbClr val="06942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 descr="C:\Documents and Settings\User\Рабочий стол\Презентация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78831"/>
            <a:ext cx="2597482" cy="114975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263436" y="5393120"/>
            <a:ext cx="2304256" cy="1135472"/>
          </a:xfrm>
          <a:prstGeom prst="rect">
            <a:avLst/>
          </a:prstGeom>
          <a:solidFill>
            <a:srgbClr val="009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«С-РОСТОК» - Ведущая овощная компания юга Украины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960" y="5642484"/>
            <a:ext cx="2340168" cy="6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агрофьюжн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30"/>
          <a:stretch/>
        </p:blipFill>
        <p:spPr bwMode="auto">
          <a:xfrm>
            <a:off x="2551530" y="5384733"/>
            <a:ext cx="1492339" cy="114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Результат пошуку зображень за запитом &quot;владам&quot;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0" b="3713"/>
          <a:stretch/>
        </p:blipFill>
        <p:spPr bwMode="auto">
          <a:xfrm>
            <a:off x="4043869" y="5393119"/>
            <a:ext cx="2209533" cy="113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Результат пошуку зображень за запитом &quot;заря ингула баштанка&quot;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3" b="26740"/>
          <a:stretch/>
        </p:blipFill>
        <p:spPr bwMode="auto">
          <a:xfrm>
            <a:off x="8563128" y="5378831"/>
            <a:ext cx="2498605" cy="114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.biz-gid.com/img/logo/15406.jpe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"/>
          <a:stretch/>
        </p:blipFill>
        <p:spPr bwMode="auto">
          <a:xfrm>
            <a:off x="11063758" y="5378831"/>
            <a:ext cx="1170333" cy="114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197313" y="2574522"/>
            <a:ext cx="6626703" cy="2629759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2931" y="1475492"/>
            <a:ext cx="5054589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За 2020 рік </a:t>
            </a:r>
          </a:p>
          <a:p>
            <a:pPr algn="ctr"/>
            <a:r>
              <a:rPr lang="uk-UA" sz="22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господарствами області вироблено:</a:t>
            </a:r>
            <a:endParaRPr lang="uk-UA" sz="2200" b="1" i="1" dirty="0">
              <a:solidFill>
                <a:srgbClr val="0013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2551530" y="2358212"/>
            <a:ext cx="15284" cy="3020619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254340" y="1475492"/>
            <a:ext cx="6626703" cy="1077218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Пріоритетні напрями інвестування</a:t>
            </a:r>
            <a:endParaRPr lang="uk-UA" sz="32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5967" y="2275711"/>
            <a:ext cx="5071127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6815286" y="4365104"/>
            <a:ext cx="3528392" cy="0"/>
          </a:xfrm>
          <a:prstGeom prst="line">
            <a:avLst/>
          </a:prstGeom>
          <a:ln w="22225">
            <a:solidFill>
              <a:srgbClr val="06942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70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10" grpId="0" animBg="1"/>
      <p:bldP spid="19" grpId="0" animBg="1"/>
      <p:bldP spid="2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uman\Desktop\карпта 2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4" r="14957"/>
          <a:stretch/>
        </p:blipFill>
        <p:spPr bwMode="auto">
          <a:xfrm>
            <a:off x="33908" y="959717"/>
            <a:ext cx="8149530" cy="592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743276" y="2550309"/>
            <a:ext cx="5356027" cy="967467"/>
          </a:xfrm>
          <a:prstGeom prst="roundRect">
            <a:avLst/>
          </a:prstGeom>
          <a:solidFill>
            <a:srgbClr val="C00000">
              <a:alpha val="8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56237" y="3733800"/>
            <a:ext cx="5348376" cy="1149007"/>
          </a:xfrm>
          <a:prstGeom prst="roundRect">
            <a:avLst/>
          </a:prstGeom>
          <a:solidFill>
            <a:srgbClr val="002060">
              <a:alpha val="8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491064" y="3868703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Чорноморське економічне співробітництво</a:t>
            </a:r>
            <a:endParaRPr lang="uk-UA" sz="28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4872" y="2563670"/>
            <a:ext cx="5127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Балтійське море – </a:t>
            </a:r>
          </a:p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Чорне море</a:t>
            </a:r>
            <a:endParaRPr lang="uk-UA" sz="28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25474" y="72008"/>
            <a:ext cx="9371383" cy="908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743277" y="5059675"/>
            <a:ext cx="5343451" cy="889605"/>
          </a:xfrm>
          <a:prstGeom prst="roundRect">
            <a:avLst/>
          </a:prstGeom>
          <a:solidFill>
            <a:srgbClr val="00B050">
              <a:alpha val="87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470104" y="522908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Євразійський</a:t>
            </a:r>
            <a:endParaRPr lang="uk-UA" sz="28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311230" y="1211610"/>
            <a:ext cx="5775498" cy="1008112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165640" y="1172042"/>
            <a:ext cx="61263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Міжнародні транспортні коридори</a:t>
            </a:r>
            <a:endParaRPr lang="uk-UA" sz="32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429262" y="190381"/>
            <a:ext cx="10268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Переваги географічного розташування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1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8" grpId="0"/>
      <p:bldP spid="6" grpId="0"/>
      <p:bldP spid="12" grpId="0" animBg="1"/>
      <p:bldP spid="14" grpId="0" animBg="1"/>
      <p:bldP spid="7" grpId="0"/>
      <p:bldP spid="2" grpId="0" animBg="1"/>
      <p:bldP spid="13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13139</TotalTime>
  <Words>811</Words>
  <Application>Microsoft Office PowerPoint</Application>
  <PresentationFormat>Произвольный</PresentationFormat>
  <Paragraphs>315</Paragraphs>
  <Slides>15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Work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Human</dc:creator>
  <cp:lastModifiedBy>Секретарь</cp:lastModifiedBy>
  <cp:revision>556</cp:revision>
  <cp:lastPrinted>2020-04-29T07:14:33Z</cp:lastPrinted>
  <dcterms:created xsi:type="dcterms:W3CDTF">2018-02-05T12:47:49Z</dcterms:created>
  <dcterms:modified xsi:type="dcterms:W3CDTF">2021-05-28T11:08:18Z</dcterms:modified>
</cp:coreProperties>
</file>