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84" r:id="rId2"/>
    <p:sldId id="308" r:id="rId3"/>
    <p:sldId id="317" r:id="rId4"/>
    <p:sldId id="312" r:id="rId5"/>
    <p:sldId id="303" r:id="rId6"/>
    <p:sldId id="320" r:id="rId7"/>
    <p:sldId id="322" r:id="rId8"/>
  </p:sldIdLst>
  <p:sldSz cx="12192000" cy="6858000"/>
  <p:notesSz cx="6808788" cy="9939338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a Onofrei" initials="DO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5987" autoAdjust="0"/>
    <p:restoredTop sz="94682" autoAdjust="0"/>
  </p:normalViewPr>
  <p:slideViewPr>
    <p:cSldViewPr snapToGrid="0">
      <p:cViewPr varScale="1">
        <p:scale>
          <a:sx n="105" d="100"/>
          <a:sy n="105" d="100"/>
        </p:scale>
        <p:origin x="84" y="24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B348B9-03FE-4209-85DE-6E9F65D90644}" type="datetimeFigureOut">
              <a:rPr lang="en-US" smtClean="0"/>
              <a:t>28/02/2020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50475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6737" y="9440647"/>
            <a:ext cx="2950475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B186EE-5D40-408F-ADC6-DA00090349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4090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D4443C-E5DF-4701-8D2A-22DE41BFCE61}" type="datetimeFigureOut">
              <a:rPr lang="en-US" smtClean="0"/>
              <a:t>28/02/2020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6712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0B5C20-D1A8-4A94-B30E-BC51E4237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863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2107ED3-C583-4FA9-BE77-A0E7A9E6BCB2}" type="slidenum">
              <a:rPr lang="ro-RO" altLang="en-US" smtClean="0"/>
              <a:pPr>
                <a:spcBef>
                  <a:spcPct val="0"/>
                </a:spcBef>
              </a:pPr>
              <a:t>1</a:t>
            </a:fld>
            <a:endParaRPr lang="ro-RO" altLang="en-US" smtClean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22338" eaLnBrk="1" hangingPunct="1"/>
            <a:endParaRPr lang="en-GB" altLang="en-US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69912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3CCBFEDE-DE02-4FC4-A86A-F3BE11BB798A}" type="slidenum">
              <a:rPr lang="ro-RO" sz="1200"/>
              <a:pPr eaLnBrk="1" hangingPunct="1"/>
              <a:t>4</a:t>
            </a:fld>
            <a:endParaRPr lang="ro-RO" sz="120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o-RO" smtClean="0"/>
          </a:p>
        </p:txBody>
      </p:sp>
    </p:spTree>
    <p:extLst>
      <p:ext uri="{BB962C8B-B14F-4D97-AF65-F5344CB8AC3E}">
        <p14:creationId xmlns:p14="http://schemas.microsoft.com/office/powerpoint/2010/main" val="31725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7934831-73DD-4CA9-8DC3-22555829ADE1}" type="slidenum">
              <a:rPr lang="ro-RO" altLang="en-US" smtClean="0"/>
              <a:pPr>
                <a:spcBef>
                  <a:spcPct val="0"/>
                </a:spcBef>
              </a:pPr>
              <a:t>5</a:t>
            </a:fld>
            <a:endParaRPr lang="ro-RO" altLang="en-US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4724400"/>
            <a:ext cx="5443537" cy="447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>
                <a:ea typeface="ＭＳ Ｐゴシック" panose="020B0600070205080204" pitchFamily="34" charset="-128"/>
              </a:rPr>
              <a:t>A) regional, local or, if necessary for the project purpose, national public authority - </a:t>
            </a:r>
            <a:r>
              <a:rPr lang="en-US" altLang="en-US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PLEASE NOTE that although national authorities are not excluded, priority will be given to local and/or regional authorities, civil society organisations, chambers of commerce, and the academic and educational community; as well as other eligible actors.</a:t>
            </a:r>
          </a:p>
          <a:p>
            <a:endParaRPr lang="en-US" altLang="en-US" smtClean="0">
              <a:ea typeface="ＭＳ Ｐゴシック" panose="020B0600070205080204" pitchFamily="34" charset="-128"/>
            </a:endParaRPr>
          </a:p>
          <a:p>
            <a:r>
              <a:rPr lang="en-US" altLang="en-US" smtClean="0">
                <a:ea typeface="ＭＳ Ｐゴシック" panose="020B0600070205080204" pitchFamily="34" charset="-128"/>
              </a:rPr>
              <a:t>B) bodies governed by public law - have all of the following characteristics: </a:t>
            </a:r>
          </a:p>
          <a:p>
            <a:r>
              <a:rPr lang="en-US" altLang="en-US" smtClean="0">
                <a:ea typeface="ＭＳ Ｐゴシック" panose="020B0600070205080204" pitchFamily="34" charset="-128"/>
              </a:rPr>
              <a:t>(b.1) they are established for the specific purpose of meeting needs in the general interest, not having an industrial or commercial character; </a:t>
            </a:r>
          </a:p>
          <a:p>
            <a:r>
              <a:rPr lang="en-US" altLang="en-US" smtClean="0">
                <a:ea typeface="ＭＳ Ｐゴシック" panose="020B0600070205080204" pitchFamily="34" charset="-128"/>
              </a:rPr>
              <a:t>(b.2) they have legal personality; and </a:t>
            </a:r>
          </a:p>
          <a:p>
            <a:r>
              <a:rPr lang="en-US" altLang="en-US" smtClean="0">
                <a:ea typeface="ＭＳ Ｐゴシック" panose="020B0600070205080204" pitchFamily="34" charset="-128"/>
              </a:rPr>
              <a:t>(b.3) they are financed, for the most part, by the State, regional or local authorities, or by other bodies governed by public law; or are subject to management supervision by those authorities or bodies; or have an administrative, managerial or supervisory board, more than half of whose members are appointed by the State, regional or local authorities, or by other bodies governed by public law;</a:t>
            </a:r>
          </a:p>
          <a:p>
            <a:endParaRPr lang="ro-RO" altLang="en-US" smtClean="0">
              <a:ea typeface="ＭＳ Ｐゴシック" panose="020B0600070205080204" pitchFamily="34" charset="-12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ro-RO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657739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B3B4D5-466C-49F1-B911-8226F8FC866B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CE5F91A-8723-482E-9E96-BC51AC69032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27D4DC4-1C6B-4DF2-8506-CDAB54976EB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FB349A-6AA0-4949-A06C-F95C2D18BAFA}" type="datetime1">
              <a:rPr lang="ro-RO"/>
              <a:pPr lvl="0"/>
              <a:t>28.02.2020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81C04E4-E918-43B8-89D1-29327568FDF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9681002-7BCD-4F2D-A3F8-B5BC16A71B4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01A862-5C65-499C-B204-4755EA5A4A40}" type="slidenum"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7999276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79D5DC-4A6D-4A2E-B668-49D35F12270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95AFC1D-806A-44BC-BF12-EF75D5306BAC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B9AD54A-DABB-402A-BFD8-2EFE1C6E03F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D1944ED-046A-45D3-84BC-C7C5DEA8A7B5}" type="datetime1">
              <a:rPr lang="ro-RO"/>
              <a:pPr lvl="0"/>
              <a:t>28.02.2020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45892A-AD83-413C-98E9-177BE90484C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67F265D-A578-4FCF-950A-D624C5ECB19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C197DD-241D-42A2-8B97-0A968BFCDB54}" type="slidenum"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43923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4507759-98F6-482E-A2BA-138F0B72D11F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D68D1D1-063A-4AAB-9B87-FA8A20EB047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3965E7B-7D99-4323-B86E-3C8D24130A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959E843-9514-4540-A523-26FAC0E01B26}" type="datetime1">
              <a:rPr lang="ro-RO"/>
              <a:pPr lvl="0"/>
              <a:t>28.02.2020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E3A03CA-F2DB-4ECD-AC15-B3185679E35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1B3961A-2035-451B-99FE-1AFC731A59E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BF6C25-D11D-4642-A319-719D56F94520}" type="slidenum"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099801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F4DC1A-C0A8-4644-84F1-037B64E92A2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CFEC247-D457-498F-AD00-F58AAB903A1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E075358-252D-45D7-B9B5-E90943ADEB9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0FD3AE4-15F0-460E-B7B0-937F248A4E9B}" type="datetime1">
              <a:rPr lang="ro-RO"/>
              <a:pPr lvl="0"/>
              <a:t>28.02.2020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DFDC9E2-645F-44D9-9121-BD4D2E511FE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57FBB11-60E6-4B5F-8916-797B163D30A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6EA9C1F-6E0F-4364-99C3-DCFCC75DA7F7}" type="slidenum"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50745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844A64-D151-44BD-AB20-E528077FA6E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464507B-F084-47EA-BB5B-F43E565953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E207F18-3E2E-47B6-BEAF-B6942B70C68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0515791-4FB8-4B53-A8B4-36C77774F6B6}" type="datetime1">
              <a:rPr lang="ro-RO"/>
              <a:pPr lvl="0"/>
              <a:t>28.02.2020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7ED12A7-8560-4E67-AE63-CE80BBCBA7E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3D1083F-FC12-48B7-A654-065E1F38B5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477D033-0381-4715-B77C-3EB721D8C39D}" type="slidenum"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82031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6446EC-00F0-4FC3-8FE1-58E965089AC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1AD3856-02A1-45AD-8336-56A71C79A16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B6CEE69-A0E8-4E07-95EF-860CCDACCF61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1D811F6-3CDE-4FBC-A569-FE8ECACCE2B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A6C1B9E-0B85-42E5-BC18-5D3969E509DD}" type="datetime1">
              <a:rPr lang="ro-RO"/>
              <a:pPr lvl="0"/>
              <a:t>28.02.2020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08C9271-5EB5-4A61-8C83-81275D4730A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5B87113-0A40-4EF9-9D14-C6B56A01D0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1B1E4C7-5344-4B71-A634-5673CEB333FA}" type="slidenum"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88014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21004D-67E3-4568-A48A-15439BBBE3A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FCF3A6C-3B13-4E18-986B-8C6B7C94296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36706F7-7042-4BA6-A1B3-89F9DB83695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77FF7DC-2BCE-4D2A-BF71-D09E9297D66F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7ECFD21-D43C-4E72-9F74-7EADC669576C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9414E69-D2D9-45F4-B6D0-1D418C47B9A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C9FC3E1-FE72-4CEE-800D-1BD7A129F828}" type="datetime1">
              <a:rPr lang="ro-RO"/>
              <a:pPr lvl="0"/>
              <a:t>28.02.2020</a:t>
            </a:fld>
            <a:endParaRPr lang="ro-R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58E8DB6-AE32-46F9-815E-FBE11708BB5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o-R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691A0FB-B5B0-4ECD-8C9B-49EAE61099B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84BF156-7FFD-4342-BACC-5FBC1E9E7B32}" type="slidenum"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27125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EA216B9-7605-4737-89A2-6F98B160C29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1BB2154-FBD8-40BD-876B-E2348593606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1B6B66-33C6-42A4-8730-3356704E9211}" type="datetime1">
              <a:rPr lang="ro-RO"/>
              <a:pPr lvl="0"/>
              <a:t>28.02.2020</a:t>
            </a:fld>
            <a:endParaRPr lang="ro-R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9C8937E-555A-4C8D-BC1A-7DE0B4E0971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o-R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F514FBA-F242-4863-A87C-7FBCC58A216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CA7528-67E9-4B7A-95D1-96FABDC6DC8F}" type="slidenum"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445996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F0B84EB-EBE7-401D-A8D7-E192BFD216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20B8698-3611-49B8-9334-F0418978F55C}" type="datetime1">
              <a:rPr lang="ro-RO"/>
              <a:pPr lvl="0"/>
              <a:t>28.02.2020</a:t>
            </a:fld>
            <a:endParaRPr lang="ro-R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701E8E1-E270-4F3A-AAB4-E5D07F27B16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o-R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CE4CF34-3401-4D65-A89A-8BC74CE8C22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7ACE0D6-5E68-4B80-A84E-EEAC90F1F73F}" type="slidenum"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65055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28BF73-1236-40FA-9D00-91DDF8BFE7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B859FBE-95ED-4234-A08F-7196DAB715E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FD051B0-AC25-41EC-8B4E-ABF86F2FF28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C626C45-6CA1-4D00-BDE7-51AE1BCC5F4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D52054-DC57-48A5-96A5-8C7CB6368B9B}" type="datetime1">
              <a:rPr lang="ro-RO"/>
              <a:pPr lvl="0"/>
              <a:t>28.02.2020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4C05AA6-D53A-4391-A66A-A6D7E5251B5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218B561-49AE-4AF6-8F5F-0C0EA955E91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0F059AE-2EC4-4E25-A8C5-11B14A156A5A}" type="slidenum"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8321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5006D0-1DCF-4723-A6A4-B938B5A126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2817BB9-4141-4560-B6C9-7E94E98B19F8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ro-RO" sz="3200"/>
            </a:lvl1pPr>
          </a:lstStyle>
          <a:p>
            <a:pPr lvl="0"/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8B0870F-D5B3-4CA8-9E7A-EFFF9BB37FE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F3A6981-9BA0-4B89-B4B4-9713D848158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BA8772E-96B5-4723-BA66-4847E0DA7E66}" type="datetime1">
              <a:rPr lang="ro-RO"/>
              <a:pPr lvl="0"/>
              <a:t>28.02.2020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B19B2BF-D2FE-4C98-9AED-6AC25BC1854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F1B22D8-5BD6-41D0-83AF-7879C7FA13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CC2F5A-C991-48A0-A7ED-866C559FCCEB}" type="slidenum"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72197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EB228415-64C9-4281-9D6F-628850BEF18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27DA92C-74EA-4981-883A-9FEFFE2829D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8329F30-6A38-4363-9961-FBE8244DE184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o-RO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4FF3B277-1B55-4CE6-AAB7-EB54C19CF53C}" type="datetime1">
              <a:rPr lang="ro-RO"/>
              <a:pPr lvl="0"/>
              <a:t>28.02.2020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F638EF7-4EA1-47A9-BC50-949DD8C8CD5C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o-RO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6AD9D8C-6AFA-4D4A-8510-0ED84E3B27A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o-RO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D8D87798-9558-42B7-92CB-41E7BBAD7B13}" type="slidenum">
              <a:t>‹#›</a:t>
            </a:fld>
            <a:endParaRPr lang="ro-R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lacksea-cbc.net/projects/our-projects-2014-2020/" TargetMode="External"/><Relationship Id="rId2" Type="http://schemas.openxmlformats.org/officeDocument/2006/relationships/hyperlink" Target="http://blacksea-cbc.net/wp-content/uploads/2017/11/2017_annual-brochure.pdf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cebook.com/BlackSeaBasin" TargetMode="External"/><Relationship Id="rId2" Type="http://schemas.openxmlformats.org/officeDocument/2006/relationships/hyperlink" Target="http://www.blacksea-cbc.net/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blacksea-cbc@mlpda.ro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1752600" y="1296955"/>
            <a:ext cx="8534400" cy="5180045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 eaLnBrk="1">
              <a:defRPr/>
            </a:pPr>
            <a:r>
              <a:rPr lang="en-GB" sz="2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charset="0"/>
                <a:ea typeface="ＭＳ Ｐゴシック" charset="0"/>
              </a:rPr>
              <a:t>Joint Operational </a:t>
            </a:r>
            <a:r>
              <a:rPr lang="en-GB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charset="0"/>
                <a:ea typeface="ＭＳ Ｐゴシック" charset="0"/>
              </a:rPr>
              <a:t>Programme</a:t>
            </a:r>
          </a:p>
          <a:p>
            <a:pPr algn="ctr" eaLnBrk="1">
              <a:defRPr/>
            </a:pPr>
            <a:r>
              <a:rPr lang="en-GB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charset="0"/>
                <a:ea typeface="ＭＳ Ｐゴシック" charset="0"/>
              </a:rPr>
              <a:t>Black </a:t>
            </a:r>
            <a:r>
              <a:rPr lang="en-GB" sz="2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charset="0"/>
                <a:ea typeface="ＭＳ Ｐゴシック" charset="0"/>
              </a:rPr>
              <a:t>Sea </a:t>
            </a:r>
            <a:r>
              <a:rPr lang="en-GB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charset="0"/>
                <a:ea typeface="ＭＳ Ｐゴシック" charset="0"/>
              </a:rPr>
              <a:t>Basin</a:t>
            </a:r>
          </a:p>
          <a:p>
            <a:pPr algn="ctr" eaLnBrk="1">
              <a:defRPr/>
            </a:pPr>
            <a:endParaRPr lang="en-GB" sz="2800" b="1" dirty="0" smtClean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charset="0"/>
              <a:ea typeface="ＭＳ Ｐゴシック" charset="0"/>
            </a:endParaRPr>
          </a:p>
          <a:p>
            <a:pPr algn="ctr" eaLnBrk="1">
              <a:defRPr/>
            </a:pPr>
            <a:endParaRPr lang="en-GB" sz="20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charset="0"/>
              <a:ea typeface="ＭＳ Ｐゴシック" charset="0"/>
            </a:endParaRPr>
          </a:p>
          <a:p>
            <a:pPr algn="ctr" eaLnBrk="1">
              <a:defRPr/>
            </a:pPr>
            <a:endParaRPr lang="en-GB" sz="20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charset="0"/>
              <a:ea typeface="ＭＳ Ｐゴシック" charset="0"/>
            </a:endParaRPr>
          </a:p>
          <a:p>
            <a:pPr algn="ctr" eaLnBrk="1">
              <a:defRPr/>
            </a:pPr>
            <a:r>
              <a:rPr lang="en-GB" sz="2800" b="1" i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charset="0"/>
                <a:ea typeface="ＭＳ Ｐゴシック" charset="0"/>
              </a:rPr>
              <a:t>Main elements</a:t>
            </a:r>
            <a:endParaRPr lang="en-GB" sz="2000" i="1" dirty="0">
              <a:solidFill>
                <a:srgbClr val="0033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20">
            <a:extLst>
              <a:ext uri="{FF2B5EF4-FFF2-40B4-BE49-F238E27FC236}">
                <a16:creationId xmlns:a16="http://schemas.microsoft.com/office/drawing/2014/main" xmlns="" id="{3D3E29DD-DCF1-4F13-A8C4-2CB3EE505A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903"/>
          <a:stretch>
            <a:fillRect/>
          </a:stretch>
        </p:blipFill>
        <p:spPr>
          <a:xfrm>
            <a:off x="0" y="-101416"/>
            <a:ext cx="12175958" cy="69594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Rectangle 4"/>
          <p:cNvSpPr/>
          <p:nvPr/>
        </p:nvSpPr>
        <p:spPr>
          <a:xfrm>
            <a:off x="709234" y="1610597"/>
            <a:ext cx="456893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charset="0"/>
                <a:ea typeface="ＭＳ Ｐゴシック" charset="0"/>
              </a:rPr>
              <a:t>2 programming exercises:</a:t>
            </a:r>
          </a:p>
          <a:p>
            <a:pPr algn="just"/>
            <a:endParaRPr lang="en-US" sz="1600" b="1" dirty="0" smtClean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charset="0"/>
              <a:ea typeface="ＭＳ Ｐゴシック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ro-RO" sz="1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charset="0"/>
                <a:ea typeface="ＭＳ Ｐゴシック" charset="0"/>
              </a:rPr>
              <a:t>20</a:t>
            </a:r>
            <a:r>
              <a:rPr lang="en-US" sz="1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charset="0"/>
                <a:ea typeface="ＭＳ Ｐゴシック" charset="0"/>
              </a:rPr>
              <a:t>07-2</a:t>
            </a:r>
            <a:r>
              <a:rPr lang="ro-RO" sz="1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charset="0"/>
                <a:ea typeface="ＭＳ Ｐゴシック" charset="0"/>
              </a:rPr>
              <a:t>0</a:t>
            </a:r>
            <a:r>
              <a:rPr lang="en-US" sz="1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charset="0"/>
                <a:ea typeface="ＭＳ Ｐゴシック" charset="0"/>
              </a:rPr>
              <a:t>13 </a:t>
            </a:r>
            <a:r>
              <a:rPr lang="en-US" sz="1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charset="0"/>
                <a:ea typeface="ＭＳ Ｐゴシック" charset="0"/>
              </a:rPr>
              <a:t>– </a:t>
            </a:r>
            <a:r>
              <a:rPr lang="en-GB" sz="1600" b="1" i="1" dirty="0" smtClean="0">
                <a:solidFill>
                  <a:srgbClr val="003399"/>
                </a:solidFill>
                <a:latin typeface="Trebuchet MS" panose="020B0603020202020204" pitchFamily="34" charset="0"/>
                <a:ea typeface="Century Gothic" charset="0"/>
                <a:cs typeface="Century Gothic" charset="0"/>
              </a:rPr>
              <a:t>completed</a:t>
            </a:r>
          </a:p>
          <a:p>
            <a:pPr lvl="1" algn="just"/>
            <a:endParaRPr lang="en-GB" sz="1600" b="1" i="1" dirty="0" smtClean="0">
              <a:solidFill>
                <a:srgbClr val="003399"/>
              </a:solidFill>
              <a:latin typeface="Trebuchet MS" panose="020B0603020202020204" pitchFamily="34" charset="0"/>
              <a:ea typeface="Century Gothic" charset="0"/>
              <a:cs typeface="Century Gothic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ro-RO" sz="1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charset="0"/>
                <a:ea typeface="ＭＳ Ｐゴシック" charset="0"/>
              </a:rPr>
              <a:t>2014-2020</a:t>
            </a:r>
            <a:r>
              <a:rPr lang="en-US" sz="1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charset="0"/>
                <a:ea typeface="ＭＳ Ｐゴシック" charset="0"/>
              </a:rPr>
              <a:t> -</a:t>
            </a:r>
            <a:r>
              <a:rPr lang="en-GB" sz="1600" b="1" dirty="0" smtClean="0">
                <a:solidFill>
                  <a:srgbClr val="003399"/>
                </a:solidFill>
                <a:latin typeface="Trebuchet MS" panose="020B0603020202020204" pitchFamily="34" charset="0"/>
                <a:ea typeface="Century Gothic" charset="0"/>
                <a:cs typeface="Century Gothic" charset="0"/>
              </a:rPr>
              <a:t> </a:t>
            </a:r>
            <a:r>
              <a:rPr lang="en-GB" sz="1600" b="1" i="1" dirty="0" smtClean="0">
                <a:solidFill>
                  <a:srgbClr val="003399"/>
                </a:solidFill>
                <a:latin typeface="Trebuchet MS" panose="020B0603020202020204" pitchFamily="34" charset="0"/>
                <a:ea typeface="Century Gothic" charset="0"/>
                <a:cs typeface="Century Gothic" charset="0"/>
              </a:rPr>
              <a:t>ongoing</a:t>
            </a:r>
            <a:endParaRPr lang="ro-RO" sz="1600" b="1" i="1" dirty="0" smtClean="0">
              <a:solidFill>
                <a:srgbClr val="003399"/>
              </a:solidFill>
              <a:latin typeface="Trebuchet MS" panose="020B0603020202020204" pitchFamily="34" charset="0"/>
              <a:ea typeface="Century Gothic" charset="0"/>
              <a:cs typeface="Century Gothic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ro-RO" sz="2000" b="1" dirty="0" smtClean="0">
              <a:solidFill>
                <a:srgbClr val="003399"/>
              </a:solidFill>
              <a:latin typeface="Trebuchet MS" panose="020B0603020202020204" pitchFamily="34" charset="0"/>
              <a:ea typeface="Century Gothic" charset="0"/>
              <a:cs typeface="Century Gothic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54228" y="864468"/>
            <a:ext cx="48702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charset="0"/>
                <a:ea typeface="ＭＳ Ｐゴシック" charset="0"/>
              </a:rPr>
              <a:t>Black Sea Basin Programme</a:t>
            </a:r>
            <a:endParaRPr lang="en-GB" sz="28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charset="0"/>
              <a:ea typeface="ＭＳ Ｐゴシック" charset="0"/>
            </a:endParaRPr>
          </a:p>
        </p:txBody>
      </p:sp>
      <p:pic>
        <p:nvPicPr>
          <p:cNvPr id="7" name="Picture 2" descr="C:\Users\DanaO\Desktop\Picture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554" y="1647731"/>
            <a:ext cx="6302145" cy="3173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214265" y="4374446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Bef>
                <a:spcPct val="0"/>
              </a:spcBef>
              <a:buFontTx/>
              <a:buNone/>
            </a:pPr>
            <a:r>
              <a:rPr lang="ro-RO" altLang="en-US" sz="1400" b="1" dirty="0">
                <a:solidFill>
                  <a:srgbClr val="003399"/>
                </a:solidFill>
              </a:rPr>
              <a:t>Bulgaria</a:t>
            </a:r>
            <a:r>
              <a:rPr lang="ro-RO" altLang="en-US" sz="1400" dirty="0">
                <a:solidFill>
                  <a:srgbClr val="003399"/>
                </a:solidFill>
              </a:rPr>
              <a:t>: </a:t>
            </a:r>
            <a:r>
              <a:rPr lang="en-US" altLang="en-US" sz="1400" dirty="0">
                <a:solidFill>
                  <a:srgbClr val="003399"/>
                </a:solidFill>
              </a:rPr>
              <a:t>	</a:t>
            </a:r>
            <a:r>
              <a:rPr lang="en-US" altLang="en-US" sz="1400" dirty="0" smtClean="0">
                <a:solidFill>
                  <a:srgbClr val="003399"/>
                </a:solidFill>
              </a:rPr>
              <a:t>2 </a:t>
            </a:r>
            <a:r>
              <a:rPr lang="en-GB" altLang="en-US" sz="1400" dirty="0" smtClean="0">
                <a:solidFill>
                  <a:srgbClr val="003399"/>
                </a:solidFill>
              </a:rPr>
              <a:t>regions of </a:t>
            </a:r>
            <a:r>
              <a:rPr lang="ro-RO" altLang="en-US" sz="1400" dirty="0" err="1" smtClean="0">
                <a:solidFill>
                  <a:srgbClr val="003399"/>
                </a:solidFill>
              </a:rPr>
              <a:t>Severoiztochen</a:t>
            </a:r>
            <a:r>
              <a:rPr lang="ro-RO" altLang="en-US" sz="1400" dirty="0" smtClean="0">
                <a:solidFill>
                  <a:srgbClr val="003399"/>
                </a:solidFill>
              </a:rPr>
              <a:t>, </a:t>
            </a:r>
            <a:r>
              <a:rPr lang="ro-RO" altLang="en-US" sz="1400" dirty="0" err="1" smtClean="0">
                <a:solidFill>
                  <a:srgbClr val="003399"/>
                </a:solidFill>
              </a:rPr>
              <a:t>Yugoiztochen</a:t>
            </a:r>
            <a:r>
              <a:rPr lang="ro-RO" altLang="en-US" sz="1400" dirty="0" smtClean="0">
                <a:solidFill>
                  <a:srgbClr val="003399"/>
                </a:solidFill>
              </a:rPr>
              <a:t>;</a:t>
            </a:r>
            <a:endParaRPr lang="ro-RO" altLang="en-US" sz="1400" b="1" dirty="0">
              <a:solidFill>
                <a:srgbClr val="003399"/>
              </a:solidFill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o-RO" altLang="en-US" sz="1400" b="1" dirty="0">
                <a:solidFill>
                  <a:srgbClr val="003399"/>
                </a:solidFill>
              </a:rPr>
              <a:t>Grecia:</a:t>
            </a:r>
            <a:r>
              <a:rPr lang="ro-RO" altLang="en-US" sz="1400" dirty="0">
                <a:solidFill>
                  <a:srgbClr val="003399"/>
                </a:solidFill>
              </a:rPr>
              <a:t> </a:t>
            </a:r>
            <a:r>
              <a:rPr lang="en-US" altLang="en-US" sz="1400" dirty="0">
                <a:solidFill>
                  <a:srgbClr val="003399"/>
                </a:solidFill>
              </a:rPr>
              <a:t>	</a:t>
            </a:r>
            <a:r>
              <a:rPr lang="en-GB" altLang="en-US" sz="1400" dirty="0">
                <a:solidFill>
                  <a:srgbClr val="003399"/>
                </a:solidFill>
              </a:rPr>
              <a:t>regions of </a:t>
            </a:r>
            <a:r>
              <a:rPr lang="ro-RO" altLang="en-US" sz="1400" dirty="0" err="1">
                <a:solidFill>
                  <a:srgbClr val="003399"/>
                </a:solidFill>
              </a:rPr>
              <a:t>Kentriki</a:t>
            </a:r>
            <a:r>
              <a:rPr lang="ro-RO" altLang="en-US" sz="1400" dirty="0">
                <a:solidFill>
                  <a:srgbClr val="003399"/>
                </a:solidFill>
              </a:rPr>
              <a:t> </a:t>
            </a:r>
            <a:r>
              <a:rPr lang="ro-RO" altLang="en-US" sz="1400" dirty="0" err="1">
                <a:solidFill>
                  <a:srgbClr val="003399"/>
                </a:solidFill>
              </a:rPr>
              <a:t>Makedonia</a:t>
            </a:r>
            <a:r>
              <a:rPr lang="ro-RO" altLang="en-US" sz="1400" dirty="0">
                <a:solidFill>
                  <a:srgbClr val="003399"/>
                </a:solidFill>
              </a:rPr>
              <a:t>, </a:t>
            </a:r>
            <a:r>
              <a:rPr lang="ro-RO" altLang="en-US" sz="1400" dirty="0" err="1">
                <a:solidFill>
                  <a:srgbClr val="003399"/>
                </a:solidFill>
              </a:rPr>
              <a:t>Anatoliki</a:t>
            </a:r>
            <a:r>
              <a:rPr lang="ro-RO" altLang="en-US" sz="1400" dirty="0">
                <a:solidFill>
                  <a:srgbClr val="003399"/>
                </a:solidFill>
              </a:rPr>
              <a:t> </a:t>
            </a:r>
            <a:r>
              <a:rPr lang="ro-RO" altLang="en-US" sz="1400" dirty="0" err="1">
                <a:solidFill>
                  <a:srgbClr val="003399"/>
                </a:solidFill>
              </a:rPr>
              <a:t>Makedonia</a:t>
            </a:r>
            <a:r>
              <a:rPr lang="ro-RO" altLang="en-US" sz="1400" dirty="0">
                <a:solidFill>
                  <a:srgbClr val="003399"/>
                </a:solidFill>
              </a:rPr>
              <a:t> </a:t>
            </a:r>
            <a:r>
              <a:rPr lang="ro-RO" altLang="en-US" sz="1400" dirty="0" err="1">
                <a:solidFill>
                  <a:srgbClr val="003399"/>
                </a:solidFill>
              </a:rPr>
              <a:t>Thraki</a:t>
            </a:r>
            <a:r>
              <a:rPr lang="ro-RO" altLang="en-US" sz="1400" dirty="0">
                <a:solidFill>
                  <a:srgbClr val="003399"/>
                </a:solidFill>
              </a:rPr>
              <a:t>; </a:t>
            </a:r>
            <a:endParaRPr lang="en-US" altLang="en-US" sz="1400" dirty="0">
              <a:solidFill>
                <a:srgbClr val="003399"/>
              </a:solidFill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o-RO" altLang="en-US" sz="1400" b="1" dirty="0">
                <a:solidFill>
                  <a:srgbClr val="003399"/>
                </a:solidFill>
              </a:rPr>
              <a:t>Rom</a:t>
            </a:r>
            <a:r>
              <a:rPr lang="en-GB" altLang="en-US" sz="1400" b="1" dirty="0">
                <a:solidFill>
                  <a:srgbClr val="003399"/>
                </a:solidFill>
              </a:rPr>
              <a:t>a</a:t>
            </a:r>
            <a:r>
              <a:rPr lang="ro-RO" altLang="en-US" sz="1400" b="1" dirty="0" err="1">
                <a:solidFill>
                  <a:srgbClr val="003399"/>
                </a:solidFill>
              </a:rPr>
              <a:t>nia</a:t>
            </a:r>
            <a:r>
              <a:rPr lang="ro-RO" altLang="en-US" sz="1400" b="1" dirty="0">
                <a:solidFill>
                  <a:srgbClr val="003399"/>
                </a:solidFill>
              </a:rPr>
              <a:t>:</a:t>
            </a:r>
            <a:r>
              <a:rPr lang="en-US" altLang="en-US" sz="1400" b="1" dirty="0">
                <a:solidFill>
                  <a:srgbClr val="003399"/>
                </a:solidFill>
              </a:rPr>
              <a:t> 	</a:t>
            </a:r>
            <a:r>
              <a:rPr lang="en-US" altLang="en-US" sz="1400" dirty="0">
                <a:solidFill>
                  <a:srgbClr val="003399"/>
                </a:solidFill>
              </a:rPr>
              <a:t>region of</a:t>
            </a:r>
            <a:r>
              <a:rPr lang="ro-RO" altLang="en-US" sz="1400" dirty="0">
                <a:solidFill>
                  <a:srgbClr val="003399"/>
                </a:solidFill>
              </a:rPr>
              <a:t> </a:t>
            </a:r>
            <a:r>
              <a:rPr lang="en-GB" altLang="en-US" sz="1400" dirty="0">
                <a:solidFill>
                  <a:srgbClr val="003399"/>
                </a:solidFill>
              </a:rPr>
              <a:t>South-East</a:t>
            </a:r>
            <a:r>
              <a:rPr lang="ro-RO" altLang="en-US" sz="1400" dirty="0">
                <a:solidFill>
                  <a:srgbClr val="003399"/>
                </a:solidFill>
              </a:rPr>
              <a:t>; </a:t>
            </a:r>
            <a:r>
              <a:rPr lang="ro-RO" altLang="en-US" sz="1400" b="1" dirty="0">
                <a:solidFill>
                  <a:srgbClr val="003399"/>
                </a:solidFill>
              </a:rPr>
              <a:t>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o-RO" altLang="en-US" sz="1400" b="1" dirty="0">
                <a:solidFill>
                  <a:srgbClr val="003399"/>
                </a:solidFill>
              </a:rPr>
              <a:t>Turcia</a:t>
            </a:r>
            <a:r>
              <a:rPr lang="ro-RO" altLang="en-US" sz="1400" dirty="0">
                <a:solidFill>
                  <a:srgbClr val="003399"/>
                </a:solidFill>
              </a:rPr>
              <a:t>:</a:t>
            </a:r>
            <a:r>
              <a:rPr lang="en-US" altLang="en-US" sz="1400" dirty="0">
                <a:solidFill>
                  <a:srgbClr val="003399"/>
                </a:solidFill>
              </a:rPr>
              <a:t> 	</a:t>
            </a:r>
            <a:r>
              <a:rPr lang="ro-RO" altLang="en-US" sz="1400" dirty="0" err="1">
                <a:solidFill>
                  <a:srgbClr val="003399"/>
                </a:solidFill>
              </a:rPr>
              <a:t>regions</a:t>
            </a:r>
            <a:r>
              <a:rPr lang="ro-RO" altLang="en-US" sz="1400" dirty="0">
                <a:solidFill>
                  <a:srgbClr val="003399"/>
                </a:solidFill>
              </a:rPr>
              <a:t> </a:t>
            </a:r>
            <a:r>
              <a:rPr lang="en-US" altLang="en-US" sz="1400" dirty="0">
                <a:solidFill>
                  <a:srgbClr val="003399"/>
                </a:solidFill>
              </a:rPr>
              <a:t>of </a:t>
            </a:r>
            <a:r>
              <a:rPr lang="ro-RO" altLang="en-US" sz="1400" dirty="0">
                <a:solidFill>
                  <a:srgbClr val="003399"/>
                </a:solidFill>
              </a:rPr>
              <a:t>TR10 (İstanbul), TR21 (</a:t>
            </a:r>
            <a:r>
              <a:rPr lang="ro-RO" altLang="en-US" sz="1400" dirty="0" err="1">
                <a:solidFill>
                  <a:srgbClr val="003399"/>
                </a:solidFill>
              </a:rPr>
              <a:t>Tekirdağ</a:t>
            </a:r>
            <a:r>
              <a:rPr lang="ro-RO" altLang="en-US" sz="1400" dirty="0">
                <a:solidFill>
                  <a:srgbClr val="003399"/>
                </a:solidFill>
              </a:rPr>
              <a:t>, </a:t>
            </a:r>
            <a:r>
              <a:rPr lang="ro-RO" altLang="en-US" sz="1400" dirty="0" err="1">
                <a:solidFill>
                  <a:srgbClr val="003399"/>
                </a:solidFill>
              </a:rPr>
              <a:t>Edirne</a:t>
            </a:r>
            <a:r>
              <a:rPr lang="ro-RO" altLang="en-US" sz="1400" dirty="0">
                <a:solidFill>
                  <a:srgbClr val="003399"/>
                </a:solidFill>
              </a:rPr>
              <a:t>, </a:t>
            </a:r>
            <a:r>
              <a:rPr lang="ro-RO" altLang="en-US" sz="1400" dirty="0" err="1">
                <a:solidFill>
                  <a:srgbClr val="003399"/>
                </a:solidFill>
              </a:rPr>
              <a:t>Kırklareli</a:t>
            </a:r>
            <a:r>
              <a:rPr lang="ro-RO" altLang="en-US" sz="1400" dirty="0">
                <a:solidFill>
                  <a:srgbClr val="003399"/>
                </a:solidFill>
              </a:rPr>
              <a:t>), TR42 (</a:t>
            </a:r>
            <a:r>
              <a:rPr lang="ro-RO" altLang="en-US" sz="1400" dirty="0" err="1">
                <a:solidFill>
                  <a:srgbClr val="003399"/>
                </a:solidFill>
              </a:rPr>
              <a:t>Kocaeli</a:t>
            </a:r>
            <a:r>
              <a:rPr lang="ro-RO" altLang="en-US" sz="1400" dirty="0">
                <a:solidFill>
                  <a:srgbClr val="003399"/>
                </a:solidFill>
              </a:rPr>
              <a:t>, </a:t>
            </a:r>
            <a:r>
              <a:rPr lang="ro-RO" altLang="en-US" sz="1400" dirty="0" err="1">
                <a:solidFill>
                  <a:srgbClr val="003399"/>
                </a:solidFill>
              </a:rPr>
              <a:t>Sakarya</a:t>
            </a:r>
            <a:r>
              <a:rPr lang="ro-RO" altLang="en-US" sz="1400" dirty="0">
                <a:solidFill>
                  <a:srgbClr val="003399"/>
                </a:solidFill>
              </a:rPr>
              <a:t>, </a:t>
            </a:r>
            <a:r>
              <a:rPr lang="ro-RO" altLang="en-US" sz="1400" dirty="0" err="1" smtClean="0">
                <a:solidFill>
                  <a:srgbClr val="003399"/>
                </a:solidFill>
              </a:rPr>
              <a:t>Düzce</a:t>
            </a:r>
            <a:r>
              <a:rPr lang="ro-RO" altLang="en-US" sz="1400" dirty="0">
                <a:solidFill>
                  <a:srgbClr val="003399"/>
                </a:solidFill>
              </a:rPr>
              <a:t>, </a:t>
            </a:r>
            <a:r>
              <a:rPr lang="ro-RO" altLang="en-US" sz="1400" dirty="0" err="1">
                <a:solidFill>
                  <a:srgbClr val="003399"/>
                </a:solidFill>
              </a:rPr>
              <a:t>Bolu</a:t>
            </a:r>
            <a:r>
              <a:rPr lang="ro-RO" altLang="en-US" sz="1400" dirty="0">
                <a:solidFill>
                  <a:srgbClr val="003399"/>
                </a:solidFill>
              </a:rPr>
              <a:t>, </a:t>
            </a:r>
            <a:r>
              <a:rPr lang="ro-RO" altLang="en-US" sz="1400" dirty="0" err="1">
                <a:solidFill>
                  <a:srgbClr val="003399"/>
                </a:solidFill>
              </a:rPr>
              <a:t>Yalova</a:t>
            </a:r>
            <a:r>
              <a:rPr lang="ro-RO" altLang="en-US" sz="1400" dirty="0">
                <a:solidFill>
                  <a:srgbClr val="003399"/>
                </a:solidFill>
              </a:rPr>
              <a:t>), TR81 (</a:t>
            </a:r>
            <a:r>
              <a:rPr lang="ro-RO" altLang="en-US" sz="1400" dirty="0" err="1">
                <a:solidFill>
                  <a:srgbClr val="003399"/>
                </a:solidFill>
              </a:rPr>
              <a:t>Zonguldak</a:t>
            </a:r>
            <a:r>
              <a:rPr lang="ro-RO" altLang="en-US" sz="1400" dirty="0">
                <a:solidFill>
                  <a:srgbClr val="003399"/>
                </a:solidFill>
              </a:rPr>
              <a:t>, </a:t>
            </a:r>
            <a:r>
              <a:rPr lang="ro-RO" altLang="en-US" sz="1400" dirty="0" err="1">
                <a:solidFill>
                  <a:srgbClr val="003399"/>
                </a:solidFill>
              </a:rPr>
              <a:t>Karabük</a:t>
            </a:r>
            <a:r>
              <a:rPr lang="ro-RO" altLang="en-US" sz="1400" dirty="0">
                <a:solidFill>
                  <a:srgbClr val="003399"/>
                </a:solidFill>
              </a:rPr>
              <a:t>, </a:t>
            </a:r>
            <a:r>
              <a:rPr lang="ro-RO" altLang="en-US" sz="1400" dirty="0" err="1">
                <a:solidFill>
                  <a:srgbClr val="003399"/>
                </a:solidFill>
              </a:rPr>
              <a:t>Bartın</a:t>
            </a:r>
            <a:r>
              <a:rPr lang="ro-RO" altLang="en-US" sz="1400" dirty="0">
                <a:solidFill>
                  <a:srgbClr val="003399"/>
                </a:solidFill>
              </a:rPr>
              <a:t>), TR82 (</a:t>
            </a:r>
            <a:r>
              <a:rPr lang="ro-RO" altLang="en-US" sz="1400" dirty="0" err="1">
                <a:solidFill>
                  <a:srgbClr val="003399"/>
                </a:solidFill>
              </a:rPr>
              <a:t>Kastamonu</a:t>
            </a:r>
            <a:r>
              <a:rPr lang="ro-RO" altLang="en-US" sz="1400" dirty="0">
                <a:solidFill>
                  <a:srgbClr val="003399"/>
                </a:solidFill>
              </a:rPr>
              <a:t>, </a:t>
            </a:r>
            <a:r>
              <a:rPr lang="ro-RO" altLang="en-US" sz="1400" dirty="0" err="1">
                <a:solidFill>
                  <a:srgbClr val="003399"/>
                </a:solidFill>
              </a:rPr>
              <a:t>Çankırı</a:t>
            </a:r>
            <a:r>
              <a:rPr lang="ro-RO" altLang="en-US" sz="1400" dirty="0">
                <a:solidFill>
                  <a:srgbClr val="003399"/>
                </a:solidFill>
              </a:rPr>
              <a:t>, </a:t>
            </a:r>
            <a:r>
              <a:rPr lang="ro-RO" altLang="en-US" sz="1400" dirty="0" err="1" smtClean="0">
                <a:solidFill>
                  <a:srgbClr val="003399"/>
                </a:solidFill>
              </a:rPr>
              <a:t>Sinop</a:t>
            </a:r>
            <a:r>
              <a:rPr lang="ro-RO" altLang="en-US" sz="1400" dirty="0">
                <a:solidFill>
                  <a:srgbClr val="003399"/>
                </a:solidFill>
              </a:rPr>
              <a:t>), TR83 (</a:t>
            </a:r>
            <a:r>
              <a:rPr lang="ro-RO" altLang="en-US" sz="1400" dirty="0" err="1">
                <a:solidFill>
                  <a:srgbClr val="003399"/>
                </a:solidFill>
              </a:rPr>
              <a:t>Samsun</a:t>
            </a:r>
            <a:r>
              <a:rPr lang="ro-RO" altLang="en-US" sz="1400" dirty="0">
                <a:solidFill>
                  <a:srgbClr val="003399"/>
                </a:solidFill>
              </a:rPr>
              <a:t>, </a:t>
            </a:r>
            <a:r>
              <a:rPr lang="ro-RO" altLang="en-US" sz="1400" dirty="0" err="1">
                <a:solidFill>
                  <a:srgbClr val="003399"/>
                </a:solidFill>
              </a:rPr>
              <a:t>Tokat</a:t>
            </a:r>
            <a:r>
              <a:rPr lang="ro-RO" altLang="en-US" sz="1400" dirty="0">
                <a:solidFill>
                  <a:srgbClr val="003399"/>
                </a:solidFill>
              </a:rPr>
              <a:t>, </a:t>
            </a:r>
            <a:r>
              <a:rPr lang="ro-RO" altLang="en-US" sz="1400" dirty="0" err="1">
                <a:solidFill>
                  <a:srgbClr val="003399"/>
                </a:solidFill>
              </a:rPr>
              <a:t>Çorum</a:t>
            </a:r>
            <a:r>
              <a:rPr lang="ro-RO" altLang="en-US" sz="1400" dirty="0">
                <a:solidFill>
                  <a:srgbClr val="003399"/>
                </a:solidFill>
              </a:rPr>
              <a:t>, </a:t>
            </a:r>
            <a:r>
              <a:rPr lang="ro-RO" altLang="en-US" sz="1400" dirty="0" err="1">
                <a:solidFill>
                  <a:srgbClr val="003399"/>
                </a:solidFill>
              </a:rPr>
              <a:t>Amasya</a:t>
            </a:r>
            <a:r>
              <a:rPr lang="ro-RO" altLang="en-US" sz="1400" dirty="0">
                <a:solidFill>
                  <a:srgbClr val="003399"/>
                </a:solidFill>
              </a:rPr>
              <a:t>) </a:t>
            </a:r>
            <a:r>
              <a:rPr lang="ro-RO" altLang="en-US" sz="1400" dirty="0" err="1">
                <a:solidFill>
                  <a:srgbClr val="003399"/>
                </a:solidFill>
              </a:rPr>
              <a:t>and</a:t>
            </a:r>
            <a:r>
              <a:rPr lang="ro-RO" altLang="en-US" sz="1400" dirty="0">
                <a:solidFill>
                  <a:srgbClr val="003399"/>
                </a:solidFill>
              </a:rPr>
              <a:t> TR90 (</a:t>
            </a:r>
            <a:r>
              <a:rPr lang="ro-RO" altLang="en-US" sz="1400" dirty="0" err="1">
                <a:solidFill>
                  <a:srgbClr val="003399"/>
                </a:solidFill>
              </a:rPr>
              <a:t>Trabzon</a:t>
            </a:r>
            <a:r>
              <a:rPr lang="ro-RO" altLang="en-US" sz="1400" dirty="0">
                <a:solidFill>
                  <a:srgbClr val="003399"/>
                </a:solidFill>
              </a:rPr>
              <a:t>, </a:t>
            </a:r>
            <a:r>
              <a:rPr lang="ro-RO" altLang="en-US" sz="1400" dirty="0" err="1">
                <a:solidFill>
                  <a:srgbClr val="003399"/>
                </a:solidFill>
              </a:rPr>
              <a:t>Ordu</a:t>
            </a:r>
            <a:r>
              <a:rPr lang="ro-RO" altLang="en-US" sz="1400" dirty="0">
                <a:solidFill>
                  <a:srgbClr val="003399"/>
                </a:solidFill>
              </a:rPr>
              <a:t>, </a:t>
            </a:r>
            <a:r>
              <a:rPr lang="ro-RO" altLang="en-US" sz="1400" dirty="0" err="1">
                <a:solidFill>
                  <a:srgbClr val="003399"/>
                </a:solidFill>
              </a:rPr>
              <a:t>Giresun</a:t>
            </a:r>
            <a:r>
              <a:rPr lang="ro-RO" altLang="en-US" sz="1400" dirty="0">
                <a:solidFill>
                  <a:srgbClr val="003399"/>
                </a:solidFill>
              </a:rPr>
              <a:t>, </a:t>
            </a:r>
            <a:r>
              <a:rPr lang="ro-RO" altLang="en-US" sz="1400" dirty="0" err="1">
                <a:solidFill>
                  <a:srgbClr val="003399"/>
                </a:solidFill>
              </a:rPr>
              <a:t>Rize</a:t>
            </a:r>
            <a:r>
              <a:rPr lang="ro-RO" altLang="en-US" sz="1400" dirty="0">
                <a:solidFill>
                  <a:srgbClr val="003399"/>
                </a:solidFill>
              </a:rPr>
              <a:t>, </a:t>
            </a:r>
            <a:r>
              <a:rPr lang="ro-RO" altLang="en-US" sz="1400" dirty="0" err="1" smtClean="0">
                <a:solidFill>
                  <a:srgbClr val="003399"/>
                </a:solidFill>
              </a:rPr>
              <a:t>Artvin</a:t>
            </a:r>
            <a:r>
              <a:rPr lang="ro-RO" altLang="en-US" sz="1400" dirty="0">
                <a:solidFill>
                  <a:srgbClr val="003399"/>
                </a:solidFill>
              </a:rPr>
              <a:t>, </a:t>
            </a:r>
            <a:r>
              <a:rPr lang="ro-RO" altLang="en-US" sz="1400" dirty="0" err="1">
                <a:solidFill>
                  <a:srgbClr val="003399"/>
                </a:solidFill>
              </a:rPr>
              <a:t>Gümüşhane</a:t>
            </a:r>
            <a:r>
              <a:rPr lang="en-US" altLang="en-US" sz="1400" dirty="0">
                <a:solidFill>
                  <a:srgbClr val="003399"/>
                </a:solidFill>
              </a:rPr>
              <a:t>);</a:t>
            </a:r>
            <a:endParaRPr lang="ro-RO" altLang="en-US" sz="1400" dirty="0">
              <a:solidFill>
                <a:srgbClr val="003399"/>
              </a:solidFill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o-RO" altLang="en-US" sz="1400" b="1" dirty="0">
                <a:solidFill>
                  <a:srgbClr val="003399"/>
                </a:solidFill>
              </a:rPr>
              <a:t>Ucraina</a:t>
            </a:r>
            <a:r>
              <a:rPr lang="en-GB" altLang="en-US" sz="1400" b="1" dirty="0">
                <a:solidFill>
                  <a:srgbClr val="003399"/>
                </a:solidFill>
              </a:rPr>
              <a:t>*</a:t>
            </a:r>
            <a:r>
              <a:rPr lang="ro-RO" altLang="en-US" sz="1400" b="1" dirty="0">
                <a:solidFill>
                  <a:srgbClr val="003399"/>
                </a:solidFill>
              </a:rPr>
              <a:t>:</a:t>
            </a:r>
            <a:r>
              <a:rPr lang="ro-RO" altLang="en-US" sz="1400" dirty="0">
                <a:solidFill>
                  <a:srgbClr val="003399"/>
                </a:solidFill>
              </a:rPr>
              <a:t> </a:t>
            </a:r>
            <a:r>
              <a:rPr lang="en-US" altLang="en-US" sz="1400" dirty="0">
                <a:solidFill>
                  <a:srgbClr val="003399"/>
                </a:solidFill>
              </a:rPr>
              <a:t>	</a:t>
            </a:r>
            <a:r>
              <a:rPr lang="ro-RO" altLang="en-US" sz="1400" dirty="0" err="1">
                <a:solidFill>
                  <a:srgbClr val="003399"/>
                </a:solidFill>
              </a:rPr>
              <a:t>Odesa</a:t>
            </a:r>
            <a:r>
              <a:rPr lang="ro-RO" altLang="en-US" sz="1400" dirty="0">
                <a:solidFill>
                  <a:srgbClr val="003399"/>
                </a:solidFill>
              </a:rPr>
              <a:t>, </a:t>
            </a:r>
            <a:r>
              <a:rPr lang="ro-RO" altLang="en-US" sz="1400" dirty="0" err="1">
                <a:solidFill>
                  <a:srgbClr val="003399"/>
                </a:solidFill>
              </a:rPr>
              <a:t>Mykolaiv</a:t>
            </a:r>
            <a:r>
              <a:rPr lang="ro-RO" altLang="en-US" sz="1400" dirty="0">
                <a:solidFill>
                  <a:srgbClr val="003399"/>
                </a:solidFill>
              </a:rPr>
              <a:t>, </a:t>
            </a:r>
            <a:r>
              <a:rPr lang="ro-RO" altLang="en-US" sz="1400" dirty="0" err="1">
                <a:solidFill>
                  <a:srgbClr val="003399"/>
                </a:solidFill>
              </a:rPr>
              <a:t>Kherson</a:t>
            </a:r>
            <a:r>
              <a:rPr lang="ro-RO" altLang="en-US" sz="1400" dirty="0">
                <a:solidFill>
                  <a:srgbClr val="003399"/>
                </a:solidFill>
              </a:rPr>
              <a:t>, </a:t>
            </a:r>
            <a:r>
              <a:rPr lang="ro-RO" altLang="en-US" sz="1400" dirty="0" err="1">
                <a:solidFill>
                  <a:srgbClr val="003399"/>
                </a:solidFill>
              </a:rPr>
              <a:t>Zaporosh’ye</a:t>
            </a:r>
            <a:r>
              <a:rPr lang="ro-RO" altLang="en-US" sz="1400" dirty="0">
                <a:solidFill>
                  <a:srgbClr val="003399"/>
                </a:solidFill>
              </a:rPr>
              <a:t> </a:t>
            </a:r>
            <a:r>
              <a:rPr lang="ro-RO" altLang="en-US" sz="1400" dirty="0" err="1">
                <a:solidFill>
                  <a:srgbClr val="003399"/>
                </a:solidFill>
              </a:rPr>
              <a:t>and</a:t>
            </a:r>
            <a:r>
              <a:rPr lang="ro-RO" altLang="en-US" sz="1400" dirty="0">
                <a:solidFill>
                  <a:srgbClr val="003399"/>
                </a:solidFill>
              </a:rPr>
              <a:t> Donetsk </a:t>
            </a:r>
            <a:r>
              <a:rPr lang="ro-RO" altLang="en-US" sz="1400" dirty="0" err="1">
                <a:solidFill>
                  <a:srgbClr val="003399"/>
                </a:solidFill>
              </a:rPr>
              <a:t>Oblasts</a:t>
            </a:r>
            <a:r>
              <a:rPr lang="ro-RO" altLang="en-US" sz="1400" dirty="0">
                <a:solidFill>
                  <a:srgbClr val="003399"/>
                </a:solidFill>
              </a:rPr>
              <a:t>, </a:t>
            </a:r>
            <a:r>
              <a:rPr lang="ro-RO" altLang="en-US" sz="1400" dirty="0" err="1">
                <a:solidFill>
                  <a:srgbClr val="003399"/>
                </a:solidFill>
              </a:rPr>
              <a:t>Crimea</a:t>
            </a:r>
            <a:r>
              <a:rPr lang="ro-RO" altLang="en-US" sz="1400" dirty="0">
                <a:solidFill>
                  <a:srgbClr val="003399"/>
                </a:solidFill>
              </a:rPr>
              <a:t> Republic, </a:t>
            </a:r>
            <a:r>
              <a:rPr lang="ro-RO" altLang="en-US" sz="1400" dirty="0" smtClean="0">
                <a:solidFill>
                  <a:srgbClr val="003399"/>
                </a:solidFill>
              </a:rPr>
              <a:t>Sevastopol</a:t>
            </a:r>
            <a:r>
              <a:rPr lang="ro-RO" altLang="en-US" sz="1400" dirty="0">
                <a:solidFill>
                  <a:srgbClr val="003399"/>
                </a:solidFill>
              </a:rPr>
              <a:t>;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o-RO" altLang="en-US" sz="1400" b="1" dirty="0">
                <a:solidFill>
                  <a:srgbClr val="003399"/>
                </a:solidFill>
                <a:cs typeface="Times New Roman" panose="02020603050405020304" pitchFamily="18" charset="0"/>
              </a:rPr>
              <a:t>Rep. Moldova, Georgia</a:t>
            </a:r>
            <a:r>
              <a:rPr lang="ro-RO" altLang="en-US" sz="1400" dirty="0">
                <a:solidFill>
                  <a:srgbClr val="003399"/>
                </a:solidFill>
                <a:cs typeface="Times New Roman" panose="02020603050405020304" pitchFamily="18" charset="0"/>
              </a:rPr>
              <a:t>, </a:t>
            </a:r>
            <a:r>
              <a:rPr lang="ro-RO" altLang="en-US" sz="1400" b="1" dirty="0">
                <a:solidFill>
                  <a:srgbClr val="003399"/>
                </a:solidFill>
                <a:cs typeface="Times New Roman" panose="02020603050405020304" pitchFamily="18" charset="0"/>
              </a:rPr>
              <a:t>Armenia:</a:t>
            </a:r>
            <a:r>
              <a:rPr lang="ro-RO" altLang="en-US" sz="1400" dirty="0">
                <a:solidFill>
                  <a:srgbClr val="003399"/>
                </a:solidFill>
                <a:cs typeface="Times New Roman" panose="02020603050405020304" pitchFamily="18" charset="0"/>
              </a:rPr>
              <a:t> </a:t>
            </a:r>
            <a:r>
              <a:rPr lang="ro-RO" altLang="en-US" sz="1400" dirty="0" err="1">
                <a:solidFill>
                  <a:srgbClr val="003399"/>
                </a:solidFill>
                <a:cs typeface="Times New Roman" panose="02020603050405020304" pitchFamily="18" charset="0"/>
              </a:rPr>
              <a:t>whole</a:t>
            </a:r>
            <a:r>
              <a:rPr lang="ro-RO" altLang="en-US" sz="1400" dirty="0">
                <a:solidFill>
                  <a:srgbClr val="003399"/>
                </a:solidFill>
                <a:cs typeface="Times New Roman" panose="02020603050405020304" pitchFamily="18" charset="0"/>
              </a:rPr>
              <a:t> country</a:t>
            </a:r>
            <a:r>
              <a:rPr lang="ro-RO" altLang="en-US" sz="1400" dirty="0" smtClean="0">
                <a:solidFill>
                  <a:srgbClr val="003399"/>
                </a:solidFill>
                <a:cs typeface="Times New Roman" panose="02020603050405020304" pitchFamily="18" charset="0"/>
              </a:rPr>
              <a:t>.</a:t>
            </a:r>
            <a:endParaRPr lang="en-US" altLang="en-US" sz="1400" dirty="0" smtClean="0">
              <a:solidFill>
                <a:srgbClr val="003399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387627" y="5984338"/>
            <a:ext cx="38990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  <a:buFontTx/>
              <a:buNone/>
            </a:pPr>
            <a:r>
              <a:rPr lang="en-GB" altLang="en-US" sz="1200" dirty="0">
                <a:solidFill>
                  <a:srgbClr val="003399"/>
                </a:solidFill>
                <a:cs typeface="Times New Roman" panose="02020603050405020304" pitchFamily="18" charset="0"/>
              </a:rPr>
              <a:t>*</a:t>
            </a:r>
            <a:r>
              <a:rPr lang="en-US" altLang="en-US" sz="1200" dirty="0">
                <a:solidFill>
                  <a:srgbClr val="003399"/>
                </a:solidFill>
                <a:cs typeface="Times New Roman" panose="02020603050405020304" pitchFamily="18" charset="0"/>
              </a:rPr>
              <a:t>General EU restrictions on cooperation in </a:t>
            </a:r>
            <a:r>
              <a:rPr lang="en-US" altLang="en-US" sz="1200" dirty="0" err="1">
                <a:solidFill>
                  <a:srgbClr val="003399"/>
                </a:solidFill>
                <a:cs typeface="Times New Roman" panose="02020603050405020304" pitchFamily="18" charset="0"/>
              </a:rPr>
              <a:t>Crimeea</a:t>
            </a:r>
            <a:r>
              <a:rPr lang="en-US" altLang="en-US" sz="1200" dirty="0">
                <a:solidFill>
                  <a:srgbClr val="003399"/>
                </a:solidFill>
                <a:cs typeface="Times New Roman" panose="02020603050405020304" pitchFamily="18" charset="0"/>
              </a:rPr>
              <a:t> and Sevastopol regions are applicable to </a:t>
            </a:r>
            <a:r>
              <a:rPr lang="en-US" altLang="en-US" sz="1200" dirty="0" err="1">
                <a:solidFill>
                  <a:srgbClr val="003399"/>
                </a:solidFill>
                <a:cs typeface="Times New Roman" panose="02020603050405020304" pitchFamily="18" charset="0"/>
              </a:rPr>
              <a:t>CBC</a:t>
            </a:r>
            <a:r>
              <a:rPr lang="en-US" altLang="en-US" sz="1200" dirty="0">
                <a:solidFill>
                  <a:srgbClr val="003399"/>
                </a:solidFill>
                <a:cs typeface="Times New Roman" panose="02020603050405020304" pitchFamily="18" charset="0"/>
              </a:rPr>
              <a:t>, as provided for in the </a:t>
            </a:r>
            <a:r>
              <a:rPr lang="en-US" altLang="en-US" sz="1200" dirty="0" err="1">
                <a:solidFill>
                  <a:srgbClr val="003399"/>
                </a:solidFill>
                <a:cs typeface="Times New Roman" panose="02020603050405020304" pitchFamily="18" charset="0"/>
              </a:rPr>
              <a:t>ENI</a:t>
            </a:r>
            <a:r>
              <a:rPr lang="en-US" altLang="en-US" sz="1200" dirty="0">
                <a:solidFill>
                  <a:srgbClr val="003399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1200" dirty="0" err="1">
                <a:solidFill>
                  <a:srgbClr val="003399"/>
                </a:solidFill>
                <a:cs typeface="Times New Roman" panose="02020603050405020304" pitchFamily="18" charset="0"/>
              </a:rPr>
              <a:t>CBC</a:t>
            </a:r>
            <a:r>
              <a:rPr lang="en-US" altLang="en-US" sz="1200" dirty="0">
                <a:solidFill>
                  <a:srgbClr val="003399"/>
                </a:solidFill>
                <a:cs typeface="Times New Roman" panose="02020603050405020304" pitchFamily="18" charset="0"/>
              </a:rPr>
              <a:t> Programming document</a:t>
            </a:r>
            <a:endParaRPr lang="ro-RO" altLang="en-US" sz="1200" dirty="0">
              <a:solidFill>
                <a:srgbClr val="003399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79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914401"/>
            <a:ext cx="7772400" cy="6524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o-RO" sz="2800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ea typeface="+mj-ea"/>
                <a:cs typeface="+mj-cs"/>
              </a:rPr>
              <a:t>Bu</a:t>
            </a:r>
            <a:r>
              <a:rPr lang="en-US" sz="2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ea typeface="+mj-ea"/>
                <a:cs typeface="+mj-cs"/>
              </a:rPr>
              <a:t>d</a:t>
            </a:r>
            <a:r>
              <a:rPr lang="ro-RO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ea typeface="+mj-ea"/>
                <a:cs typeface="+mj-cs"/>
              </a:rPr>
              <a:t>get</a:t>
            </a:r>
            <a:endParaRPr lang="en-US" sz="28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224760" y="2372008"/>
            <a:ext cx="5499478" cy="4114800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en-US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2014-2020</a:t>
            </a:r>
          </a:p>
          <a:p>
            <a:pPr marL="0" indent="0">
              <a:buNone/>
              <a:defRPr/>
            </a:pPr>
            <a:endParaRPr lang="en-US" altLang="en-US" sz="2200" b="1" dirty="0" smtClean="0">
              <a:solidFill>
                <a:srgbClr val="003399"/>
              </a:solidFill>
              <a:latin typeface="Trebuchet MS" pitchFamily="34" charset="0"/>
            </a:endParaRPr>
          </a:p>
          <a:p>
            <a:pPr marL="0" indent="0">
              <a:buNone/>
              <a:defRPr/>
            </a:pPr>
            <a:r>
              <a:rPr lang="ro-RO" altLang="en-US" sz="2200" b="1" dirty="0" smtClean="0">
                <a:solidFill>
                  <a:srgbClr val="003399"/>
                </a:solidFill>
                <a:latin typeface="Trebuchet MS" pitchFamily="34" charset="0"/>
              </a:rPr>
              <a:t>ENI</a:t>
            </a:r>
            <a:r>
              <a:rPr lang="en-GB" altLang="en-US" sz="2200" b="1" dirty="0" smtClean="0">
                <a:solidFill>
                  <a:srgbClr val="003399"/>
                </a:solidFill>
                <a:latin typeface="Trebuchet MS" pitchFamily="34" charset="0"/>
              </a:rPr>
              <a:t> </a:t>
            </a:r>
            <a:r>
              <a:rPr lang="ro-RO" altLang="en-US" sz="2200" b="1" dirty="0">
                <a:solidFill>
                  <a:srgbClr val="003399"/>
                </a:solidFill>
                <a:latin typeface="Trebuchet MS" pitchFamily="34" charset="0"/>
              </a:rPr>
              <a:t>Buget : 	39</a:t>
            </a:r>
            <a:r>
              <a:rPr lang="en-US" altLang="en-US" sz="2200" b="1" dirty="0">
                <a:solidFill>
                  <a:srgbClr val="003399"/>
                </a:solidFill>
                <a:latin typeface="Trebuchet MS" pitchFamily="34" charset="0"/>
              </a:rPr>
              <a:t> mil. Euro       </a:t>
            </a:r>
          </a:p>
          <a:p>
            <a:pPr marL="0" indent="0">
              <a:buNone/>
              <a:defRPr/>
            </a:pPr>
            <a:r>
              <a:rPr lang="ro-RO" altLang="en-US" sz="2200" b="1" dirty="0" smtClean="0">
                <a:solidFill>
                  <a:srgbClr val="003399"/>
                </a:solidFill>
                <a:latin typeface="Trebuchet MS" pitchFamily="34" charset="0"/>
              </a:rPr>
              <a:t>IPA</a:t>
            </a:r>
            <a:r>
              <a:rPr lang="en-GB" altLang="en-US" sz="2200" b="1" dirty="0" smtClean="0">
                <a:solidFill>
                  <a:srgbClr val="003399"/>
                </a:solidFill>
                <a:latin typeface="Trebuchet MS" pitchFamily="34" charset="0"/>
              </a:rPr>
              <a:t> </a:t>
            </a:r>
            <a:r>
              <a:rPr lang="ro-RO" altLang="en-US" sz="2200" b="1" dirty="0">
                <a:solidFill>
                  <a:srgbClr val="003399"/>
                </a:solidFill>
                <a:latin typeface="Trebuchet MS" pitchFamily="34" charset="0"/>
              </a:rPr>
              <a:t>Buget :</a:t>
            </a:r>
            <a:r>
              <a:rPr lang="en-GB" altLang="en-US" sz="2200" b="1" dirty="0">
                <a:solidFill>
                  <a:srgbClr val="003399"/>
                </a:solidFill>
                <a:latin typeface="Trebuchet MS" pitchFamily="34" charset="0"/>
              </a:rPr>
              <a:t> </a:t>
            </a:r>
            <a:r>
              <a:rPr lang="ro-RO" altLang="en-US" sz="2200" b="1" dirty="0">
                <a:solidFill>
                  <a:srgbClr val="003399"/>
                </a:solidFill>
                <a:latin typeface="Trebuchet MS" pitchFamily="34" charset="0"/>
              </a:rPr>
              <a:t>	10 mil.</a:t>
            </a:r>
            <a:r>
              <a:rPr lang="en-GB" altLang="en-US" sz="2200" b="1" dirty="0">
                <a:solidFill>
                  <a:srgbClr val="003399"/>
                </a:solidFill>
                <a:latin typeface="Trebuchet MS" pitchFamily="34" charset="0"/>
              </a:rPr>
              <a:t> </a:t>
            </a:r>
            <a:r>
              <a:rPr lang="ro-RO" altLang="en-US" sz="2200" b="1" dirty="0">
                <a:solidFill>
                  <a:srgbClr val="003399"/>
                </a:solidFill>
                <a:latin typeface="Trebuchet MS" pitchFamily="34" charset="0"/>
              </a:rPr>
              <a:t>E</a:t>
            </a:r>
            <a:r>
              <a:rPr lang="en-GB" altLang="en-US" sz="2200" b="1" dirty="0" err="1">
                <a:solidFill>
                  <a:srgbClr val="003399"/>
                </a:solidFill>
                <a:latin typeface="Trebuchet MS" pitchFamily="34" charset="0"/>
              </a:rPr>
              <a:t>uro</a:t>
            </a:r>
            <a:endParaRPr lang="en-GB" altLang="en-US" sz="2200" b="1" dirty="0">
              <a:solidFill>
                <a:srgbClr val="003399"/>
              </a:solidFill>
              <a:latin typeface="Trebuchet MS" pitchFamily="34" charset="0"/>
            </a:endParaRPr>
          </a:p>
          <a:p>
            <a:pPr marL="0" indent="0">
              <a:buNone/>
              <a:defRPr/>
            </a:pPr>
            <a:endParaRPr lang="en-GB" altLang="en-US" sz="2200" b="1" dirty="0">
              <a:solidFill>
                <a:srgbClr val="003399"/>
              </a:solidFill>
              <a:latin typeface="Trebuchet MS" pitchFamily="34" charset="0"/>
            </a:endParaRPr>
          </a:p>
          <a:p>
            <a:pPr marL="0" indent="0">
              <a:buNone/>
              <a:defRPr/>
            </a:pPr>
            <a:r>
              <a:rPr lang="en-US" altLang="en-US" sz="2200" b="1" dirty="0">
                <a:solidFill>
                  <a:srgbClr val="003399"/>
                </a:solidFill>
                <a:latin typeface="Trebuchet MS" pitchFamily="34" charset="0"/>
              </a:rPr>
              <a:t>Total EU contribution</a:t>
            </a:r>
            <a:r>
              <a:rPr lang="en-GB" altLang="en-US" sz="2200" b="1" dirty="0">
                <a:solidFill>
                  <a:srgbClr val="003399"/>
                </a:solidFill>
                <a:latin typeface="Trebuchet MS" pitchFamily="34" charset="0"/>
              </a:rPr>
              <a:t> (</a:t>
            </a:r>
            <a:r>
              <a:rPr lang="ro-RO" altLang="en-US" sz="2200" b="1" dirty="0">
                <a:solidFill>
                  <a:srgbClr val="003399"/>
                </a:solidFill>
                <a:latin typeface="Trebuchet MS" pitchFamily="34" charset="0"/>
              </a:rPr>
              <a:t>E</a:t>
            </a:r>
            <a:r>
              <a:rPr lang="en-GB" altLang="en-US" sz="2200" b="1" dirty="0">
                <a:solidFill>
                  <a:srgbClr val="003399"/>
                </a:solidFill>
                <a:latin typeface="Trebuchet MS" pitchFamily="34" charset="0"/>
              </a:rPr>
              <a:t>N</a:t>
            </a:r>
            <a:r>
              <a:rPr lang="ro-RO" altLang="en-US" sz="2200" b="1" dirty="0" err="1">
                <a:solidFill>
                  <a:srgbClr val="003399"/>
                </a:solidFill>
                <a:latin typeface="Trebuchet MS" pitchFamily="34" charset="0"/>
              </a:rPr>
              <a:t>I+IPA</a:t>
            </a:r>
            <a:r>
              <a:rPr lang="ro-RO" altLang="en-US" sz="2200" b="1" dirty="0">
                <a:solidFill>
                  <a:srgbClr val="003399"/>
                </a:solidFill>
                <a:latin typeface="Trebuchet MS" pitchFamily="34" charset="0"/>
              </a:rPr>
              <a:t>)</a:t>
            </a:r>
            <a:r>
              <a:rPr lang="en-US" altLang="en-US" sz="2200" b="1" dirty="0">
                <a:solidFill>
                  <a:srgbClr val="003399"/>
                </a:solidFill>
                <a:latin typeface="Trebuchet MS" pitchFamily="34" charset="0"/>
              </a:rPr>
              <a:t>: </a:t>
            </a:r>
            <a:r>
              <a:rPr lang="ro-RO" altLang="en-US" sz="2200" b="1" dirty="0" smtClean="0">
                <a:solidFill>
                  <a:srgbClr val="003399"/>
                </a:solidFill>
                <a:latin typeface="Trebuchet MS" pitchFamily="34" charset="0"/>
              </a:rPr>
              <a:t>49 </a:t>
            </a:r>
            <a:r>
              <a:rPr lang="ro-RO" altLang="en-US" sz="2200" b="1" dirty="0">
                <a:solidFill>
                  <a:srgbClr val="003399"/>
                </a:solidFill>
                <a:latin typeface="Trebuchet MS" pitchFamily="34" charset="0"/>
              </a:rPr>
              <a:t>mil.</a:t>
            </a:r>
            <a:r>
              <a:rPr lang="en-GB" altLang="en-US" sz="2200" b="1" dirty="0">
                <a:solidFill>
                  <a:srgbClr val="003399"/>
                </a:solidFill>
                <a:latin typeface="Trebuchet MS" pitchFamily="34" charset="0"/>
              </a:rPr>
              <a:t> Euro</a:t>
            </a:r>
            <a:r>
              <a:rPr lang="ro-RO" altLang="en-US" sz="2200" b="1" dirty="0">
                <a:solidFill>
                  <a:srgbClr val="003399"/>
                </a:solidFill>
                <a:latin typeface="Trebuchet MS" pitchFamily="34" charset="0"/>
              </a:rPr>
              <a:t> </a:t>
            </a:r>
            <a:endParaRPr lang="en-US" altLang="en-US" sz="2200" b="1" dirty="0" smtClean="0">
              <a:solidFill>
                <a:srgbClr val="003399"/>
              </a:solidFill>
              <a:latin typeface="Trebuchet MS" pitchFamily="34" charset="0"/>
            </a:endParaRPr>
          </a:p>
          <a:p>
            <a:pPr marL="0" indent="0">
              <a:buNone/>
              <a:defRPr/>
            </a:pPr>
            <a:r>
              <a:rPr lang="ro-RO" altLang="en-US" sz="2200" dirty="0" smtClean="0">
                <a:solidFill>
                  <a:srgbClr val="003399"/>
                </a:solidFill>
                <a:latin typeface="Trebuchet MS" pitchFamily="34" charset="0"/>
              </a:rPr>
              <a:t>plus </a:t>
            </a:r>
            <a:r>
              <a:rPr lang="en-GB" altLang="en-US" sz="2200" dirty="0">
                <a:solidFill>
                  <a:srgbClr val="003399"/>
                </a:solidFill>
                <a:latin typeface="Trebuchet MS" pitchFamily="34" charset="0"/>
              </a:rPr>
              <a:t>national co-financing</a:t>
            </a:r>
            <a:r>
              <a:rPr lang="ro-RO" altLang="en-US" sz="2200" dirty="0">
                <a:solidFill>
                  <a:srgbClr val="003399"/>
                </a:solidFill>
                <a:latin typeface="Trebuchet MS" pitchFamily="34" charset="0"/>
              </a:rPr>
              <a:t> (10%)</a:t>
            </a:r>
            <a:endParaRPr lang="en-GB" altLang="en-US" sz="2200" dirty="0">
              <a:solidFill>
                <a:srgbClr val="003399"/>
              </a:solidFill>
              <a:latin typeface="Trebuchet MS" pitchFamily="34" charset="0"/>
            </a:endParaRPr>
          </a:p>
          <a:p>
            <a:pPr marL="0" indent="0">
              <a:buNone/>
              <a:defRPr/>
            </a:pPr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16459" y="2316178"/>
            <a:ext cx="5567881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/>
              <a:buNone/>
            </a:pPr>
            <a:r>
              <a:rPr lang="en-US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2007-2013</a:t>
            </a:r>
          </a:p>
          <a:p>
            <a:pPr marL="0" indent="0">
              <a:buFont typeface="Arial" pitchFamily="34"/>
              <a:buNone/>
            </a:pPr>
            <a:endParaRPr lang="en-US" sz="2200" b="1" dirty="0" smtClean="0">
              <a:solidFill>
                <a:srgbClr val="003399"/>
              </a:solidFill>
              <a:latin typeface="Trebuchet MS" pitchFamily="34" charset="0"/>
            </a:endParaRPr>
          </a:p>
          <a:p>
            <a:pPr marL="0" indent="0">
              <a:buFont typeface="Arial" pitchFamily="34"/>
              <a:buNone/>
            </a:pPr>
            <a:r>
              <a:rPr lang="en-US" sz="2200" b="1" dirty="0" err="1" smtClean="0">
                <a:solidFill>
                  <a:srgbClr val="003399"/>
                </a:solidFill>
                <a:latin typeface="Trebuchet MS" pitchFamily="34" charset="0"/>
              </a:rPr>
              <a:t>ENPI</a:t>
            </a:r>
            <a:r>
              <a:rPr lang="en-US" sz="2200" b="1" dirty="0" smtClean="0">
                <a:solidFill>
                  <a:srgbClr val="003399"/>
                </a:solidFill>
                <a:latin typeface="Trebuchet MS" pitchFamily="34" charset="0"/>
              </a:rPr>
              <a:t> Budget: 17 mil. → 28 mil. Euro  </a:t>
            </a:r>
          </a:p>
          <a:p>
            <a:pPr marL="0" indent="0">
              <a:buFont typeface="Arial" pitchFamily="34"/>
              <a:buNone/>
            </a:pPr>
            <a:r>
              <a:rPr lang="en-US" sz="2200" b="1" dirty="0" smtClean="0">
                <a:solidFill>
                  <a:srgbClr val="003399"/>
                </a:solidFill>
                <a:latin typeface="Trebuchet MS" pitchFamily="34" charset="0"/>
              </a:rPr>
              <a:t>IPA Budget:     7 mil. Euro</a:t>
            </a:r>
          </a:p>
          <a:p>
            <a:pPr marL="0" indent="0">
              <a:buFont typeface="Arial" pitchFamily="34"/>
              <a:buNone/>
            </a:pPr>
            <a:endParaRPr lang="en-US" sz="2200" b="1" dirty="0" smtClean="0">
              <a:solidFill>
                <a:srgbClr val="003399"/>
              </a:solidFill>
              <a:latin typeface="Trebuchet MS" pitchFamily="34" charset="0"/>
            </a:endParaRPr>
          </a:p>
          <a:p>
            <a:pPr marL="0" indent="0">
              <a:buNone/>
              <a:defRPr/>
            </a:pPr>
            <a:r>
              <a:rPr lang="en-US" altLang="en-US" sz="2200" b="1" dirty="0" smtClean="0">
                <a:solidFill>
                  <a:srgbClr val="003399"/>
                </a:solidFill>
                <a:latin typeface="Trebuchet MS" pitchFamily="34" charset="0"/>
              </a:rPr>
              <a:t>Total EU contribution (</a:t>
            </a:r>
            <a:r>
              <a:rPr lang="en-US" altLang="en-US" sz="2200" b="1" dirty="0" err="1" smtClean="0">
                <a:solidFill>
                  <a:srgbClr val="003399"/>
                </a:solidFill>
                <a:latin typeface="Trebuchet MS" pitchFamily="34" charset="0"/>
              </a:rPr>
              <a:t>ENPI+IPA</a:t>
            </a:r>
            <a:r>
              <a:rPr lang="en-US" altLang="en-US" sz="2200" b="1" dirty="0" smtClean="0">
                <a:solidFill>
                  <a:srgbClr val="003399"/>
                </a:solidFill>
                <a:latin typeface="Trebuchet MS" pitchFamily="34" charset="0"/>
              </a:rPr>
              <a:t>): </a:t>
            </a:r>
            <a:r>
              <a:rPr lang="en-US" altLang="en-US" sz="2200" b="1" dirty="0">
                <a:solidFill>
                  <a:srgbClr val="003399"/>
                </a:solidFill>
                <a:latin typeface="Trebuchet MS" pitchFamily="34" charset="0"/>
              </a:rPr>
              <a:t>35</a:t>
            </a:r>
            <a:r>
              <a:rPr lang="en-US" altLang="en-US" sz="2200" b="1" dirty="0" smtClean="0">
                <a:solidFill>
                  <a:srgbClr val="003399"/>
                </a:solidFill>
                <a:latin typeface="Trebuchet MS" pitchFamily="34" charset="0"/>
              </a:rPr>
              <a:t> mil. Euro </a:t>
            </a:r>
            <a:endParaRPr lang="en-US" altLang="en-US" sz="2200" b="1" dirty="0" smtClean="0">
              <a:solidFill>
                <a:srgbClr val="003399"/>
              </a:solidFill>
              <a:latin typeface="Trebuchet MS" pitchFamily="34" charset="0"/>
            </a:endParaRPr>
          </a:p>
          <a:p>
            <a:pPr marL="0" indent="0">
              <a:buNone/>
              <a:defRPr/>
            </a:pPr>
            <a:r>
              <a:rPr lang="en-US" altLang="en-US" sz="2200" dirty="0" smtClean="0">
                <a:solidFill>
                  <a:srgbClr val="003399"/>
                </a:solidFill>
                <a:latin typeface="Trebuchet MS" pitchFamily="34" charset="0"/>
              </a:rPr>
              <a:t>plus </a:t>
            </a:r>
            <a:r>
              <a:rPr lang="en-US" altLang="en-US" sz="2200" dirty="0" smtClean="0">
                <a:solidFill>
                  <a:srgbClr val="003399"/>
                </a:solidFill>
                <a:latin typeface="Trebuchet MS" pitchFamily="34" charset="0"/>
              </a:rPr>
              <a:t>national co-financing (10%)</a:t>
            </a:r>
          </a:p>
          <a:p>
            <a:pPr marL="0" indent="0">
              <a:buFont typeface="Arial" pitchFamily="34"/>
              <a:buNone/>
            </a:pPr>
            <a:endParaRPr lang="en-US" dirty="0"/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316" y="1503630"/>
            <a:ext cx="1490050" cy="1436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058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84" name="Text Box 32"/>
          <p:cNvSpPr txBox="1">
            <a:spLocks noChangeArrowheads="1"/>
          </p:cNvSpPr>
          <p:nvPr/>
        </p:nvSpPr>
        <p:spPr bwMode="auto">
          <a:xfrm>
            <a:off x="2788466" y="812548"/>
            <a:ext cx="658186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charset="0"/>
                <a:ea typeface="ＭＳ Ｐゴシック" charset="0"/>
              </a:rPr>
              <a:t>Priorities</a:t>
            </a:r>
            <a:endParaRPr lang="en-US" sz="28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charset="0"/>
              <a:ea typeface="ＭＳ Ｐゴシック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9377610"/>
              </p:ext>
            </p:extLst>
          </p:nvPr>
        </p:nvGraphicFramePr>
        <p:xfrm>
          <a:off x="724277" y="1680768"/>
          <a:ext cx="10791731" cy="46376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11763"/>
                <a:gridCol w="5279968"/>
              </a:tblGrid>
              <a:tr h="248782">
                <a:tc>
                  <a:txBody>
                    <a:bodyPr/>
                    <a:lstStyle/>
                    <a:p>
                      <a:pPr marL="76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 panose="020B0603020202020204" pitchFamily="34" charset="0"/>
                          <a:ea typeface="ＭＳ Ｐゴシック" charset="0"/>
                          <a:cs typeface="+mn-cs"/>
                        </a:rPr>
                        <a:t>2007-2013</a:t>
                      </a:r>
                      <a:endParaRPr lang="en-US" sz="1600" b="1" kern="1200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rebuchet MS" panose="020B0603020202020204" pitchFamily="34" charset="0"/>
                        <a:ea typeface="ＭＳ Ｐゴシック" charset="0"/>
                        <a:cs typeface="+mn-cs"/>
                      </a:endParaRPr>
                    </a:p>
                  </a:txBody>
                  <a:tcPr marL="74947" marR="74947" marT="37473" marB="37473" anchor="ctr"/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 panose="020B0603020202020204" pitchFamily="34" charset="0"/>
                          <a:ea typeface="ＭＳ Ｐゴシック" charset="0"/>
                          <a:cs typeface="+mn-cs"/>
                        </a:rPr>
                        <a:t>2014-2020</a:t>
                      </a:r>
                      <a:endParaRPr lang="en-US" sz="1600" b="1" kern="1200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rebuchet MS" panose="020B0603020202020204" pitchFamily="34" charset="0"/>
                        <a:ea typeface="ＭＳ Ｐゴシック" charset="0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248782">
                <a:tc gridSpan="2">
                  <a:txBody>
                    <a:bodyPr/>
                    <a:lstStyle/>
                    <a:p>
                      <a:pPr marL="76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kern="1200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 panose="020B0603020202020204" pitchFamily="34" charset="0"/>
                          <a:ea typeface="ＭＳ Ｐゴシック" charset="0"/>
                          <a:cs typeface="+mn-cs"/>
                        </a:rPr>
                        <a:t>ECONOMIC </a:t>
                      </a:r>
                      <a:r>
                        <a:rPr lang="en-GB" sz="1400" b="1" kern="1200" dirty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 panose="020B0603020202020204" pitchFamily="34" charset="0"/>
                          <a:ea typeface="ＭＳ Ｐゴシック" charset="0"/>
                          <a:cs typeface="+mn-cs"/>
                        </a:rPr>
                        <a:t>AND SOCIAL </a:t>
                      </a:r>
                      <a:r>
                        <a:rPr lang="en-GB" sz="1400" b="1" kern="1200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 panose="020B0603020202020204" pitchFamily="34" charset="0"/>
                          <a:ea typeface="ＭＳ Ｐゴシック" charset="0"/>
                          <a:cs typeface="+mn-cs"/>
                        </a:rPr>
                        <a:t>DEVELOPMENT</a:t>
                      </a:r>
                      <a:endParaRPr lang="en-US" sz="1400" b="1" kern="1200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rebuchet MS" panose="020B0603020202020204" pitchFamily="34" charset="0"/>
                        <a:ea typeface="ＭＳ Ｐゴシック" charset="0"/>
                        <a:cs typeface="+mn-cs"/>
                      </a:endParaRPr>
                    </a:p>
                  </a:txBody>
                  <a:tcPr marL="74947" marR="74947" marT="37473" marB="37473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16040">
                <a:tc>
                  <a:txBody>
                    <a:bodyPr/>
                    <a:lstStyle/>
                    <a:p>
                      <a:pPr marL="76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b="0" u="none" dirty="0" smtClean="0">
                          <a:effectLst/>
                          <a:latin typeface="Trebuchet MS" panose="020B0603020202020204" pitchFamily="34" charset="0"/>
                        </a:rPr>
                        <a:t>1.1</a:t>
                      </a:r>
                      <a:r>
                        <a:rPr lang="en-GB" sz="1300" b="0" u="none" baseline="0" dirty="0" smtClean="0">
                          <a:effectLst/>
                          <a:latin typeface="Trebuchet MS" panose="020B0603020202020204" pitchFamily="34" charset="0"/>
                        </a:rPr>
                        <a:t> </a:t>
                      </a:r>
                      <a:r>
                        <a:rPr lang="en-GB" sz="1300" b="0" u="none" dirty="0" smtClean="0">
                          <a:effectLst/>
                          <a:latin typeface="Trebuchet MS" panose="020B0603020202020204" pitchFamily="34" charset="0"/>
                        </a:rPr>
                        <a:t>Strengthening </a:t>
                      </a:r>
                      <a:r>
                        <a:rPr lang="en-GB" sz="1300" b="0" u="none" dirty="0">
                          <a:effectLst/>
                          <a:latin typeface="Trebuchet MS" panose="020B0603020202020204" pitchFamily="34" charset="0"/>
                        </a:rPr>
                        <a:t>accessibility and </a:t>
                      </a:r>
                      <a:r>
                        <a:rPr lang="en-GB" sz="1300" b="0" u="none" dirty="0" smtClean="0">
                          <a:effectLst/>
                          <a:latin typeface="Trebuchet MS" panose="020B0603020202020204" pitchFamily="34" charset="0"/>
                        </a:rPr>
                        <a:t>connectivity</a:t>
                      </a:r>
                      <a:endParaRPr lang="en-US" sz="1300" b="0" u="none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74947" marR="74947" marT="37473" marB="37473" anchor="ctr"/>
                </a:tc>
                <a:tc>
                  <a:txBody>
                    <a:bodyPr/>
                    <a:lstStyle/>
                    <a:p>
                      <a:pPr marL="76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b="0" u="none" dirty="0">
                          <a:effectLst/>
                          <a:latin typeface="Trebuchet MS" panose="020B0603020202020204" pitchFamily="34" charset="0"/>
                        </a:rPr>
                        <a:t>1.1 Jointly promote business and entrepreneurship in tourism and cultural sectors</a:t>
                      </a:r>
                      <a:endParaRPr lang="en-US" sz="1300" b="0" u="none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74947" marR="74947" marT="37473" marB="37473" anchor="ctr"/>
                </a:tc>
              </a:tr>
              <a:tr h="415330">
                <a:tc>
                  <a:txBody>
                    <a:bodyPr/>
                    <a:lstStyle/>
                    <a:p>
                      <a:pPr marL="76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b="0" u="none" dirty="0" smtClean="0">
                          <a:effectLst/>
                          <a:latin typeface="Trebuchet MS" panose="020B0603020202020204" pitchFamily="34" charset="0"/>
                        </a:rPr>
                        <a:t>1.2</a:t>
                      </a:r>
                      <a:r>
                        <a:rPr lang="en-GB" sz="1300" b="0" u="none" baseline="0" dirty="0" smtClean="0">
                          <a:effectLst/>
                          <a:latin typeface="Trebuchet MS" panose="020B0603020202020204" pitchFamily="34" charset="0"/>
                        </a:rPr>
                        <a:t> </a:t>
                      </a:r>
                      <a:r>
                        <a:rPr lang="en-GB" sz="1300" b="0" u="none" dirty="0" smtClean="0">
                          <a:effectLst/>
                          <a:latin typeface="Trebuchet MS" panose="020B0603020202020204" pitchFamily="34" charset="0"/>
                        </a:rPr>
                        <a:t> </a:t>
                      </a:r>
                      <a:r>
                        <a:rPr lang="en-GB" sz="1300" b="0" u="none" dirty="0">
                          <a:effectLst/>
                          <a:latin typeface="Trebuchet MS" panose="020B0603020202020204" pitchFamily="34" charset="0"/>
                        </a:rPr>
                        <a:t>Creation of tourism </a:t>
                      </a:r>
                      <a:r>
                        <a:rPr lang="en-GB" sz="1300" b="0" u="none" dirty="0" smtClean="0">
                          <a:effectLst/>
                          <a:latin typeface="Trebuchet MS" panose="020B0603020202020204" pitchFamily="34" charset="0"/>
                        </a:rPr>
                        <a:t>networks</a:t>
                      </a:r>
                      <a:endParaRPr lang="en-US" sz="1300" b="0" u="none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74947" marR="74947" marT="37473" marB="37473" anchor="ctr"/>
                </a:tc>
                <a:tc>
                  <a:txBody>
                    <a:bodyPr/>
                    <a:lstStyle/>
                    <a:p>
                      <a:pPr marL="76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b="0" u="none" dirty="0">
                          <a:effectLst/>
                          <a:latin typeface="Trebuchet MS" panose="020B0603020202020204" pitchFamily="34" charset="0"/>
                        </a:rPr>
                        <a:t>1.2 Increase cross-border trade opportunities and modernisation in the agricultural and connected sectors</a:t>
                      </a:r>
                      <a:endParaRPr lang="en-US" sz="1300" b="0" u="none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74947" marR="74947" marT="37473" marB="37473" anchor="ctr"/>
                </a:tc>
              </a:tr>
              <a:tr h="443435">
                <a:tc>
                  <a:txBody>
                    <a:bodyPr/>
                    <a:lstStyle/>
                    <a:p>
                      <a:pPr marL="76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b="0" u="none" dirty="0" smtClean="0">
                          <a:effectLst/>
                          <a:latin typeface="Trebuchet MS" panose="020B0603020202020204" pitchFamily="34" charset="0"/>
                        </a:rPr>
                        <a:t>1.3</a:t>
                      </a:r>
                      <a:r>
                        <a:rPr lang="en-GB" sz="1300" b="0" u="none" baseline="0" dirty="0" smtClean="0">
                          <a:effectLst/>
                          <a:latin typeface="Trebuchet MS" panose="020B0603020202020204" pitchFamily="34" charset="0"/>
                        </a:rPr>
                        <a:t> </a:t>
                      </a:r>
                      <a:r>
                        <a:rPr lang="en-GB" sz="1300" b="0" u="none" dirty="0" smtClean="0">
                          <a:effectLst/>
                          <a:latin typeface="Trebuchet MS" panose="020B0603020202020204" pitchFamily="34" charset="0"/>
                        </a:rPr>
                        <a:t> </a:t>
                      </a:r>
                      <a:r>
                        <a:rPr lang="en-GB" sz="1300" b="0" u="none" dirty="0">
                          <a:effectLst/>
                          <a:latin typeface="Trebuchet MS" panose="020B0603020202020204" pitchFamily="34" charset="0"/>
                        </a:rPr>
                        <a:t>Creation of administrative </a:t>
                      </a:r>
                      <a:r>
                        <a:rPr lang="en-GB" sz="1300" b="0" u="none" dirty="0" smtClean="0">
                          <a:effectLst/>
                          <a:latin typeface="Trebuchet MS" panose="020B0603020202020204" pitchFamily="34" charset="0"/>
                        </a:rPr>
                        <a:t>capacity</a:t>
                      </a:r>
                      <a:endParaRPr lang="en-US" sz="1300" b="0" u="none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74947" marR="74947" marT="37473" marB="3747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300" b="0" dirty="0" smtClean="0">
                          <a:effectLst/>
                          <a:latin typeface="Trebuchet MS" panose="020B0603020202020204" pitchFamily="34" charset="0"/>
                        </a:rPr>
                        <a:t>-</a:t>
                      </a:r>
                      <a:endParaRPr lang="en-US" sz="1300" b="0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947" marR="74947" marT="37473" marB="37473" anchor="ctr"/>
                </a:tc>
              </a:tr>
              <a:tr h="248782">
                <a:tc gridSpan="2">
                  <a:txBody>
                    <a:bodyPr/>
                    <a:lstStyle/>
                    <a:p>
                      <a:pPr marL="762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b="1" kern="1200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 panose="020B0603020202020204" pitchFamily="34" charset="0"/>
                          <a:ea typeface="ＭＳ Ｐゴシック" charset="0"/>
                          <a:cs typeface="+mn-cs"/>
                        </a:rPr>
                        <a:t>ENVIRONMENTAL </a:t>
                      </a:r>
                      <a:r>
                        <a:rPr lang="en-GB" sz="1300" b="1" kern="1200" dirty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 panose="020B0603020202020204" pitchFamily="34" charset="0"/>
                          <a:ea typeface="ＭＳ Ｐゴシック" charset="0"/>
                          <a:cs typeface="+mn-cs"/>
                        </a:rPr>
                        <a:t>PROTECTION</a:t>
                      </a:r>
                      <a:endParaRPr lang="en-US" sz="1300" b="1" kern="1200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rebuchet MS" panose="020B0603020202020204" pitchFamily="34" charset="0"/>
                        <a:ea typeface="ＭＳ Ｐゴシック" charset="0"/>
                        <a:cs typeface="+mn-cs"/>
                      </a:endParaRPr>
                    </a:p>
                  </a:txBody>
                  <a:tcPr marL="74947" marR="74947" marT="37473" marB="37473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42323">
                <a:tc>
                  <a:txBody>
                    <a:bodyPr/>
                    <a:lstStyle/>
                    <a:p>
                      <a:pPr marL="76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b="0" u="none" dirty="0" smtClean="0">
                          <a:effectLst/>
                          <a:latin typeface="Trebuchet MS" panose="020B0603020202020204" pitchFamily="34" charset="0"/>
                        </a:rPr>
                        <a:t>2.1</a:t>
                      </a:r>
                      <a:r>
                        <a:rPr lang="en-GB" sz="1300" b="0" u="none" baseline="0" dirty="0" smtClean="0">
                          <a:effectLst/>
                          <a:latin typeface="Trebuchet MS" panose="020B0603020202020204" pitchFamily="34" charset="0"/>
                        </a:rPr>
                        <a:t> </a:t>
                      </a:r>
                      <a:r>
                        <a:rPr lang="en-GB" sz="1300" b="0" u="none" dirty="0" smtClean="0">
                          <a:effectLst/>
                          <a:latin typeface="Trebuchet MS" panose="020B0603020202020204" pitchFamily="34" charset="0"/>
                        </a:rPr>
                        <a:t> Address </a:t>
                      </a:r>
                      <a:r>
                        <a:rPr lang="en-GB" sz="1300" b="0" u="none" dirty="0">
                          <a:effectLst/>
                          <a:latin typeface="Trebuchet MS" panose="020B0603020202020204" pitchFamily="34" charset="0"/>
                        </a:rPr>
                        <a:t>common challenges in the environmental protection of river and maritime systems </a:t>
                      </a:r>
                      <a:endParaRPr lang="en-US" sz="1300" b="0" u="none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74947" marR="74947" marT="37473" marB="37473" anchor="ctr"/>
                </a:tc>
                <a:tc>
                  <a:txBody>
                    <a:bodyPr/>
                    <a:lstStyle/>
                    <a:p>
                      <a:pPr marL="76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b="0" u="none" dirty="0">
                          <a:effectLst/>
                          <a:latin typeface="Trebuchet MS" panose="020B0603020202020204" pitchFamily="34" charset="0"/>
                        </a:rPr>
                        <a:t>2.1 Improve joint environmental monitoring</a:t>
                      </a:r>
                      <a:endParaRPr lang="en-US" sz="1300" b="0" u="none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74947" marR="74947" marT="37473" marB="37473" anchor="ctr"/>
                </a:tc>
              </a:tr>
              <a:tr h="523587">
                <a:tc>
                  <a:txBody>
                    <a:bodyPr/>
                    <a:lstStyle/>
                    <a:p>
                      <a:pPr marL="76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b="0" u="none" dirty="0" smtClean="0">
                          <a:effectLst/>
                          <a:latin typeface="Trebuchet MS" panose="020B0603020202020204" pitchFamily="34" charset="0"/>
                        </a:rPr>
                        <a:t>2.2 Conservation </a:t>
                      </a:r>
                      <a:r>
                        <a:rPr lang="en-GB" sz="1300" b="0" u="none" dirty="0">
                          <a:effectLst/>
                          <a:latin typeface="Trebuchet MS" panose="020B0603020202020204" pitchFamily="34" charset="0"/>
                        </a:rPr>
                        <a:t>and environmental protection for protected natural areas </a:t>
                      </a:r>
                      <a:endParaRPr lang="en-US" sz="1300" b="0" u="none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74947" marR="74947" marT="37473" marB="37473" anchor="ctr"/>
                </a:tc>
                <a:tc>
                  <a:txBody>
                    <a:bodyPr/>
                    <a:lstStyle/>
                    <a:p>
                      <a:pPr marL="76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b="0" u="none" dirty="0">
                          <a:effectLst/>
                          <a:latin typeface="Trebuchet MS" panose="020B0603020202020204" pitchFamily="34" charset="0"/>
                        </a:rPr>
                        <a:t>2.2 Promote common awareness-raising and joint actions to reduce river and marine litter</a:t>
                      </a:r>
                      <a:endParaRPr lang="en-US" sz="1300" b="0" u="none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74947" marR="74947" marT="37473" marB="37473" anchor="ctr"/>
                </a:tc>
              </a:tr>
              <a:tr h="522546">
                <a:tc>
                  <a:txBody>
                    <a:bodyPr/>
                    <a:lstStyle/>
                    <a:p>
                      <a:pPr marL="76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b="0" u="none" dirty="0" smtClean="0">
                          <a:effectLst/>
                          <a:latin typeface="Trebuchet MS" panose="020B0603020202020204" pitchFamily="34" charset="0"/>
                        </a:rPr>
                        <a:t>2.3</a:t>
                      </a:r>
                      <a:r>
                        <a:rPr lang="en-GB" sz="1300" b="0" u="none" baseline="0" dirty="0" smtClean="0">
                          <a:effectLst/>
                          <a:latin typeface="Trebuchet MS" panose="020B0603020202020204" pitchFamily="34" charset="0"/>
                        </a:rPr>
                        <a:t> I</a:t>
                      </a:r>
                      <a:r>
                        <a:rPr lang="en-GB" sz="1300" b="0" u="none" dirty="0" smtClean="0">
                          <a:effectLst/>
                          <a:latin typeface="Trebuchet MS" panose="020B0603020202020204" pitchFamily="34" charset="0"/>
                        </a:rPr>
                        <a:t>nnovation </a:t>
                      </a:r>
                      <a:r>
                        <a:rPr lang="en-GB" sz="1300" b="0" u="none" dirty="0">
                          <a:effectLst/>
                          <a:latin typeface="Trebuchet MS" panose="020B0603020202020204" pitchFamily="34" charset="0"/>
                        </a:rPr>
                        <a:t>in technologies and management of solid waste and wastewater management systems</a:t>
                      </a:r>
                      <a:endParaRPr lang="en-US" sz="1300" b="0" u="none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74947" marR="74947" marT="37473" marB="3747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300" b="0" dirty="0" smtClean="0">
                          <a:effectLst/>
                          <a:latin typeface="Trebuchet MS" panose="020B0603020202020204" pitchFamily="34" charset="0"/>
                        </a:rPr>
                        <a:t>-</a:t>
                      </a:r>
                      <a:endParaRPr lang="en-US" sz="1300" b="0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947" marR="74947" marT="37473" marB="37473" anchor="ctr"/>
                </a:tc>
              </a:tr>
              <a:tr h="248782">
                <a:tc gridSpan="2">
                  <a:txBody>
                    <a:bodyPr/>
                    <a:lstStyle/>
                    <a:p>
                      <a:pPr marL="762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b="1" kern="1200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 panose="020B0603020202020204" pitchFamily="34" charset="0"/>
                          <a:ea typeface="ＭＳ Ｐゴシック" charset="0"/>
                          <a:cs typeface="+mn-cs"/>
                        </a:rPr>
                        <a:t>PEOPLE-TO-PEOPLE </a:t>
                      </a:r>
                      <a:r>
                        <a:rPr lang="en-GB" sz="1300" b="1" kern="1200" dirty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 panose="020B0603020202020204" pitchFamily="34" charset="0"/>
                          <a:ea typeface="ＭＳ Ｐゴシック" charset="0"/>
                          <a:cs typeface="+mn-cs"/>
                        </a:rPr>
                        <a:t>COOPERATION</a:t>
                      </a:r>
                      <a:endParaRPr lang="en-US" sz="1300" b="1" kern="1200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rebuchet MS" panose="020B0603020202020204" pitchFamily="34" charset="0"/>
                        <a:ea typeface="ＭＳ Ｐゴシック" charset="0"/>
                        <a:cs typeface="+mn-cs"/>
                      </a:endParaRPr>
                    </a:p>
                  </a:txBody>
                  <a:tcPr marL="74947" marR="74947" marT="37473" marB="37473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92950">
                <a:tc>
                  <a:txBody>
                    <a:bodyPr/>
                    <a:lstStyle/>
                    <a:p>
                      <a:pPr marL="76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b="0" dirty="0" smtClean="0">
                          <a:effectLst/>
                          <a:latin typeface="Trebuchet MS" panose="020B0603020202020204" pitchFamily="34" charset="0"/>
                        </a:rPr>
                        <a:t>3.1 </a:t>
                      </a:r>
                      <a:r>
                        <a:rPr lang="en-GB" sz="1300" b="0" dirty="0">
                          <a:effectLst/>
                          <a:latin typeface="Trebuchet MS" panose="020B0603020202020204" pitchFamily="34" charset="0"/>
                        </a:rPr>
                        <a:t>Promoting cultural networking and educational </a:t>
                      </a:r>
                      <a:r>
                        <a:rPr lang="en-GB" sz="1300" b="0" dirty="0" smtClean="0">
                          <a:effectLst/>
                          <a:latin typeface="Trebuchet MS" panose="020B0603020202020204" pitchFamily="34" charset="0"/>
                        </a:rPr>
                        <a:t>exchange</a:t>
                      </a:r>
                      <a:endParaRPr lang="en-US" sz="1300" b="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74947" marR="74947" marT="37473" marB="3747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300" b="0" dirty="0" smtClean="0">
                          <a:effectLst/>
                          <a:latin typeface="Trebuchet MS" panose="020B0603020202020204" pitchFamily="34" charset="0"/>
                        </a:rPr>
                        <a:t>-</a:t>
                      </a:r>
                      <a:endParaRPr lang="en-US" sz="1300" b="0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74947" marR="74947" marT="37473" marB="37473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586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9" name="Rectangle 2"/>
          <p:cNvSpPr>
            <a:spLocks noChangeArrowheads="1"/>
          </p:cNvSpPr>
          <p:nvPr/>
        </p:nvSpPr>
        <p:spPr bwMode="auto">
          <a:xfrm>
            <a:off x="2082297" y="1035868"/>
            <a:ext cx="8255976" cy="6096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>
              <a:lnSpc>
                <a:spcPct val="90000"/>
              </a:lnSpc>
              <a:defRPr/>
            </a:pPr>
            <a:r>
              <a:rPr lang="en-GB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charset="0"/>
                <a:ea typeface="ＭＳ Ｐゴシック" charset="0"/>
              </a:rPr>
              <a:t>Eligibility</a:t>
            </a:r>
            <a:endParaRPr lang="en-GB" sz="28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charset="0"/>
              <a:ea typeface="ＭＳ Ｐゴシック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0286934"/>
              </p:ext>
            </p:extLst>
          </p:nvPr>
        </p:nvGraphicFramePr>
        <p:xfrm>
          <a:off x="1823393" y="2142271"/>
          <a:ext cx="8509000" cy="37857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93050"/>
                <a:gridCol w="5515950"/>
              </a:tblGrid>
              <a:tr h="78676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Legal status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</a:rPr>
                        <a:t>regional, local public authority or national public authority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</a:rPr>
                        <a:t>bodies governed by public law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</a:rPr>
                        <a:t>non-profit organisations (NGO) 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0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Partnership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Minimum - 3 partners from different countries </a:t>
                      </a:r>
                      <a:endParaRPr lang="en-US" sz="18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Maximum - 6 partners including the Lead Partner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Partners </a:t>
                      </a:r>
                      <a:r>
                        <a:rPr lang="en-GB" sz="1800" dirty="0">
                          <a:effectLst/>
                        </a:rPr>
                        <a:t>- from at least 1 EU MS and 1 </a:t>
                      </a:r>
                      <a:r>
                        <a:rPr lang="en-GB" sz="1800" dirty="0" err="1">
                          <a:effectLst/>
                        </a:rPr>
                        <a:t>CBC</a:t>
                      </a:r>
                      <a:r>
                        <a:rPr lang="en-GB" sz="1800" dirty="0">
                          <a:effectLst/>
                        </a:rPr>
                        <a:t> partner country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Participation of Turkish partners – in projects with at least 1 partner from a EU MS and 1 partner from a </a:t>
                      </a:r>
                      <a:r>
                        <a:rPr lang="en-GB" sz="1800" dirty="0" err="1">
                          <a:effectLst/>
                        </a:rPr>
                        <a:t>CBC</a:t>
                      </a:r>
                      <a:r>
                        <a:rPr lang="en-GB" sz="1800" dirty="0">
                          <a:effectLst/>
                        </a:rPr>
                        <a:t> partner country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Size of grants 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Max. 1 500 </a:t>
                      </a:r>
                      <a:r>
                        <a:rPr lang="en-GB" sz="1800" dirty="0" smtClean="0">
                          <a:effectLst/>
                        </a:rPr>
                        <a:t>000 Euro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</a:tr>
              <a:tr h="444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Project duration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Max. 30 months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61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914401"/>
            <a:ext cx="7772400" cy="6524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ea typeface="+mj-ea"/>
                <a:cs typeface="+mj-cs"/>
              </a:rPr>
              <a:t>Results</a:t>
            </a:r>
            <a:endParaRPr lang="en-US" sz="28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224760" y="2372008"/>
            <a:ext cx="5499478" cy="4114800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en-US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2014-2020</a:t>
            </a:r>
          </a:p>
          <a:p>
            <a:pPr marL="0" indent="0">
              <a:buNone/>
              <a:defRPr/>
            </a:pPr>
            <a:endParaRPr lang="en-US" altLang="en-US" sz="2200" b="1" dirty="0" smtClean="0">
              <a:solidFill>
                <a:srgbClr val="003399"/>
              </a:solidFill>
              <a:latin typeface="Trebuchet MS" pitchFamily="34" charset="0"/>
            </a:endParaRPr>
          </a:p>
          <a:p>
            <a:pPr marL="0" indent="0">
              <a:buNone/>
              <a:defRPr/>
            </a:pPr>
            <a:r>
              <a:rPr lang="en-US" altLang="en-US" sz="2200" b="1" dirty="0" smtClean="0">
                <a:solidFill>
                  <a:srgbClr val="003399"/>
                </a:solidFill>
                <a:latin typeface="Trebuchet MS" pitchFamily="34" charset="0"/>
              </a:rPr>
              <a:t>55 projects </a:t>
            </a:r>
          </a:p>
          <a:p>
            <a:pPr>
              <a:defRPr/>
            </a:pPr>
            <a:r>
              <a:rPr lang="en-US" altLang="en-US" sz="2200" b="1" dirty="0" smtClean="0">
                <a:solidFill>
                  <a:srgbClr val="003399"/>
                </a:solidFill>
                <a:latin typeface="Trebuchet MS" pitchFamily="34" charset="0"/>
              </a:rPr>
              <a:t>24 under implementation phase</a:t>
            </a:r>
          </a:p>
          <a:p>
            <a:pPr marL="0" indent="0">
              <a:buNone/>
              <a:defRPr/>
            </a:pPr>
            <a:r>
              <a:rPr lang="en-US" sz="1800" dirty="0">
                <a:solidFill>
                  <a:srgbClr val="003399"/>
                </a:solidFill>
                <a:latin typeface="Trebuchet MS" pitchFamily="34" charset="0"/>
              </a:rPr>
              <a:t>More information:</a:t>
            </a:r>
            <a:endParaRPr lang="en-US" sz="1800" dirty="0">
              <a:solidFill>
                <a:srgbClr val="003399"/>
              </a:solidFill>
              <a:latin typeface="Trebuchet MS" pitchFamily="34" charset="0"/>
              <a:hlinkClick r:id="rId2"/>
            </a:endParaRPr>
          </a:p>
          <a:p>
            <a:pPr marL="0" indent="0">
              <a:buNone/>
              <a:defRPr/>
            </a:pPr>
            <a:r>
              <a:rPr lang="en-US" sz="1800" dirty="0" smtClean="0">
                <a:latin typeface="Trebuchet MS" panose="020B0603020202020204" pitchFamily="34" charset="0"/>
                <a:hlinkClick r:id="rId3"/>
              </a:rPr>
              <a:t>https</a:t>
            </a:r>
            <a:r>
              <a:rPr lang="en-US" sz="1800" dirty="0">
                <a:latin typeface="Trebuchet MS" panose="020B0603020202020204" pitchFamily="34" charset="0"/>
                <a:hlinkClick r:id="rId3"/>
              </a:rPr>
              <a:t>://blacksea-cbc.net/projects/our-projects-2014-2020/</a:t>
            </a:r>
            <a:endParaRPr lang="en-US" altLang="en-US" sz="1800" b="1" dirty="0">
              <a:solidFill>
                <a:srgbClr val="003399"/>
              </a:solidFill>
              <a:latin typeface="Trebuchet MS" pitchFamily="34" charset="0"/>
            </a:endParaRPr>
          </a:p>
          <a:p>
            <a:pPr>
              <a:defRPr/>
            </a:pPr>
            <a:endParaRPr lang="en-US" altLang="en-US" sz="2200" b="1" dirty="0" smtClean="0">
              <a:solidFill>
                <a:srgbClr val="003399"/>
              </a:solidFill>
              <a:latin typeface="Trebuchet MS" pitchFamily="34" charset="0"/>
            </a:endParaRPr>
          </a:p>
          <a:p>
            <a:pPr>
              <a:defRPr/>
            </a:pPr>
            <a:r>
              <a:rPr lang="en-US" altLang="en-US" sz="2200" b="1" dirty="0" smtClean="0">
                <a:solidFill>
                  <a:srgbClr val="003399"/>
                </a:solidFill>
                <a:latin typeface="Trebuchet MS" pitchFamily="34" charset="0"/>
              </a:rPr>
              <a:t>31 under contracting phase</a:t>
            </a:r>
            <a:endParaRPr lang="en-GB" altLang="en-US" sz="2200" b="1" dirty="0">
              <a:solidFill>
                <a:srgbClr val="003399"/>
              </a:solidFill>
              <a:latin typeface="Trebuchet MS" pitchFamily="34" charset="0"/>
            </a:endParaRPr>
          </a:p>
          <a:p>
            <a:pPr marL="0" indent="0">
              <a:buNone/>
              <a:defRPr/>
            </a:pPr>
            <a:endParaRPr lang="en-GB" altLang="en-US" sz="2200" b="1" dirty="0">
              <a:solidFill>
                <a:srgbClr val="003399"/>
              </a:solidFill>
              <a:latin typeface="Trebuchet MS" pitchFamily="34" charset="0"/>
            </a:endParaRPr>
          </a:p>
          <a:p>
            <a:pPr marL="0" indent="0">
              <a:buNone/>
              <a:defRPr/>
            </a:pPr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16459" y="2316178"/>
            <a:ext cx="5567881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/>
              <a:buNone/>
            </a:pPr>
            <a:r>
              <a:rPr lang="en-US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2007-2013</a:t>
            </a:r>
          </a:p>
          <a:p>
            <a:pPr marL="0" indent="0">
              <a:buFont typeface="Arial" pitchFamily="34"/>
              <a:buNone/>
            </a:pPr>
            <a:endParaRPr lang="en-US" sz="2200" b="1" dirty="0" smtClean="0">
              <a:solidFill>
                <a:srgbClr val="003399"/>
              </a:solidFill>
              <a:latin typeface="Trebuchet MS" pitchFamily="34" charset="0"/>
            </a:endParaRPr>
          </a:p>
          <a:p>
            <a:pPr marL="0" indent="0">
              <a:buFont typeface="Arial" pitchFamily="34"/>
              <a:buNone/>
            </a:pPr>
            <a:r>
              <a:rPr lang="en-US" sz="2200" b="1" dirty="0" smtClean="0">
                <a:solidFill>
                  <a:srgbClr val="003399"/>
                </a:solidFill>
                <a:latin typeface="Trebuchet MS" pitchFamily="34" charset="0"/>
              </a:rPr>
              <a:t>60 projects</a:t>
            </a:r>
            <a:endParaRPr lang="en-US" sz="2200" b="1" dirty="0" smtClean="0">
              <a:solidFill>
                <a:srgbClr val="003399"/>
              </a:solidFill>
              <a:latin typeface="Trebuchet MS" pitchFamily="34" charset="0"/>
            </a:endParaRPr>
          </a:p>
          <a:p>
            <a:pPr marL="0" indent="0">
              <a:buFont typeface="Arial" pitchFamily="34"/>
              <a:buNone/>
            </a:pPr>
            <a:endParaRPr lang="en-US" sz="2200" b="1" dirty="0" smtClean="0">
              <a:solidFill>
                <a:srgbClr val="003399"/>
              </a:solidFill>
              <a:latin typeface="Trebuchet MS" pitchFamily="34" charset="0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3399"/>
                </a:solidFill>
                <a:latin typeface="Trebuchet MS" pitchFamily="34" charset="0"/>
              </a:rPr>
              <a:t>More information:</a:t>
            </a:r>
            <a:endParaRPr lang="en-US" sz="1800" dirty="0">
              <a:solidFill>
                <a:srgbClr val="003399"/>
              </a:solidFill>
              <a:latin typeface="Trebuchet MS" pitchFamily="34" charset="0"/>
              <a:hlinkClick r:id="rId2"/>
            </a:endParaRPr>
          </a:p>
          <a:p>
            <a:pPr marL="0" indent="0">
              <a:buNone/>
            </a:pPr>
            <a:r>
              <a:rPr lang="en-US" sz="1800" dirty="0" smtClean="0">
                <a:hlinkClick r:id="rId2"/>
              </a:rPr>
              <a:t>http</a:t>
            </a:r>
            <a:r>
              <a:rPr lang="en-US" sz="1800" dirty="0">
                <a:hlinkClick r:id="rId2"/>
              </a:rPr>
              <a:t>://blacksea-cbc.net/wp-content/uploads/2017/11/2017_annual-brochure.pdf</a:t>
            </a:r>
            <a:endParaRPr lang="en-US" sz="1800" b="1" dirty="0" smtClean="0">
              <a:solidFill>
                <a:srgbClr val="003399"/>
              </a:solidFill>
              <a:latin typeface="Trebuchet MS" pitchFamily="34" charset="0"/>
            </a:endParaRPr>
          </a:p>
          <a:p>
            <a:pPr marL="0" indent="0">
              <a:buFont typeface="Arial" pitchFamily="34"/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443" y="774307"/>
            <a:ext cx="2466362" cy="185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0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622951" y="1906857"/>
            <a:ext cx="623667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solidFill>
                  <a:srgbClr val="003399"/>
                </a:solidFill>
                <a:hlinkClick r:id="rId2"/>
              </a:rPr>
              <a:t>www.blacksea-cbc.net</a:t>
            </a:r>
            <a:endParaRPr lang="en-GB" sz="3200" b="1" dirty="0" smtClean="0">
              <a:solidFill>
                <a:srgbClr val="003399"/>
              </a:solidFill>
            </a:endParaRPr>
          </a:p>
          <a:p>
            <a:pPr algn="ctr"/>
            <a:r>
              <a:rPr lang="en-GB" sz="3200" b="1" dirty="0" smtClean="0">
                <a:solidFill>
                  <a:srgbClr val="003399"/>
                </a:solidFill>
              </a:rPr>
              <a:t>    </a:t>
            </a:r>
            <a:r>
              <a:rPr lang="en-GB" sz="3200" b="1" dirty="0" smtClean="0">
                <a:solidFill>
                  <a:srgbClr val="003399"/>
                </a:solidFill>
                <a:hlinkClick r:id="rId3"/>
              </a:rPr>
              <a:t>www.facebook.com/BlackSeaBasin</a:t>
            </a:r>
            <a:endParaRPr lang="en-GB" sz="3200" b="1" dirty="0">
              <a:solidFill>
                <a:srgbClr val="003399"/>
              </a:solidFill>
            </a:endParaRPr>
          </a:p>
          <a:p>
            <a:pPr algn="ctr"/>
            <a:endParaRPr lang="en-GB" sz="3200" dirty="0" smtClean="0">
              <a:solidFill>
                <a:srgbClr val="003399"/>
              </a:solidFill>
            </a:endParaRPr>
          </a:p>
          <a:p>
            <a:pPr algn="ctr"/>
            <a:r>
              <a:rPr lang="en-GB" sz="3200" dirty="0" smtClean="0">
                <a:solidFill>
                  <a:srgbClr val="003399"/>
                </a:solidFill>
              </a:rPr>
              <a:t>Managing </a:t>
            </a:r>
            <a:r>
              <a:rPr lang="en-GB" sz="3200" dirty="0">
                <a:solidFill>
                  <a:srgbClr val="003399"/>
                </a:solidFill>
              </a:rPr>
              <a:t>Authority </a:t>
            </a:r>
            <a:endParaRPr lang="en-GB" sz="3200" dirty="0">
              <a:solidFill>
                <a:srgbClr val="003399"/>
              </a:solidFill>
              <a:hlinkClick r:id="rId4"/>
            </a:endParaRPr>
          </a:p>
          <a:p>
            <a:pPr algn="ctr"/>
            <a:r>
              <a:rPr lang="en-GB" sz="3200" b="1" dirty="0">
                <a:solidFill>
                  <a:srgbClr val="003399"/>
                </a:solidFill>
                <a:hlinkClick r:id="rId4"/>
              </a:rPr>
              <a:t>blacksea-cbc@mlpda.ro</a:t>
            </a:r>
            <a:endParaRPr lang="en-GB" sz="3200" b="1" dirty="0">
              <a:solidFill>
                <a:srgbClr val="003399"/>
              </a:solidFill>
            </a:endParaRPr>
          </a:p>
          <a:p>
            <a:pPr algn="ctr"/>
            <a:r>
              <a:rPr lang="en-GB" sz="3200" b="1" dirty="0" smtClean="0">
                <a:solidFill>
                  <a:srgbClr val="003399"/>
                </a:solidFill>
              </a:rPr>
              <a:t> </a:t>
            </a:r>
            <a:endParaRPr lang="en-GB" sz="3200" b="1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55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2648</TotalTime>
  <Words>521</Words>
  <Application>Microsoft Office PowerPoint</Application>
  <PresentationFormat>Widescreen</PresentationFormat>
  <Paragraphs>98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MS PGothic</vt:lpstr>
      <vt:lpstr>Arial</vt:lpstr>
      <vt:lpstr>Calibri</vt:lpstr>
      <vt:lpstr>Calibri Light</vt:lpstr>
      <vt:lpstr>Century Gothic</vt:lpstr>
      <vt:lpstr>Times New Roman</vt:lpstr>
      <vt:lpstr>Trebuchet MS</vt:lpstr>
      <vt:lpstr>Wingdings</vt:lpstr>
      <vt:lpstr>Office Theme</vt:lpstr>
      <vt:lpstr>PowerPoint Presentation</vt:lpstr>
      <vt:lpstr>PowerPoint Presentation</vt:lpstr>
      <vt:lpstr>Budget</vt:lpstr>
      <vt:lpstr>PowerPoint Presentation</vt:lpstr>
      <vt:lpstr>PowerPoint Presentation</vt:lpstr>
      <vt:lpstr>Results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Jesica</dc:creator>
  <cp:lastModifiedBy>Dana Onofrei</cp:lastModifiedBy>
  <cp:revision>407</cp:revision>
  <cp:lastPrinted>2020-02-28T10:27:42Z</cp:lastPrinted>
  <dcterms:created xsi:type="dcterms:W3CDTF">2018-08-21T07:17:02Z</dcterms:created>
  <dcterms:modified xsi:type="dcterms:W3CDTF">2020-02-28T13:07:15Z</dcterms:modified>
</cp:coreProperties>
</file>